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Lst>
  <p:sldSz cy="7560000" cx="10692000"/>
  <p:notesSz cx="6858000" cy="9144000"/>
  <p:embeddedFontLst>
    <p:embeddedFont>
      <p:font typeface="Bitter ExtraBold"/>
      <p:bold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381">
          <p15:clr>
            <a:srgbClr val="747775"/>
          </p15:clr>
        </p15:guide>
        <p15:guide id="2" pos="33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3FA2210-514D-40B3-A259-43EAB9BC9320}">
  <a:tblStyle styleId="{63FA2210-514D-40B3-A259-43EAB9BC9320}"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39CF85C6-AD16-4700-A697-6FB13C080FB6}"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BD6C3F8-E78B-4335-8F90-2EC6BF631844}" styleName="Table_2">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DFD"/>
          </a:solidFill>
        </a:fill>
      </a:tcStyle>
    </a:wholeTbl>
    <a:band1H>
      <a:tcTxStyle/>
      <a:tcStyle>
        <a:fill>
          <a:solidFill>
            <a:srgbClr val="CDD8FB"/>
          </a:solidFill>
        </a:fill>
      </a:tcStyle>
    </a:band1H>
    <a:band2H>
      <a:tcTxStyle/>
    </a:band2H>
    <a:band1V>
      <a:tcTxStyle/>
      <a:tcStyle>
        <a:fill>
          <a:solidFill>
            <a:srgbClr val="CDD8FB"/>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34AA7E98-B8DB-4B4A-91B3-4AE02721E9AF}" styleName="Table_3">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33B425EE-AB7B-4555-97E9-4284B83712F6}" styleName="Table_4">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A0DC3C94-44C5-4C27-9471-6BFF655C001B}" styleName="Table_5">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381" orient="horz"/>
        <p:guide pos="33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BitterExtraBold-boldItalic.fntdata"/><Relationship Id="rId72" Type="http://schemas.openxmlformats.org/officeDocument/2006/relationships/font" Target="fonts/BitterExtraBold-bold.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17"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6e43e2e19_0_823:notes"/>
          <p:cNvSpPr/>
          <p:nvPr>
            <p:ph idx="2" type="sldImg"/>
          </p:nvPr>
        </p:nvSpPr>
        <p:spPr>
          <a:xfrm>
            <a:off x="1004518"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6e43e2e19_0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6e43e2e19_0_454:notes"/>
          <p:cNvSpPr txBox="1"/>
          <p:nvPr>
            <p:ph idx="1" type="body"/>
          </p:nvPr>
        </p:nvSpPr>
        <p:spPr>
          <a:xfrm>
            <a:off x="685782" y="434338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3f6e43e2e19_0_454:notes"/>
          <p:cNvSpPr/>
          <p:nvPr>
            <p:ph idx="2" type="sldImg"/>
          </p:nvPr>
        </p:nvSpPr>
        <p:spPr>
          <a:xfrm>
            <a:off x="1190927" y="685780"/>
            <a:ext cx="44769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f6e43e2e19_0_881: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 name="Google Shape;79;g3f6e43e2e19_0_8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 name="Google Shape;80;g3f6e43e2e19_0_8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6e43e2e19_0_1655: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g3f6e43e2e19_0_16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 name="Google Shape;100;g3f6e43e2e19_0_16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6e43e2e19_0_1620: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g3f6e43e2e19_0_16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g3f6e43e2e19_0_16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f6e43e2e19_0_1694: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g3f6e43e2e19_0_16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 name="Google Shape;134;g3f6e43e2e19_0_16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f6e43e2e19_0_1641: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3f6e43e2e19_0_16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 name="Google Shape;153;g3f6e43e2e19_0_16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f6e43e2e19_0_1680: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3f6e43e2e19_0_16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 name="Google Shape;173;g3f6e43e2e19_0_16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6e43e2e19_0_1725: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g3f6e43e2e19_0_17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g3f6e43e2e19_0_17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6e43e2e19_0_1768: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g3f6e43e2e19_0_17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g3f6e43e2e19_0_17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f6e43e2e19_0_1754: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g3f6e43e2e19_0_17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g3f6e43e2e19_0_17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6e43e2e19_0_1740: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g3f6e43e2e19_0_17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g3f6e43e2e19_0_17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f6e43e2e19_0_1804: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g3f6e43e2e19_0_18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g3f6e43e2e19_0_18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f6e43e2e19_0_1818: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2" name="Google Shape;292;g3f6e43e2e19_0_18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g3f6e43e2e19_0_18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6e43e2e19_0_1848: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g3f6e43e2e19_0_18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g3f6e43e2e19_0_18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f6e43e2e19_0_1891: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5" name="Google Shape;335;g3f6e43e2e19_0_189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g3f6e43e2e19_0_189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f6e43e2e19_0_1910: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g3f6e43e2e19_0_19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6" name="Google Shape;356;g3f6e43e2e19_0_19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6e43e2e19_0_1862:notes"/>
          <p:cNvSpPr/>
          <p:nvPr>
            <p:ph idx="2" type="sldImg"/>
          </p:nvPr>
        </p:nvSpPr>
        <p:spPr>
          <a:xfrm>
            <a:off x="1246668"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g3f6e43e2e19_0_18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9" name="Google Shape;379;g3f6e43e2e19_0_18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f6e43e2e19_0_541: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g3f6e43e2e19_0_5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g3f6e43e2e19_0_5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f6e43e2e19_0_562: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g3f6e43e2e19_0_5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g3f6e43e2e19_0_5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6e43e2e19_0_583: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g3f6e43e2e19_0_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3" name="Google Shape;443;g3f6e43e2e19_0_5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f6e43e2e19_0_602: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3f6e43e2e19_0_6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g3f6e43e2e19_0_6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f6e43e2e19_0_620: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g3f6e43e2e19_0_6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2" name="Google Shape;482;g3f6e43e2e19_0_6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f6e43e2e19_0_640: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2" name="Google Shape;502;g3f6e43e2e19_0_6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3" name="Google Shape;503;g3f6e43e2e19_0_6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f6e43e2e19_0_660: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g3f6e43e2e19_0_6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2" name="Google Shape;522;g3f6e43e2e19_0_6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3f6e43e2e19_0_678: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g3f6e43e2e19_0_6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3" name="Google Shape;543;g3f6e43e2e19_0_6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f6e43e2e19_0_696: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g3f6e43e2e19_0_6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g3f6e43e2e19_0_6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f6e43e2e19_0_715: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f6e43e2e19_0_7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6" name="Google Shape;586;g3f6e43e2e19_0_7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f6e43e2e19_0_734: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g3f6e43e2e19_0_7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g3f6e43e2e19_0_7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3f6e43e2e19_0_753:notes"/>
          <p:cNvSpPr/>
          <p:nvPr>
            <p:ph idx="2" type="sldImg"/>
          </p:nvPr>
        </p:nvSpPr>
        <p:spPr>
          <a:xfrm>
            <a:off x="1246252" y="1143000"/>
            <a:ext cx="43656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2" name="Google Shape;632;g3f6e43e2e19_0_7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3" name="Google Shape;633;g3f6e43e2e19_0_75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3f6e43e2e19_0_954: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2" name="Google Shape;652;g3f6e43e2e19_0_9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3" name="Google Shape;653;g3f6e43e2e19_0_9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f6e43e2e19_0_2000: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g3f6e43e2e19_0_20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1" name="Google Shape;671;g3f6e43e2e19_0_20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3f6e43e2e19_0_207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g3f6e43e2e19_0_20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1" name="Google Shape;691;g3f6e43e2e19_0_20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g3f6e43e2e19_0_214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9" name="Google Shape;709;g3f6e43e2e19_0_2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0" name="Google Shape;710;g3f6e43e2e19_0_2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3f6e43e2e19_0_2212: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8" name="Google Shape;728;g3f6e43e2e19_0_2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9" name="Google Shape;729;g3f6e43e2e19_0_22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3f6e43e2e19_0_228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g3f6e43e2e19_0_22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9" name="Google Shape;749;g3f6e43e2e19_0_22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f6e43e2e19_0_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g3f6e43e2e1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68" name="Google Shape;768;g3f6e43e2e1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g3f6e43e2e19_0_2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8" name="Google Shape;788;g3f6e43e2e19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9" name="Google Shape;789;g3f6e43e2e19_0_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g3f6e43e2e19_0_4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9" name="Google Shape;809;g3f6e43e2e19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0" name="Google Shape;810;g3f6e43e2e19_0_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9" name="Shape 829"/>
        <p:cNvGrpSpPr/>
        <p:nvPr/>
      </p:nvGrpSpPr>
      <p:grpSpPr>
        <a:xfrm>
          <a:off x="0" y="0"/>
          <a:ext cx="0" cy="0"/>
          <a:chOff x="0" y="0"/>
          <a:chExt cx="0" cy="0"/>
        </a:xfrm>
      </p:grpSpPr>
      <p:sp>
        <p:nvSpPr>
          <p:cNvPr id="830" name="Google Shape;830;g3f6e43e2e19_0_6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1" name="Google Shape;831;g3f6e43e2e19_0_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2" name="Google Shape;832;g3f6e43e2e19_0_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3f6e43e2e19_0_80: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2" name="Google Shape;852;g3f6e43e2e19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3" name="Google Shape;853;g3f6e43e2e19_0_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3f6e43e2e19_0_99:notes"/>
          <p:cNvSpPr/>
          <p:nvPr>
            <p:ph idx="2" type="sldImg"/>
          </p:nvPr>
        </p:nvSpPr>
        <p:spPr>
          <a:xfrm>
            <a:off x="1246677"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g3f6e43e2e19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2" name="Google Shape;872;g3f6e43e2e19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3f6e43e2e19_0_137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0" name="Google Shape;890;g3f6e43e2e19_0_13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91" name="Google Shape;891;g3f6e43e2e19_0_13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g3f6e43e2e19_0_139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7" name="Google Shape;917;g3f6e43e2e19_0_13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18" name="Google Shape;918;g3f6e43e2e19_0_13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0" name="Shape 940"/>
        <p:cNvGrpSpPr/>
        <p:nvPr/>
      </p:nvGrpSpPr>
      <p:grpSpPr>
        <a:xfrm>
          <a:off x="0" y="0"/>
          <a:ext cx="0" cy="0"/>
          <a:chOff x="0" y="0"/>
          <a:chExt cx="0" cy="0"/>
        </a:xfrm>
      </p:grpSpPr>
      <p:sp>
        <p:nvSpPr>
          <p:cNvPr id="941" name="Google Shape;941;g3f6e43e2e19_0_142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2" name="Google Shape;942;g3f6e43e2e19_0_14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43" name="Google Shape;943;g3f6e43e2e19_0_14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3f6e43e2e19_0_1443: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5" name="Google Shape;965;g3f6e43e2e19_0_14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66" name="Google Shape;966;g3f6e43e2e19_0_14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2" name="Shape 992"/>
        <p:cNvGrpSpPr/>
        <p:nvPr/>
      </p:nvGrpSpPr>
      <p:grpSpPr>
        <a:xfrm>
          <a:off x="0" y="0"/>
          <a:ext cx="0" cy="0"/>
          <a:chOff x="0" y="0"/>
          <a:chExt cx="0" cy="0"/>
        </a:xfrm>
      </p:grpSpPr>
      <p:sp>
        <p:nvSpPr>
          <p:cNvPr id="993" name="Google Shape;993;g3f6e43e2e19_0_147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4" name="Google Shape;994;g3f6e43e2e19_0_14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995" name="Google Shape;995;g3f6e43e2e19_0_14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9" name="Shape 1019"/>
        <p:cNvGrpSpPr/>
        <p:nvPr/>
      </p:nvGrpSpPr>
      <p:grpSpPr>
        <a:xfrm>
          <a:off x="0" y="0"/>
          <a:ext cx="0" cy="0"/>
          <a:chOff x="0" y="0"/>
          <a:chExt cx="0" cy="0"/>
        </a:xfrm>
      </p:grpSpPr>
      <p:sp>
        <p:nvSpPr>
          <p:cNvPr id="1020" name="Google Shape;1020;g3f6e43e2e19_0_149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1" name="Google Shape;1021;g3f6e43e2e19_0_14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22" name="Google Shape;1022;g3f6e43e2e19_0_14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3f6e43e2e19_0_152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6" name="Google Shape;1046;g3f6e43e2e19_0_15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47" name="Google Shape;1047;g3f6e43e2e19_0_15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g3f6e43e2e19_0_235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1" name="Google Shape;1071;g3f6e43e2e19_0_23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72" name="Google Shape;1072;g3f6e43e2e19_0_23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3f6e43e2e19_0_242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8" name="Google Shape;1088;g3f6e43e2e19_0_24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89" name="Google Shape;1089;g3f6e43e2e19_0_24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3f6e43e2e19_0_2489: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6" name="Google Shape;1106;g3f6e43e2e19_0_24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7" name="Google Shape;1107;g3f6e43e2e19_0_24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3f6e43e2e19_0_257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8" name="Google Shape;1138;g3f6e43e2e19_0_25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9" name="Google Shape;1139;g3f6e43e2e19_0_25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3f6e43e2e19_0_2669: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2" name="Google Shape;1162;g3f6e43e2e19_0_26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63" name="Google Shape;1163;g3f6e43e2e19_0_26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400"/>
              <a:buFont typeface="Calibri"/>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8" name="Shape 1178"/>
        <p:cNvGrpSpPr/>
        <p:nvPr/>
      </p:nvGrpSpPr>
      <p:grpSpPr>
        <a:xfrm>
          <a:off x="0" y="0"/>
          <a:ext cx="0" cy="0"/>
          <a:chOff x="0" y="0"/>
          <a:chExt cx="0" cy="0"/>
        </a:xfrm>
      </p:grpSpPr>
      <p:sp>
        <p:nvSpPr>
          <p:cNvPr id="1179" name="Google Shape;1179;g3f6e43e2e19_0_273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0" name="Google Shape;1180;g3f6e43e2e19_0_27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81" name="Google Shape;1181;g3f6e43e2e19_0_27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SzPts val="1400"/>
              <a:buFont typeface="Calibri"/>
              <a:buNone/>
            </a:pPr>
            <a:fld id="{00000000-1234-1234-1234-123412341234}" type="slidenum">
              <a:rPr b="0" i="0" lang="en-GB"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3f6e43e2e19_0_17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9" name="Google Shape;1199;g3f6e43e2e19_0_1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00" name="Google Shape;1200;g3f6e43e2e19_0_1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3f6e43e2e19_0_24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2" name="Google Shape;1222;g3f6e43e2e19_0_2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3" name="Google Shape;1223;g3f6e43e2e19_0_2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3f6e43e2e19_0_31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1" name="Google Shape;1241;g3f6e43e2e19_0_3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42" name="Google Shape;1242;g3f6e43e2e19_0_3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3f6e43e2e19_0_38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2" name="Google Shape;1262;g3f6e43e2e19_0_3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63" name="Google Shape;1263;g3f6e43e2e19_0_3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1400"/>
              <a:buFont typeface="Calibri"/>
              <a:buNone/>
            </a:pPr>
            <a:fld id="{00000000-1234-1234-1234-123412341234}" type="slidenum">
              <a:rPr lang="en-GB"/>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3f6e43e2e19_0_280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9" name="Google Shape;1279;g3f6e43e2e19_0_28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0" name="Google Shape;1280;g3f6e43e2e19_0_28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3f6e43e2e19_0_2867: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8" name="Google Shape;1288;g3f6e43e2e19_0_28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9" name="Google Shape;1289;g3f6e43e2e19_0_28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3f6e43e2e19_0_2874: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7" name="Google Shape;1297;g3f6e43e2e19_0_28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8" name="Google Shape;1298;g3f6e43e2e19_0_28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3f6e43e2e19_0_2881: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6" name="Google Shape;1306;g3f6e43e2e19_0_288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7" name="Google Shape;1307;g3f6e43e2e19_0_288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3f6e43e2e19_0_2888: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5" name="Google Shape;1315;g3f6e43e2e19_0_28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6" name="Google Shape;1316;g3f6e43e2e19_0_28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f6e43e2e19_0_2895:notes"/>
          <p:cNvSpPr/>
          <p:nvPr>
            <p:ph idx="2" type="sldImg"/>
          </p:nvPr>
        </p:nvSpPr>
        <p:spPr>
          <a:xfrm>
            <a:off x="1246686" y="1143000"/>
            <a:ext cx="43647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4" name="Google Shape;1324;g3f6e43e2e19_0_28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5" name="Google Shape;1325;g3f6e43e2e19_0_28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478" y="1094388"/>
            <a:ext cx="9963000" cy="3017100"/>
          </a:xfrm>
          <a:prstGeom prst="rect">
            <a:avLst/>
          </a:prstGeom>
        </p:spPr>
        <p:txBody>
          <a:bodyPr anchorCtr="0" anchor="b" bIns="104875" lIns="104875" spcFirstLastPara="1" rIns="104875" wrap="square" tIns="104875">
            <a:normAutofit/>
          </a:bodyPr>
          <a:lstStyle>
            <a:lvl1pPr lvl="0" algn="ctr">
              <a:spcBef>
                <a:spcPts val="0"/>
              </a:spcBef>
              <a:spcAft>
                <a:spcPts val="0"/>
              </a:spcAft>
              <a:buSzPts val="5964"/>
              <a:buNone/>
              <a:defRPr sz="5964"/>
            </a:lvl1pPr>
            <a:lvl2pPr lvl="1" algn="ctr">
              <a:spcBef>
                <a:spcPts val="0"/>
              </a:spcBef>
              <a:spcAft>
                <a:spcPts val="0"/>
              </a:spcAft>
              <a:buSzPts val="5964"/>
              <a:buNone/>
              <a:defRPr sz="5964"/>
            </a:lvl2pPr>
            <a:lvl3pPr lvl="2" algn="ctr">
              <a:spcBef>
                <a:spcPts val="0"/>
              </a:spcBef>
              <a:spcAft>
                <a:spcPts val="0"/>
              </a:spcAft>
              <a:buSzPts val="5964"/>
              <a:buNone/>
              <a:defRPr sz="5964"/>
            </a:lvl3pPr>
            <a:lvl4pPr lvl="3" algn="ctr">
              <a:spcBef>
                <a:spcPts val="0"/>
              </a:spcBef>
              <a:spcAft>
                <a:spcPts val="0"/>
              </a:spcAft>
              <a:buSzPts val="5964"/>
              <a:buNone/>
              <a:defRPr sz="5964"/>
            </a:lvl4pPr>
            <a:lvl5pPr lvl="4" algn="ctr">
              <a:spcBef>
                <a:spcPts val="0"/>
              </a:spcBef>
              <a:spcAft>
                <a:spcPts val="0"/>
              </a:spcAft>
              <a:buSzPts val="5964"/>
              <a:buNone/>
              <a:defRPr sz="5964"/>
            </a:lvl5pPr>
            <a:lvl6pPr lvl="5" algn="ctr">
              <a:spcBef>
                <a:spcPts val="0"/>
              </a:spcBef>
              <a:spcAft>
                <a:spcPts val="0"/>
              </a:spcAft>
              <a:buSzPts val="5964"/>
              <a:buNone/>
              <a:defRPr sz="5964"/>
            </a:lvl6pPr>
            <a:lvl7pPr lvl="6" algn="ctr">
              <a:spcBef>
                <a:spcPts val="0"/>
              </a:spcBef>
              <a:spcAft>
                <a:spcPts val="0"/>
              </a:spcAft>
              <a:buSzPts val="5964"/>
              <a:buNone/>
              <a:defRPr sz="5964"/>
            </a:lvl7pPr>
            <a:lvl8pPr lvl="7" algn="ctr">
              <a:spcBef>
                <a:spcPts val="0"/>
              </a:spcBef>
              <a:spcAft>
                <a:spcPts val="0"/>
              </a:spcAft>
              <a:buSzPts val="5964"/>
              <a:buNone/>
              <a:defRPr sz="5964"/>
            </a:lvl8pPr>
            <a:lvl9pPr lvl="8" algn="ctr">
              <a:spcBef>
                <a:spcPts val="0"/>
              </a:spcBef>
              <a:spcAft>
                <a:spcPts val="0"/>
              </a:spcAft>
              <a:buSzPts val="5964"/>
              <a:buNone/>
              <a:defRPr sz="5964"/>
            </a:lvl9pPr>
          </a:lstStyle>
          <a:p/>
        </p:txBody>
      </p:sp>
      <p:sp>
        <p:nvSpPr>
          <p:cNvPr id="11" name="Google Shape;11;p2"/>
          <p:cNvSpPr txBox="1"/>
          <p:nvPr>
            <p:ph idx="1" type="subTitle"/>
          </p:nvPr>
        </p:nvSpPr>
        <p:spPr>
          <a:xfrm>
            <a:off x="364468" y="4165643"/>
            <a:ext cx="9963000" cy="1165200"/>
          </a:xfrm>
          <a:prstGeom prst="rect">
            <a:avLst/>
          </a:prstGeom>
        </p:spPr>
        <p:txBody>
          <a:bodyPr anchorCtr="0" anchor="t" bIns="104875" lIns="104875" spcFirstLastPara="1" rIns="104875" wrap="square" tIns="104875">
            <a:normAutofit/>
          </a:bodyPr>
          <a:lstStyle>
            <a:lvl1pPr lvl="0" algn="ctr">
              <a:lnSpc>
                <a:spcPct val="100000"/>
              </a:lnSpc>
              <a:spcBef>
                <a:spcPts val="0"/>
              </a:spcBef>
              <a:spcAft>
                <a:spcPts val="0"/>
              </a:spcAft>
              <a:buSzPts val="3212"/>
              <a:buNone/>
              <a:defRPr sz="3212"/>
            </a:lvl1pPr>
            <a:lvl2pPr lvl="1" algn="ctr">
              <a:lnSpc>
                <a:spcPct val="100000"/>
              </a:lnSpc>
              <a:spcBef>
                <a:spcPts val="0"/>
              </a:spcBef>
              <a:spcAft>
                <a:spcPts val="0"/>
              </a:spcAft>
              <a:buSzPts val="3212"/>
              <a:buNone/>
              <a:defRPr sz="3212"/>
            </a:lvl2pPr>
            <a:lvl3pPr lvl="2" algn="ctr">
              <a:lnSpc>
                <a:spcPct val="100000"/>
              </a:lnSpc>
              <a:spcBef>
                <a:spcPts val="0"/>
              </a:spcBef>
              <a:spcAft>
                <a:spcPts val="0"/>
              </a:spcAft>
              <a:buSzPts val="3212"/>
              <a:buNone/>
              <a:defRPr sz="3212"/>
            </a:lvl3pPr>
            <a:lvl4pPr lvl="3" algn="ctr">
              <a:lnSpc>
                <a:spcPct val="100000"/>
              </a:lnSpc>
              <a:spcBef>
                <a:spcPts val="0"/>
              </a:spcBef>
              <a:spcAft>
                <a:spcPts val="0"/>
              </a:spcAft>
              <a:buSzPts val="3212"/>
              <a:buNone/>
              <a:defRPr sz="3212"/>
            </a:lvl4pPr>
            <a:lvl5pPr lvl="4" algn="ctr">
              <a:lnSpc>
                <a:spcPct val="100000"/>
              </a:lnSpc>
              <a:spcBef>
                <a:spcPts val="0"/>
              </a:spcBef>
              <a:spcAft>
                <a:spcPts val="0"/>
              </a:spcAft>
              <a:buSzPts val="3212"/>
              <a:buNone/>
              <a:defRPr sz="3212"/>
            </a:lvl5pPr>
            <a:lvl6pPr lvl="5" algn="ctr">
              <a:lnSpc>
                <a:spcPct val="100000"/>
              </a:lnSpc>
              <a:spcBef>
                <a:spcPts val="0"/>
              </a:spcBef>
              <a:spcAft>
                <a:spcPts val="0"/>
              </a:spcAft>
              <a:buSzPts val="3212"/>
              <a:buNone/>
              <a:defRPr sz="3212"/>
            </a:lvl6pPr>
            <a:lvl7pPr lvl="6" algn="ctr">
              <a:lnSpc>
                <a:spcPct val="100000"/>
              </a:lnSpc>
              <a:spcBef>
                <a:spcPts val="0"/>
              </a:spcBef>
              <a:spcAft>
                <a:spcPts val="0"/>
              </a:spcAft>
              <a:buSzPts val="3212"/>
              <a:buNone/>
              <a:defRPr sz="3212"/>
            </a:lvl7pPr>
            <a:lvl8pPr lvl="7" algn="ctr">
              <a:lnSpc>
                <a:spcPct val="100000"/>
              </a:lnSpc>
              <a:spcBef>
                <a:spcPts val="0"/>
              </a:spcBef>
              <a:spcAft>
                <a:spcPts val="0"/>
              </a:spcAft>
              <a:buSzPts val="3212"/>
              <a:buNone/>
              <a:defRPr sz="3212"/>
            </a:lvl8pPr>
            <a:lvl9pPr lvl="8" algn="ctr">
              <a:lnSpc>
                <a:spcPct val="100000"/>
              </a:lnSpc>
              <a:spcBef>
                <a:spcPts val="0"/>
              </a:spcBef>
              <a:spcAft>
                <a:spcPts val="0"/>
              </a:spcAft>
              <a:buSzPts val="3212"/>
              <a:buNone/>
              <a:defRPr sz="3212"/>
            </a:lvl9pPr>
          </a:lstStyle>
          <a:p/>
        </p:txBody>
      </p:sp>
      <p:sp>
        <p:nvSpPr>
          <p:cNvPr id="12" name="Google Shape;12;p2"/>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468" y="3161354"/>
            <a:ext cx="9963000" cy="1237200"/>
          </a:xfrm>
          <a:prstGeom prst="rect">
            <a:avLst/>
          </a:prstGeom>
        </p:spPr>
        <p:txBody>
          <a:bodyPr anchorCtr="0" anchor="ctr" bIns="104875" lIns="104875" spcFirstLastPara="1" rIns="104875" wrap="square" tIns="104875">
            <a:normAutofit/>
          </a:bodyPr>
          <a:lstStyle>
            <a:lvl1pPr lvl="0" algn="ctr">
              <a:spcBef>
                <a:spcPts val="0"/>
              </a:spcBef>
              <a:spcAft>
                <a:spcPts val="0"/>
              </a:spcAft>
              <a:buSzPts val="4129"/>
              <a:buNone/>
              <a:defRPr sz="4129"/>
            </a:lvl1pPr>
            <a:lvl2pPr lvl="1" algn="ctr">
              <a:spcBef>
                <a:spcPts val="0"/>
              </a:spcBef>
              <a:spcAft>
                <a:spcPts val="0"/>
              </a:spcAft>
              <a:buSzPts val="4129"/>
              <a:buNone/>
              <a:defRPr sz="4129"/>
            </a:lvl2pPr>
            <a:lvl3pPr lvl="2" algn="ctr">
              <a:spcBef>
                <a:spcPts val="0"/>
              </a:spcBef>
              <a:spcAft>
                <a:spcPts val="0"/>
              </a:spcAft>
              <a:buSzPts val="4129"/>
              <a:buNone/>
              <a:defRPr sz="4129"/>
            </a:lvl3pPr>
            <a:lvl4pPr lvl="3" algn="ctr">
              <a:spcBef>
                <a:spcPts val="0"/>
              </a:spcBef>
              <a:spcAft>
                <a:spcPts val="0"/>
              </a:spcAft>
              <a:buSzPts val="4129"/>
              <a:buNone/>
              <a:defRPr sz="4129"/>
            </a:lvl4pPr>
            <a:lvl5pPr lvl="4" algn="ctr">
              <a:spcBef>
                <a:spcPts val="0"/>
              </a:spcBef>
              <a:spcAft>
                <a:spcPts val="0"/>
              </a:spcAft>
              <a:buSzPts val="4129"/>
              <a:buNone/>
              <a:defRPr sz="4129"/>
            </a:lvl5pPr>
            <a:lvl6pPr lvl="5" algn="ctr">
              <a:spcBef>
                <a:spcPts val="0"/>
              </a:spcBef>
              <a:spcAft>
                <a:spcPts val="0"/>
              </a:spcAft>
              <a:buSzPts val="4129"/>
              <a:buNone/>
              <a:defRPr sz="4129"/>
            </a:lvl6pPr>
            <a:lvl7pPr lvl="6" algn="ctr">
              <a:spcBef>
                <a:spcPts val="0"/>
              </a:spcBef>
              <a:spcAft>
                <a:spcPts val="0"/>
              </a:spcAft>
              <a:buSzPts val="4129"/>
              <a:buNone/>
              <a:defRPr sz="4129"/>
            </a:lvl7pPr>
            <a:lvl8pPr lvl="7" algn="ctr">
              <a:spcBef>
                <a:spcPts val="0"/>
              </a:spcBef>
              <a:spcAft>
                <a:spcPts val="0"/>
              </a:spcAft>
              <a:buSzPts val="4129"/>
              <a:buNone/>
              <a:defRPr sz="4129"/>
            </a:lvl8pPr>
            <a:lvl9pPr lvl="8" algn="ctr">
              <a:spcBef>
                <a:spcPts val="0"/>
              </a:spcBef>
              <a:spcAft>
                <a:spcPts val="0"/>
              </a:spcAft>
              <a:buSzPts val="4129"/>
              <a:buNone/>
              <a:defRPr sz="4129"/>
            </a:lvl9pPr>
          </a:lstStyle>
          <a:p/>
        </p:txBody>
      </p:sp>
      <p:sp>
        <p:nvSpPr>
          <p:cNvPr id="15" name="Google Shape;15;p3"/>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468" y="654105"/>
            <a:ext cx="9963000" cy="841800"/>
          </a:xfrm>
          <a:prstGeom prst="rect">
            <a:avLst/>
          </a:prstGeom>
        </p:spPr>
        <p:txBody>
          <a:bodyPr anchorCtr="0" anchor="t" bIns="104875" lIns="104875" spcFirstLastPara="1" rIns="104875" wrap="square" tIns="104875">
            <a:normAutofit/>
          </a:bodyPr>
          <a:lstStyle>
            <a:lvl1pPr lvl="0">
              <a:spcBef>
                <a:spcPts val="0"/>
              </a:spcBef>
              <a:spcAft>
                <a:spcPts val="0"/>
              </a:spcAft>
              <a:buSzPts val="3212"/>
              <a:buNone/>
              <a:defRPr sz="3212"/>
            </a:lvl1pPr>
            <a:lvl2pPr lvl="1">
              <a:spcBef>
                <a:spcPts val="0"/>
              </a:spcBef>
              <a:spcAft>
                <a:spcPts val="0"/>
              </a:spcAft>
              <a:buSzPts val="3212"/>
              <a:buNone/>
              <a:defRPr sz="3212"/>
            </a:lvl2pPr>
            <a:lvl3pPr lvl="2">
              <a:spcBef>
                <a:spcPts val="0"/>
              </a:spcBef>
              <a:spcAft>
                <a:spcPts val="0"/>
              </a:spcAft>
              <a:buSzPts val="3212"/>
              <a:buNone/>
              <a:defRPr sz="3212"/>
            </a:lvl3pPr>
            <a:lvl4pPr lvl="3">
              <a:spcBef>
                <a:spcPts val="0"/>
              </a:spcBef>
              <a:spcAft>
                <a:spcPts val="0"/>
              </a:spcAft>
              <a:buSzPts val="3212"/>
              <a:buNone/>
              <a:defRPr sz="3212"/>
            </a:lvl4pPr>
            <a:lvl5pPr lvl="4">
              <a:spcBef>
                <a:spcPts val="0"/>
              </a:spcBef>
              <a:spcAft>
                <a:spcPts val="0"/>
              </a:spcAft>
              <a:buSzPts val="3212"/>
              <a:buNone/>
              <a:defRPr sz="3212"/>
            </a:lvl5pPr>
            <a:lvl6pPr lvl="5">
              <a:spcBef>
                <a:spcPts val="0"/>
              </a:spcBef>
              <a:spcAft>
                <a:spcPts val="0"/>
              </a:spcAft>
              <a:buSzPts val="3212"/>
              <a:buNone/>
              <a:defRPr sz="3212"/>
            </a:lvl6pPr>
            <a:lvl7pPr lvl="6">
              <a:spcBef>
                <a:spcPts val="0"/>
              </a:spcBef>
              <a:spcAft>
                <a:spcPts val="0"/>
              </a:spcAft>
              <a:buSzPts val="3212"/>
              <a:buNone/>
              <a:defRPr sz="3212"/>
            </a:lvl7pPr>
            <a:lvl8pPr lvl="7">
              <a:spcBef>
                <a:spcPts val="0"/>
              </a:spcBef>
              <a:spcAft>
                <a:spcPts val="0"/>
              </a:spcAft>
              <a:buSzPts val="3212"/>
              <a:buNone/>
              <a:defRPr sz="3212"/>
            </a:lvl8pPr>
            <a:lvl9pPr lvl="8">
              <a:spcBef>
                <a:spcPts val="0"/>
              </a:spcBef>
              <a:spcAft>
                <a:spcPts val="0"/>
              </a:spcAft>
              <a:buSzPts val="3212"/>
              <a:buNone/>
              <a:defRPr sz="3212"/>
            </a:lvl9pPr>
          </a:lstStyle>
          <a:p/>
        </p:txBody>
      </p:sp>
      <p:sp>
        <p:nvSpPr>
          <p:cNvPr id="18" name="Google Shape;18;p4"/>
          <p:cNvSpPr txBox="1"/>
          <p:nvPr>
            <p:ph idx="1" type="body"/>
          </p:nvPr>
        </p:nvSpPr>
        <p:spPr>
          <a:xfrm>
            <a:off x="364468" y="1693927"/>
            <a:ext cx="9963000" cy="5021400"/>
          </a:xfrm>
          <a:prstGeom prst="rect">
            <a:avLst/>
          </a:prstGeom>
        </p:spPr>
        <p:txBody>
          <a:bodyPr anchorCtr="0" anchor="t" bIns="104875" lIns="104875" spcFirstLastPara="1" rIns="104875" wrap="square" tIns="104875">
            <a:normAutofit/>
          </a:bodyPr>
          <a:lstStyle>
            <a:lvl1pPr indent="-359700" lvl="0" marL="457200">
              <a:spcBef>
                <a:spcPts val="0"/>
              </a:spcBef>
              <a:spcAft>
                <a:spcPts val="0"/>
              </a:spcAft>
              <a:buSzPts val="2065"/>
              <a:buChar char="●"/>
              <a:defRPr sz="2065"/>
            </a:lvl1pPr>
            <a:lvl2pPr indent="-330566" lvl="1" marL="914400">
              <a:spcBef>
                <a:spcPts val="0"/>
              </a:spcBef>
              <a:spcAft>
                <a:spcPts val="0"/>
              </a:spcAft>
              <a:buSzPts val="1606"/>
              <a:buChar char="○"/>
              <a:defRPr sz="1606"/>
            </a:lvl2pPr>
            <a:lvl3pPr indent="-330566" lvl="2" marL="1371600">
              <a:spcBef>
                <a:spcPts val="0"/>
              </a:spcBef>
              <a:spcAft>
                <a:spcPts val="0"/>
              </a:spcAft>
              <a:buSzPts val="1606"/>
              <a:buChar char="■"/>
              <a:defRPr sz="1606"/>
            </a:lvl3pPr>
            <a:lvl4pPr indent="-330566" lvl="3" marL="1828800">
              <a:spcBef>
                <a:spcPts val="0"/>
              </a:spcBef>
              <a:spcAft>
                <a:spcPts val="0"/>
              </a:spcAft>
              <a:buSzPts val="1606"/>
              <a:buChar char="●"/>
              <a:defRPr sz="1606"/>
            </a:lvl4pPr>
            <a:lvl5pPr indent="-330566" lvl="4" marL="2286000">
              <a:spcBef>
                <a:spcPts val="0"/>
              </a:spcBef>
              <a:spcAft>
                <a:spcPts val="0"/>
              </a:spcAft>
              <a:buSzPts val="1606"/>
              <a:buChar char="○"/>
              <a:defRPr sz="1606"/>
            </a:lvl5pPr>
            <a:lvl6pPr indent="-330566" lvl="5" marL="2743200">
              <a:spcBef>
                <a:spcPts val="0"/>
              </a:spcBef>
              <a:spcAft>
                <a:spcPts val="0"/>
              </a:spcAft>
              <a:buSzPts val="1606"/>
              <a:buChar char="■"/>
              <a:defRPr sz="1606"/>
            </a:lvl6pPr>
            <a:lvl7pPr indent="-330566" lvl="6" marL="3200400">
              <a:spcBef>
                <a:spcPts val="0"/>
              </a:spcBef>
              <a:spcAft>
                <a:spcPts val="0"/>
              </a:spcAft>
              <a:buSzPts val="1606"/>
              <a:buChar char="●"/>
              <a:defRPr sz="1606"/>
            </a:lvl7pPr>
            <a:lvl8pPr indent="-330566" lvl="7" marL="3657600">
              <a:spcBef>
                <a:spcPts val="0"/>
              </a:spcBef>
              <a:spcAft>
                <a:spcPts val="0"/>
              </a:spcAft>
              <a:buSzPts val="1606"/>
              <a:buChar char="○"/>
              <a:defRPr sz="1606"/>
            </a:lvl8pPr>
            <a:lvl9pPr indent="-330566" lvl="8" marL="4114800">
              <a:spcBef>
                <a:spcPts val="0"/>
              </a:spcBef>
              <a:spcAft>
                <a:spcPts val="0"/>
              </a:spcAft>
              <a:buSzPts val="1606"/>
              <a:buChar char="■"/>
              <a:defRPr sz="1606"/>
            </a:lvl9pPr>
          </a:lstStyle>
          <a:p/>
        </p:txBody>
      </p:sp>
      <p:sp>
        <p:nvSpPr>
          <p:cNvPr id="19" name="Google Shape;19;p4"/>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468" y="654105"/>
            <a:ext cx="9963000" cy="841800"/>
          </a:xfrm>
          <a:prstGeom prst="rect">
            <a:avLst/>
          </a:prstGeom>
        </p:spPr>
        <p:txBody>
          <a:bodyPr anchorCtr="0" anchor="t" bIns="104875" lIns="104875" spcFirstLastPara="1" rIns="104875" wrap="square" tIns="104875">
            <a:normAutofit/>
          </a:bodyPr>
          <a:lstStyle>
            <a:lvl1pPr lvl="0">
              <a:spcBef>
                <a:spcPts val="0"/>
              </a:spcBef>
              <a:spcAft>
                <a:spcPts val="0"/>
              </a:spcAft>
              <a:buSzPts val="3212"/>
              <a:buNone/>
              <a:defRPr sz="3212"/>
            </a:lvl1pPr>
            <a:lvl2pPr lvl="1">
              <a:spcBef>
                <a:spcPts val="0"/>
              </a:spcBef>
              <a:spcAft>
                <a:spcPts val="0"/>
              </a:spcAft>
              <a:buSzPts val="3212"/>
              <a:buNone/>
              <a:defRPr sz="3212"/>
            </a:lvl2pPr>
            <a:lvl3pPr lvl="2">
              <a:spcBef>
                <a:spcPts val="0"/>
              </a:spcBef>
              <a:spcAft>
                <a:spcPts val="0"/>
              </a:spcAft>
              <a:buSzPts val="3212"/>
              <a:buNone/>
              <a:defRPr sz="3212"/>
            </a:lvl3pPr>
            <a:lvl4pPr lvl="3">
              <a:spcBef>
                <a:spcPts val="0"/>
              </a:spcBef>
              <a:spcAft>
                <a:spcPts val="0"/>
              </a:spcAft>
              <a:buSzPts val="3212"/>
              <a:buNone/>
              <a:defRPr sz="3212"/>
            </a:lvl4pPr>
            <a:lvl5pPr lvl="4">
              <a:spcBef>
                <a:spcPts val="0"/>
              </a:spcBef>
              <a:spcAft>
                <a:spcPts val="0"/>
              </a:spcAft>
              <a:buSzPts val="3212"/>
              <a:buNone/>
              <a:defRPr sz="3212"/>
            </a:lvl5pPr>
            <a:lvl6pPr lvl="5">
              <a:spcBef>
                <a:spcPts val="0"/>
              </a:spcBef>
              <a:spcAft>
                <a:spcPts val="0"/>
              </a:spcAft>
              <a:buSzPts val="3212"/>
              <a:buNone/>
              <a:defRPr sz="3212"/>
            </a:lvl6pPr>
            <a:lvl7pPr lvl="6">
              <a:spcBef>
                <a:spcPts val="0"/>
              </a:spcBef>
              <a:spcAft>
                <a:spcPts val="0"/>
              </a:spcAft>
              <a:buSzPts val="3212"/>
              <a:buNone/>
              <a:defRPr sz="3212"/>
            </a:lvl7pPr>
            <a:lvl8pPr lvl="7">
              <a:spcBef>
                <a:spcPts val="0"/>
              </a:spcBef>
              <a:spcAft>
                <a:spcPts val="0"/>
              </a:spcAft>
              <a:buSzPts val="3212"/>
              <a:buNone/>
              <a:defRPr sz="3212"/>
            </a:lvl8pPr>
            <a:lvl9pPr lvl="8">
              <a:spcBef>
                <a:spcPts val="0"/>
              </a:spcBef>
              <a:spcAft>
                <a:spcPts val="0"/>
              </a:spcAft>
              <a:buSzPts val="3212"/>
              <a:buNone/>
              <a:defRPr sz="3212"/>
            </a:lvl9pPr>
          </a:lstStyle>
          <a:p/>
        </p:txBody>
      </p:sp>
      <p:sp>
        <p:nvSpPr>
          <p:cNvPr id="22" name="Google Shape;22;p5"/>
          <p:cNvSpPr txBox="1"/>
          <p:nvPr>
            <p:ph idx="1" type="body"/>
          </p:nvPr>
        </p:nvSpPr>
        <p:spPr>
          <a:xfrm>
            <a:off x="364468" y="1693927"/>
            <a:ext cx="4677000" cy="5021400"/>
          </a:xfrm>
          <a:prstGeom prst="rect">
            <a:avLst/>
          </a:prstGeom>
        </p:spPr>
        <p:txBody>
          <a:bodyPr anchorCtr="0" anchor="t" bIns="104875" lIns="104875" spcFirstLastPara="1" rIns="104875" wrap="square" tIns="104875">
            <a:normAutofit/>
          </a:bodyPr>
          <a:lstStyle>
            <a:lvl1pPr indent="-330566" lvl="0" marL="457200">
              <a:spcBef>
                <a:spcPts val="0"/>
              </a:spcBef>
              <a:spcAft>
                <a:spcPts val="0"/>
              </a:spcAft>
              <a:buSzPts val="1606"/>
              <a:buChar char="●"/>
              <a:defRPr sz="1606"/>
            </a:lvl1pPr>
            <a:lvl2pPr indent="-316000" lvl="1" marL="914400">
              <a:spcBef>
                <a:spcPts val="0"/>
              </a:spcBef>
              <a:spcAft>
                <a:spcPts val="0"/>
              </a:spcAft>
              <a:buSzPts val="1376"/>
              <a:buChar char="○"/>
              <a:defRPr sz="1376"/>
            </a:lvl2pPr>
            <a:lvl3pPr indent="-316000" lvl="2" marL="1371600">
              <a:spcBef>
                <a:spcPts val="0"/>
              </a:spcBef>
              <a:spcAft>
                <a:spcPts val="0"/>
              </a:spcAft>
              <a:buSzPts val="1376"/>
              <a:buChar char="■"/>
              <a:defRPr sz="1376"/>
            </a:lvl3pPr>
            <a:lvl4pPr indent="-316000" lvl="3" marL="1828800">
              <a:spcBef>
                <a:spcPts val="0"/>
              </a:spcBef>
              <a:spcAft>
                <a:spcPts val="0"/>
              </a:spcAft>
              <a:buSzPts val="1376"/>
              <a:buChar char="●"/>
              <a:defRPr sz="1376"/>
            </a:lvl4pPr>
            <a:lvl5pPr indent="-316000" lvl="4" marL="2286000">
              <a:spcBef>
                <a:spcPts val="0"/>
              </a:spcBef>
              <a:spcAft>
                <a:spcPts val="0"/>
              </a:spcAft>
              <a:buSzPts val="1376"/>
              <a:buChar char="○"/>
              <a:defRPr sz="1376"/>
            </a:lvl5pPr>
            <a:lvl6pPr indent="-316000" lvl="5" marL="2743200">
              <a:spcBef>
                <a:spcPts val="0"/>
              </a:spcBef>
              <a:spcAft>
                <a:spcPts val="0"/>
              </a:spcAft>
              <a:buSzPts val="1376"/>
              <a:buChar char="■"/>
              <a:defRPr sz="1376"/>
            </a:lvl6pPr>
            <a:lvl7pPr indent="-316000" lvl="6" marL="3200400">
              <a:spcBef>
                <a:spcPts val="0"/>
              </a:spcBef>
              <a:spcAft>
                <a:spcPts val="0"/>
              </a:spcAft>
              <a:buSzPts val="1376"/>
              <a:buChar char="●"/>
              <a:defRPr sz="1376"/>
            </a:lvl7pPr>
            <a:lvl8pPr indent="-316000" lvl="7" marL="3657600">
              <a:spcBef>
                <a:spcPts val="0"/>
              </a:spcBef>
              <a:spcAft>
                <a:spcPts val="0"/>
              </a:spcAft>
              <a:buSzPts val="1376"/>
              <a:buChar char="○"/>
              <a:defRPr sz="1376"/>
            </a:lvl8pPr>
            <a:lvl9pPr indent="-316000" lvl="8" marL="4114800">
              <a:spcBef>
                <a:spcPts val="0"/>
              </a:spcBef>
              <a:spcAft>
                <a:spcPts val="0"/>
              </a:spcAft>
              <a:buSzPts val="1376"/>
              <a:buChar char="■"/>
              <a:defRPr sz="1376"/>
            </a:lvl9pPr>
          </a:lstStyle>
          <a:p/>
        </p:txBody>
      </p:sp>
      <p:sp>
        <p:nvSpPr>
          <p:cNvPr id="23" name="Google Shape;23;p5"/>
          <p:cNvSpPr txBox="1"/>
          <p:nvPr>
            <p:ph idx="2" type="body"/>
          </p:nvPr>
        </p:nvSpPr>
        <p:spPr>
          <a:xfrm>
            <a:off x="5650483" y="1693927"/>
            <a:ext cx="4677000" cy="5021400"/>
          </a:xfrm>
          <a:prstGeom prst="rect">
            <a:avLst/>
          </a:prstGeom>
        </p:spPr>
        <p:txBody>
          <a:bodyPr anchorCtr="0" anchor="t" bIns="104875" lIns="104875" spcFirstLastPara="1" rIns="104875" wrap="square" tIns="104875">
            <a:normAutofit/>
          </a:bodyPr>
          <a:lstStyle>
            <a:lvl1pPr indent="-330566" lvl="0" marL="457200">
              <a:spcBef>
                <a:spcPts val="0"/>
              </a:spcBef>
              <a:spcAft>
                <a:spcPts val="0"/>
              </a:spcAft>
              <a:buSzPts val="1606"/>
              <a:buChar char="●"/>
              <a:defRPr sz="1606"/>
            </a:lvl1pPr>
            <a:lvl2pPr indent="-316000" lvl="1" marL="914400">
              <a:spcBef>
                <a:spcPts val="0"/>
              </a:spcBef>
              <a:spcAft>
                <a:spcPts val="0"/>
              </a:spcAft>
              <a:buSzPts val="1376"/>
              <a:buChar char="○"/>
              <a:defRPr sz="1376"/>
            </a:lvl2pPr>
            <a:lvl3pPr indent="-316000" lvl="2" marL="1371600">
              <a:spcBef>
                <a:spcPts val="0"/>
              </a:spcBef>
              <a:spcAft>
                <a:spcPts val="0"/>
              </a:spcAft>
              <a:buSzPts val="1376"/>
              <a:buChar char="■"/>
              <a:defRPr sz="1376"/>
            </a:lvl3pPr>
            <a:lvl4pPr indent="-316000" lvl="3" marL="1828800">
              <a:spcBef>
                <a:spcPts val="0"/>
              </a:spcBef>
              <a:spcAft>
                <a:spcPts val="0"/>
              </a:spcAft>
              <a:buSzPts val="1376"/>
              <a:buChar char="●"/>
              <a:defRPr sz="1376"/>
            </a:lvl4pPr>
            <a:lvl5pPr indent="-316000" lvl="4" marL="2286000">
              <a:spcBef>
                <a:spcPts val="0"/>
              </a:spcBef>
              <a:spcAft>
                <a:spcPts val="0"/>
              </a:spcAft>
              <a:buSzPts val="1376"/>
              <a:buChar char="○"/>
              <a:defRPr sz="1376"/>
            </a:lvl5pPr>
            <a:lvl6pPr indent="-316000" lvl="5" marL="2743200">
              <a:spcBef>
                <a:spcPts val="0"/>
              </a:spcBef>
              <a:spcAft>
                <a:spcPts val="0"/>
              </a:spcAft>
              <a:buSzPts val="1376"/>
              <a:buChar char="■"/>
              <a:defRPr sz="1376"/>
            </a:lvl6pPr>
            <a:lvl7pPr indent="-316000" lvl="6" marL="3200400">
              <a:spcBef>
                <a:spcPts val="0"/>
              </a:spcBef>
              <a:spcAft>
                <a:spcPts val="0"/>
              </a:spcAft>
              <a:buSzPts val="1376"/>
              <a:buChar char="●"/>
              <a:defRPr sz="1376"/>
            </a:lvl7pPr>
            <a:lvl8pPr indent="-316000" lvl="7" marL="3657600">
              <a:spcBef>
                <a:spcPts val="0"/>
              </a:spcBef>
              <a:spcAft>
                <a:spcPts val="0"/>
              </a:spcAft>
              <a:buSzPts val="1376"/>
              <a:buChar char="○"/>
              <a:defRPr sz="1376"/>
            </a:lvl8pPr>
            <a:lvl9pPr indent="-316000" lvl="8" marL="4114800">
              <a:spcBef>
                <a:spcPts val="0"/>
              </a:spcBef>
              <a:spcAft>
                <a:spcPts val="0"/>
              </a:spcAft>
              <a:buSzPts val="1376"/>
              <a:buChar char="■"/>
              <a:defRPr sz="1376"/>
            </a:lvl9pPr>
          </a:lstStyle>
          <a:p/>
        </p:txBody>
      </p:sp>
      <p:sp>
        <p:nvSpPr>
          <p:cNvPr id="24" name="Google Shape;24;p5"/>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468" y="654105"/>
            <a:ext cx="9963000" cy="841800"/>
          </a:xfrm>
          <a:prstGeom prst="rect">
            <a:avLst/>
          </a:prstGeom>
        </p:spPr>
        <p:txBody>
          <a:bodyPr anchorCtr="0" anchor="t" bIns="104875" lIns="104875" spcFirstLastPara="1" rIns="104875" wrap="square" tIns="104875">
            <a:normAutofit/>
          </a:bodyPr>
          <a:lstStyle>
            <a:lvl1pPr lvl="0">
              <a:spcBef>
                <a:spcPts val="0"/>
              </a:spcBef>
              <a:spcAft>
                <a:spcPts val="0"/>
              </a:spcAft>
              <a:buSzPts val="3212"/>
              <a:buNone/>
              <a:defRPr sz="3212"/>
            </a:lvl1pPr>
            <a:lvl2pPr lvl="1">
              <a:spcBef>
                <a:spcPts val="0"/>
              </a:spcBef>
              <a:spcAft>
                <a:spcPts val="0"/>
              </a:spcAft>
              <a:buSzPts val="3212"/>
              <a:buNone/>
              <a:defRPr sz="3212"/>
            </a:lvl2pPr>
            <a:lvl3pPr lvl="2">
              <a:spcBef>
                <a:spcPts val="0"/>
              </a:spcBef>
              <a:spcAft>
                <a:spcPts val="0"/>
              </a:spcAft>
              <a:buSzPts val="3212"/>
              <a:buNone/>
              <a:defRPr sz="3212"/>
            </a:lvl3pPr>
            <a:lvl4pPr lvl="3">
              <a:spcBef>
                <a:spcPts val="0"/>
              </a:spcBef>
              <a:spcAft>
                <a:spcPts val="0"/>
              </a:spcAft>
              <a:buSzPts val="3212"/>
              <a:buNone/>
              <a:defRPr sz="3212"/>
            </a:lvl4pPr>
            <a:lvl5pPr lvl="4">
              <a:spcBef>
                <a:spcPts val="0"/>
              </a:spcBef>
              <a:spcAft>
                <a:spcPts val="0"/>
              </a:spcAft>
              <a:buSzPts val="3212"/>
              <a:buNone/>
              <a:defRPr sz="3212"/>
            </a:lvl5pPr>
            <a:lvl6pPr lvl="5">
              <a:spcBef>
                <a:spcPts val="0"/>
              </a:spcBef>
              <a:spcAft>
                <a:spcPts val="0"/>
              </a:spcAft>
              <a:buSzPts val="3212"/>
              <a:buNone/>
              <a:defRPr sz="3212"/>
            </a:lvl6pPr>
            <a:lvl7pPr lvl="6">
              <a:spcBef>
                <a:spcPts val="0"/>
              </a:spcBef>
              <a:spcAft>
                <a:spcPts val="0"/>
              </a:spcAft>
              <a:buSzPts val="3212"/>
              <a:buNone/>
              <a:defRPr sz="3212"/>
            </a:lvl7pPr>
            <a:lvl8pPr lvl="7">
              <a:spcBef>
                <a:spcPts val="0"/>
              </a:spcBef>
              <a:spcAft>
                <a:spcPts val="0"/>
              </a:spcAft>
              <a:buSzPts val="3212"/>
              <a:buNone/>
              <a:defRPr sz="3212"/>
            </a:lvl8pPr>
            <a:lvl9pPr lvl="8">
              <a:spcBef>
                <a:spcPts val="0"/>
              </a:spcBef>
              <a:spcAft>
                <a:spcPts val="0"/>
              </a:spcAft>
              <a:buSzPts val="3212"/>
              <a:buNone/>
              <a:defRPr sz="3212"/>
            </a:lvl9pPr>
          </a:lstStyle>
          <a:p/>
        </p:txBody>
      </p:sp>
      <p:sp>
        <p:nvSpPr>
          <p:cNvPr id="27" name="Google Shape;27;p6"/>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468" y="816630"/>
            <a:ext cx="3283500" cy="1110900"/>
          </a:xfrm>
          <a:prstGeom prst="rect">
            <a:avLst/>
          </a:prstGeom>
        </p:spPr>
        <p:txBody>
          <a:bodyPr anchorCtr="0" anchor="b" bIns="104875" lIns="104875" spcFirstLastPara="1" rIns="104875" wrap="square" tIns="104875">
            <a:normAutofit/>
          </a:bodyPr>
          <a:lstStyle>
            <a:lvl1pPr lvl="0">
              <a:spcBef>
                <a:spcPts val="0"/>
              </a:spcBef>
              <a:spcAft>
                <a:spcPts val="0"/>
              </a:spcAft>
              <a:buSzPts val="2753"/>
              <a:buNone/>
              <a:defRPr sz="2753"/>
            </a:lvl1pPr>
            <a:lvl2pPr lvl="1">
              <a:spcBef>
                <a:spcPts val="0"/>
              </a:spcBef>
              <a:spcAft>
                <a:spcPts val="0"/>
              </a:spcAft>
              <a:buSzPts val="2753"/>
              <a:buNone/>
              <a:defRPr sz="2753"/>
            </a:lvl2pPr>
            <a:lvl3pPr lvl="2">
              <a:spcBef>
                <a:spcPts val="0"/>
              </a:spcBef>
              <a:spcAft>
                <a:spcPts val="0"/>
              </a:spcAft>
              <a:buSzPts val="2753"/>
              <a:buNone/>
              <a:defRPr sz="2753"/>
            </a:lvl3pPr>
            <a:lvl4pPr lvl="3">
              <a:spcBef>
                <a:spcPts val="0"/>
              </a:spcBef>
              <a:spcAft>
                <a:spcPts val="0"/>
              </a:spcAft>
              <a:buSzPts val="2753"/>
              <a:buNone/>
              <a:defRPr sz="2753"/>
            </a:lvl4pPr>
            <a:lvl5pPr lvl="4">
              <a:spcBef>
                <a:spcPts val="0"/>
              </a:spcBef>
              <a:spcAft>
                <a:spcPts val="0"/>
              </a:spcAft>
              <a:buSzPts val="2753"/>
              <a:buNone/>
              <a:defRPr sz="2753"/>
            </a:lvl5pPr>
            <a:lvl6pPr lvl="5">
              <a:spcBef>
                <a:spcPts val="0"/>
              </a:spcBef>
              <a:spcAft>
                <a:spcPts val="0"/>
              </a:spcAft>
              <a:buSzPts val="2753"/>
              <a:buNone/>
              <a:defRPr sz="2753"/>
            </a:lvl6pPr>
            <a:lvl7pPr lvl="6">
              <a:spcBef>
                <a:spcPts val="0"/>
              </a:spcBef>
              <a:spcAft>
                <a:spcPts val="0"/>
              </a:spcAft>
              <a:buSzPts val="2753"/>
              <a:buNone/>
              <a:defRPr sz="2753"/>
            </a:lvl7pPr>
            <a:lvl8pPr lvl="7">
              <a:spcBef>
                <a:spcPts val="0"/>
              </a:spcBef>
              <a:spcAft>
                <a:spcPts val="0"/>
              </a:spcAft>
              <a:buSzPts val="2753"/>
              <a:buNone/>
              <a:defRPr sz="2753"/>
            </a:lvl8pPr>
            <a:lvl9pPr lvl="8">
              <a:spcBef>
                <a:spcPts val="0"/>
              </a:spcBef>
              <a:spcAft>
                <a:spcPts val="0"/>
              </a:spcAft>
              <a:buSzPts val="2753"/>
              <a:buNone/>
              <a:defRPr sz="2753"/>
            </a:lvl9pPr>
          </a:lstStyle>
          <a:p/>
        </p:txBody>
      </p:sp>
      <p:sp>
        <p:nvSpPr>
          <p:cNvPr id="30" name="Google Shape;30;p7"/>
          <p:cNvSpPr txBox="1"/>
          <p:nvPr>
            <p:ph idx="1" type="body"/>
          </p:nvPr>
        </p:nvSpPr>
        <p:spPr>
          <a:xfrm>
            <a:off x="364468" y="2042457"/>
            <a:ext cx="3283500" cy="4673100"/>
          </a:xfrm>
          <a:prstGeom prst="rect">
            <a:avLst/>
          </a:prstGeom>
        </p:spPr>
        <p:txBody>
          <a:bodyPr anchorCtr="0" anchor="t" bIns="104875" lIns="104875" spcFirstLastPara="1" rIns="104875" wrap="square" tIns="104875">
            <a:normAutofit/>
          </a:bodyPr>
          <a:lstStyle>
            <a:lvl1pPr indent="-316000" lvl="0" marL="457200">
              <a:spcBef>
                <a:spcPts val="0"/>
              </a:spcBef>
              <a:spcAft>
                <a:spcPts val="0"/>
              </a:spcAft>
              <a:buSzPts val="1376"/>
              <a:buChar char="●"/>
              <a:defRPr sz="1376"/>
            </a:lvl1pPr>
            <a:lvl2pPr indent="-316000" lvl="1" marL="914400">
              <a:spcBef>
                <a:spcPts val="0"/>
              </a:spcBef>
              <a:spcAft>
                <a:spcPts val="0"/>
              </a:spcAft>
              <a:buSzPts val="1376"/>
              <a:buChar char="○"/>
              <a:defRPr sz="1376"/>
            </a:lvl2pPr>
            <a:lvl3pPr indent="-316000" lvl="2" marL="1371600">
              <a:spcBef>
                <a:spcPts val="0"/>
              </a:spcBef>
              <a:spcAft>
                <a:spcPts val="0"/>
              </a:spcAft>
              <a:buSzPts val="1376"/>
              <a:buChar char="■"/>
              <a:defRPr sz="1376"/>
            </a:lvl3pPr>
            <a:lvl4pPr indent="-316000" lvl="3" marL="1828800">
              <a:spcBef>
                <a:spcPts val="0"/>
              </a:spcBef>
              <a:spcAft>
                <a:spcPts val="0"/>
              </a:spcAft>
              <a:buSzPts val="1376"/>
              <a:buChar char="●"/>
              <a:defRPr sz="1376"/>
            </a:lvl4pPr>
            <a:lvl5pPr indent="-316000" lvl="4" marL="2286000">
              <a:spcBef>
                <a:spcPts val="0"/>
              </a:spcBef>
              <a:spcAft>
                <a:spcPts val="0"/>
              </a:spcAft>
              <a:buSzPts val="1376"/>
              <a:buChar char="○"/>
              <a:defRPr sz="1376"/>
            </a:lvl5pPr>
            <a:lvl6pPr indent="-316000" lvl="5" marL="2743200">
              <a:spcBef>
                <a:spcPts val="0"/>
              </a:spcBef>
              <a:spcAft>
                <a:spcPts val="0"/>
              </a:spcAft>
              <a:buSzPts val="1376"/>
              <a:buChar char="■"/>
              <a:defRPr sz="1376"/>
            </a:lvl6pPr>
            <a:lvl7pPr indent="-316000" lvl="6" marL="3200400">
              <a:spcBef>
                <a:spcPts val="0"/>
              </a:spcBef>
              <a:spcAft>
                <a:spcPts val="0"/>
              </a:spcAft>
              <a:buSzPts val="1376"/>
              <a:buChar char="●"/>
              <a:defRPr sz="1376"/>
            </a:lvl7pPr>
            <a:lvl8pPr indent="-316000" lvl="7" marL="3657600">
              <a:spcBef>
                <a:spcPts val="0"/>
              </a:spcBef>
              <a:spcAft>
                <a:spcPts val="0"/>
              </a:spcAft>
              <a:buSzPts val="1376"/>
              <a:buChar char="○"/>
              <a:defRPr sz="1376"/>
            </a:lvl8pPr>
            <a:lvl9pPr indent="-316000" lvl="8" marL="4114800">
              <a:spcBef>
                <a:spcPts val="0"/>
              </a:spcBef>
              <a:spcAft>
                <a:spcPts val="0"/>
              </a:spcAft>
              <a:buSzPts val="1376"/>
              <a:buChar char="■"/>
              <a:defRPr sz="1376"/>
            </a:lvl9pPr>
          </a:lstStyle>
          <a:p/>
        </p:txBody>
      </p:sp>
      <p:sp>
        <p:nvSpPr>
          <p:cNvPr id="31" name="Google Shape;31;p7"/>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245" y="661638"/>
            <a:ext cx="7445700" cy="6012600"/>
          </a:xfrm>
          <a:prstGeom prst="rect">
            <a:avLst/>
          </a:prstGeom>
        </p:spPr>
        <p:txBody>
          <a:bodyPr anchorCtr="0" anchor="ctr" bIns="104875" lIns="104875" spcFirstLastPara="1" rIns="104875" wrap="square" tIns="104875">
            <a:normAutofit/>
          </a:bodyPr>
          <a:lstStyle>
            <a:lvl1pPr lvl="0">
              <a:spcBef>
                <a:spcPts val="0"/>
              </a:spcBef>
              <a:spcAft>
                <a:spcPts val="0"/>
              </a:spcAft>
              <a:buSzPts val="5506"/>
              <a:buNone/>
              <a:defRPr sz="5506"/>
            </a:lvl1pPr>
            <a:lvl2pPr lvl="1">
              <a:spcBef>
                <a:spcPts val="0"/>
              </a:spcBef>
              <a:spcAft>
                <a:spcPts val="0"/>
              </a:spcAft>
              <a:buSzPts val="5506"/>
              <a:buNone/>
              <a:defRPr sz="5506"/>
            </a:lvl2pPr>
            <a:lvl3pPr lvl="2">
              <a:spcBef>
                <a:spcPts val="0"/>
              </a:spcBef>
              <a:spcAft>
                <a:spcPts val="0"/>
              </a:spcAft>
              <a:buSzPts val="5506"/>
              <a:buNone/>
              <a:defRPr sz="5506"/>
            </a:lvl3pPr>
            <a:lvl4pPr lvl="3">
              <a:spcBef>
                <a:spcPts val="0"/>
              </a:spcBef>
              <a:spcAft>
                <a:spcPts val="0"/>
              </a:spcAft>
              <a:buSzPts val="5506"/>
              <a:buNone/>
              <a:defRPr sz="5506"/>
            </a:lvl4pPr>
            <a:lvl5pPr lvl="4">
              <a:spcBef>
                <a:spcPts val="0"/>
              </a:spcBef>
              <a:spcAft>
                <a:spcPts val="0"/>
              </a:spcAft>
              <a:buSzPts val="5506"/>
              <a:buNone/>
              <a:defRPr sz="5506"/>
            </a:lvl5pPr>
            <a:lvl6pPr lvl="5">
              <a:spcBef>
                <a:spcPts val="0"/>
              </a:spcBef>
              <a:spcAft>
                <a:spcPts val="0"/>
              </a:spcAft>
              <a:buSzPts val="5506"/>
              <a:buNone/>
              <a:defRPr sz="5506"/>
            </a:lvl6pPr>
            <a:lvl7pPr lvl="6">
              <a:spcBef>
                <a:spcPts val="0"/>
              </a:spcBef>
              <a:spcAft>
                <a:spcPts val="0"/>
              </a:spcAft>
              <a:buSzPts val="5506"/>
              <a:buNone/>
              <a:defRPr sz="5506"/>
            </a:lvl7pPr>
            <a:lvl8pPr lvl="7">
              <a:spcBef>
                <a:spcPts val="0"/>
              </a:spcBef>
              <a:spcAft>
                <a:spcPts val="0"/>
              </a:spcAft>
              <a:buSzPts val="5506"/>
              <a:buNone/>
              <a:defRPr sz="5506"/>
            </a:lvl8pPr>
            <a:lvl9pPr lvl="8">
              <a:spcBef>
                <a:spcPts val="0"/>
              </a:spcBef>
              <a:spcAft>
                <a:spcPts val="0"/>
              </a:spcAft>
              <a:buSzPts val="5506"/>
              <a:buNone/>
              <a:defRPr sz="5506"/>
            </a:lvl9pPr>
          </a:lstStyle>
          <a:p/>
        </p:txBody>
      </p:sp>
      <p:sp>
        <p:nvSpPr>
          <p:cNvPr id="34" name="Google Shape;34;p8"/>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anchorCtr="0" anchor="ctr" bIns="104875" lIns="104875" spcFirstLastPara="1" rIns="104875" wrap="square" tIns="1048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447" y="1812541"/>
            <a:ext cx="4730100" cy="2178600"/>
          </a:xfrm>
          <a:prstGeom prst="rect">
            <a:avLst/>
          </a:prstGeom>
        </p:spPr>
        <p:txBody>
          <a:bodyPr anchorCtr="0" anchor="b" bIns="104875" lIns="104875" spcFirstLastPara="1" rIns="104875" wrap="square" tIns="104875">
            <a:normAutofit/>
          </a:bodyPr>
          <a:lstStyle>
            <a:lvl1pPr lvl="0" algn="ctr">
              <a:spcBef>
                <a:spcPts val="0"/>
              </a:spcBef>
              <a:spcAft>
                <a:spcPts val="0"/>
              </a:spcAft>
              <a:buSzPts val="4817"/>
              <a:buNone/>
              <a:defRPr sz="4817"/>
            </a:lvl1pPr>
            <a:lvl2pPr lvl="1" algn="ctr">
              <a:spcBef>
                <a:spcPts val="0"/>
              </a:spcBef>
              <a:spcAft>
                <a:spcPts val="0"/>
              </a:spcAft>
              <a:buSzPts val="4817"/>
              <a:buNone/>
              <a:defRPr sz="4817"/>
            </a:lvl2pPr>
            <a:lvl3pPr lvl="2" algn="ctr">
              <a:spcBef>
                <a:spcPts val="0"/>
              </a:spcBef>
              <a:spcAft>
                <a:spcPts val="0"/>
              </a:spcAft>
              <a:buSzPts val="4817"/>
              <a:buNone/>
              <a:defRPr sz="4817"/>
            </a:lvl3pPr>
            <a:lvl4pPr lvl="3" algn="ctr">
              <a:spcBef>
                <a:spcPts val="0"/>
              </a:spcBef>
              <a:spcAft>
                <a:spcPts val="0"/>
              </a:spcAft>
              <a:buSzPts val="4817"/>
              <a:buNone/>
              <a:defRPr sz="4817"/>
            </a:lvl4pPr>
            <a:lvl5pPr lvl="4" algn="ctr">
              <a:spcBef>
                <a:spcPts val="0"/>
              </a:spcBef>
              <a:spcAft>
                <a:spcPts val="0"/>
              </a:spcAft>
              <a:buSzPts val="4817"/>
              <a:buNone/>
              <a:defRPr sz="4817"/>
            </a:lvl5pPr>
            <a:lvl6pPr lvl="5" algn="ctr">
              <a:spcBef>
                <a:spcPts val="0"/>
              </a:spcBef>
              <a:spcAft>
                <a:spcPts val="0"/>
              </a:spcAft>
              <a:buSzPts val="4817"/>
              <a:buNone/>
              <a:defRPr sz="4817"/>
            </a:lvl6pPr>
            <a:lvl7pPr lvl="6" algn="ctr">
              <a:spcBef>
                <a:spcPts val="0"/>
              </a:spcBef>
              <a:spcAft>
                <a:spcPts val="0"/>
              </a:spcAft>
              <a:buSzPts val="4817"/>
              <a:buNone/>
              <a:defRPr sz="4817"/>
            </a:lvl7pPr>
            <a:lvl8pPr lvl="7" algn="ctr">
              <a:spcBef>
                <a:spcPts val="0"/>
              </a:spcBef>
              <a:spcAft>
                <a:spcPts val="0"/>
              </a:spcAft>
              <a:buSzPts val="4817"/>
              <a:buNone/>
              <a:defRPr sz="4817"/>
            </a:lvl8pPr>
            <a:lvl9pPr lvl="8" algn="ctr">
              <a:spcBef>
                <a:spcPts val="0"/>
              </a:spcBef>
              <a:spcAft>
                <a:spcPts val="0"/>
              </a:spcAft>
              <a:buSzPts val="4817"/>
              <a:buNone/>
              <a:defRPr sz="4817"/>
            </a:lvl9pPr>
          </a:lstStyle>
          <a:p/>
        </p:txBody>
      </p:sp>
      <p:sp>
        <p:nvSpPr>
          <p:cNvPr id="38" name="Google Shape;38;p9"/>
          <p:cNvSpPr txBox="1"/>
          <p:nvPr>
            <p:ph idx="1" type="subTitle"/>
          </p:nvPr>
        </p:nvSpPr>
        <p:spPr>
          <a:xfrm>
            <a:off x="310447" y="4120005"/>
            <a:ext cx="4730100" cy="1815300"/>
          </a:xfrm>
          <a:prstGeom prst="rect">
            <a:avLst/>
          </a:prstGeom>
        </p:spPr>
        <p:txBody>
          <a:bodyPr anchorCtr="0" anchor="t" bIns="104875" lIns="104875" spcFirstLastPara="1" rIns="104875" wrap="square" tIns="104875">
            <a:normAutofit/>
          </a:bodyPr>
          <a:lstStyle>
            <a:lvl1pPr lvl="0" algn="ctr">
              <a:lnSpc>
                <a:spcPct val="100000"/>
              </a:lnSpc>
              <a:spcBef>
                <a:spcPts val="0"/>
              </a:spcBef>
              <a:spcAft>
                <a:spcPts val="0"/>
              </a:spcAft>
              <a:buSzPts val="2409"/>
              <a:buNone/>
              <a:defRPr sz="2409"/>
            </a:lvl1pPr>
            <a:lvl2pPr lvl="1" algn="ctr">
              <a:lnSpc>
                <a:spcPct val="100000"/>
              </a:lnSpc>
              <a:spcBef>
                <a:spcPts val="0"/>
              </a:spcBef>
              <a:spcAft>
                <a:spcPts val="0"/>
              </a:spcAft>
              <a:buSzPts val="2409"/>
              <a:buNone/>
              <a:defRPr sz="2409"/>
            </a:lvl2pPr>
            <a:lvl3pPr lvl="2" algn="ctr">
              <a:lnSpc>
                <a:spcPct val="100000"/>
              </a:lnSpc>
              <a:spcBef>
                <a:spcPts val="0"/>
              </a:spcBef>
              <a:spcAft>
                <a:spcPts val="0"/>
              </a:spcAft>
              <a:buSzPts val="2409"/>
              <a:buNone/>
              <a:defRPr sz="2409"/>
            </a:lvl3pPr>
            <a:lvl4pPr lvl="3" algn="ctr">
              <a:lnSpc>
                <a:spcPct val="100000"/>
              </a:lnSpc>
              <a:spcBef>
                <a:spcPts val="0"/>
              </a:spcBef>
              <a:spcAft>
                <a:spcPts val="0"/>
              </a:spcAft>
              <a:buSzPts val="2409"/>
              <a:buNone/>
              <a:defRPr sz="2409"/>
            </a:lvl4pPr>
            <a:lvl5pPr lvl="4" algn="ctr">
              <a:lnSpc>
                <a:spcPct val="100000"/>
              </a:lnSpc>
              <a:spcBef>
                <a:spcPts val="0"/>
              </a:spcBef>
              <a:spcAft>
                <a:spcPts val="0"/>
              </a:spcAft>
              <a:buSzPts val="2409"/>
              <a:buNone/>
              <a:defRPr sz="2409"/>
            </a:lvl5pPr>
            <a:lvl6pPr lvl="5" algn="ctr">
              <a:lnSpc>
                <a:spcPct val="100000"/>
              </a:lnSpc>
              <a:spcBef>
                <a:spcPts val="0"/>
              </a:spcBef>
              <a:spcAft>
                <a:spcPts val="0"/>
              </a:spcAft>
              <a:buSzPts val="2409"/>
              <a:buNone/>
              <a:defRPr sz="2409"/>
            </a:lvl6pPr>
            <a:lvl7pPr lvl="6" algn="ctr">
              <a:lnSpc>
                <a:spcPct val="100000"/>
              </a:lnSpc>
              <a:spcBef>
                <a:spcPts val="0"/>
              </a:spcBef>
              <a:spcAft>
                <a:spcPts val="0"/>
              </a:spcAft>
              <a:buSzPts val="2409"/>
              <a:buNone/>
              <a:defRPr sz="2409"/>
            </a:lvl7pPr>
            <a:lvl8pPr lvl="7" algn="ctr">
              <a:lnSpc>
                <a:spcPct val="100000"/>
              </a:lnSpc>
              <a:spcBef>
                <a:spcPts val="0"/>
              </a:spcBef>
              <a:spcAft>
                <a:spcPts val="0"/>
              </a:spcAft>
              <a:buSzPts val="2409"/>
              <a:buNone/>
              <a:defRPr sz="2409"/>
            </a:lvl8pPr>
            <a:lvl9pPr lvl="8" algn="ctr">
              <a:lnSpc>
                <a:spcPct val="100000"/>
              </a:lnSpc>
              <a:spcBef>
                <a:spcPts val="0"/>
              </a:spcBef>
              <a:spcAft>
                <a:spcPts val="0"/>
              </a:spcAft>
              <a:buSzPts val="2409"/>
              <a:buNone/>
              <a:defRPr sz="2409"/>
            </a:lvl9pPr>
          </a:lstStyle>
          <a:p/>
        </p:txBody>
      </p:sp>
      <p:sp>
        <p:nvSpPr>
          <p:cNvPr id="39" name="Google Shape;39;p9"/>
          <p:cNvSpPr txBox="1"/>
          <p:nvPr>
            <p:ph idx="2" type="body"/>
          </p:nvPr>
        </p:nvSpPr>
        <p:spPr>
          <a:xfrm>
            <a:off x="5775715" y="1064257"/>
            <a:ext cx="4486500" cy="5431200"/>
          </a:xfrm>
          <a:prstGeom prst="rect">
            <a:avLst/>
          </a:prstGeom>
        </p:spPr>
        <p:txBody>
          <a:bodyPr anchorCtr="0" anchor="ctr" bIns="104875" lIns="104875" spcFirstLastPara="1" rIns="104875" wrap="square" tIns="104875">
            <a:normAutofit/>
          </a:bodyPr>
          <a:lstStyle>
            <a:lvl1pPr indent="-359700" lvl="0" marL="457200">
              <a:spcBef>
                <a:spcPts val="0"/>
              </a:spcBef>
              <a:spcAft>
                <a:spcPts val="0"/>
              </a:spcAft>
              <a:buSzPts val="2065"/>
              <a:buChar char="●"/>
              <a:defRPr sz="2065"/>
            </a:lvl1pPr>
            <a:lvl2pPr indent="-330566" lvl="1" marL="914400">
              <a:spcBef>
                <a:spcPts val="0"/>
              </a:spcBef>
              <a:spcAft>
                <a:spcPts val="0"/>
              </a:spcAft>
              <a:buSzPts val="1606"/>
              <a:buChar char="○"/>
              <a:defRPr sz="1606"/>
            </a:lvl2pPr>
            <a:lvl3pPr indent="-330566" lvl="2" marL="1371600">
              <a:spcBef>
                <a:spcPts val="0"/>
              </a:spcBef>
              <a:spcAft>
                <a:spcPts val="0"/>
              </a:spcAft>
              <a:buSzPts val="1606"/>
              <a:buChar char="■"/>
              <a:defRPr sz="1606"/>
            </a:lvl3pPr>
            <a:lvl4pPr indent="-330566" lvl="3" marL="1828800">
              <a:spcBef>
                <a:spcPts val="0"/>
              </a:spcBef>
              <a:spcAft>
                <a:spcPts val="0"/>
              </a:spcAft>
              <a:buSzPts val="1606"/>
              <a:buChar char="●"/>
              <a:defRPr sz="1606"/>
            </a:lvl4pPr>
            <a:lvl5pPr indent="-330566" lvl="4" marL="2286000">
              <a:spcBef>
                <a:spcPts val="0"/>
              </a:spcBef>
              <a:spcAft>
                <a:spcPts val="0"/>
              </a:spcAft>
              <a:buSzPts val="1606"/>
              <a:buChar char="○"/>
              <a:defRPr sz="1606"/>
            </a:lvl5pPr>
            <a:lvl6pPr indent="-330566" lvl="5" marL="2743200">
              <a:spcBef>
                <a:spcPts val="0"/>
              </a:spcBef>
              <a:spcAft>
                <a:spcPts val="0"/>
              </a:spcAft>
              <a:buSzPts val="1606"/>
              <a:buChar char="■"/>
              <a:defRPr sz="1606"/>
            </a:lvl6pPr>
            <a:lvl7pPr indent="-330566" lvl="6" marL="3200400">
              <a:spcBef>
                <a:spcPts val="0"/>
              </a:spcBef>
              <a:spcAft>
                <a:spcPts val="0"/>
              </a:spcAft>
              <a:buSzPts val="1606"/>
              <a:buChar char="●"/>
              <a:defRPr sz="1606"/>
            </a:lvl7pPr>
            <a:lvl8pPr indent="-330566" lvl="7" marL="3657600">
              <a:spcBef>
                <a:spcPts val="0"/>
              </a:spcBef>
              <a:spcAft>
                <a:spcPts val="0"/>
              </a:spcAft>
              <a:buSzPts val="1606"/>
              <a:buChar char="○"/>
              <a:defRPr sz="1606"/>
            </a:lvl8pPr>
            <a:lvl9pPr indent="-330566" lvl="8" marL="4114800">
              <a:spcBef>
                <a:spcPts val="0"/>
              </a:spcBef>
              <a:spcAft>
                <a:spcPts val="0"/>
              </a:spcAft>
              <a:buSzPts val="1606"/>
              <a:buChar char="■"/>
              <a:defRPr sz="1606"/>
            </a:lvl9pPr>
          </a:lstStyle>
          <a:p/>
        </p:txBody>
      </p:sp>
      <p:sp>
        <p:nvSpPr>
          <p:cNvPr id="40" name="Google Shape;40;p9"/>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468" y="6218168"/>
            <a:ext cx="7014300" cy="889200"/>
          </a:xfrm>
          <a:prstGeom prst="rect">
            <a:avLst/>
          </a:prstGeom>
        </p:spPr>
        <p:txBody>
          <a:bodyPr anchorCtr="0" anchor="ctr" bIns="104875" lIns="104875" spcFirstLastPara="1" rIns="104875" wrap="square" tIns="104875">
            <a:normAutofit/>
          </a:bodyPr>
          <a:lstStyle>
            <a:lvl1pPr indent="-228600" lvl="0" marL="457200">
              <a:lnSpc>
                <a:spcPct val="100000"/>
              </a:lnSpc>
              <a:spcBef>
                <a:spcPts val="0"/>
              </a:spcBef>
              <a:spcAft>
                <a:spcPts val="0"/>
              </a:spcAft>
              <a:buSzPts val="2065"/>
              <a:buNone/>
              <a:defRPr sz="2065"/>
            </a:lvl1pPr>
          </a:lstStyle>
          <a:p/>
        </p:txBody>
      </p:sp>
      <p:sp>
        <p:nvSpPr>
          <p:cNvPr id="43" name="Google Shape;43;p10"/>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468" y="1625801"/>
            <a:ext cx="9963000" cy="2886000"/>
          </a:xfrm>
          <a:prstGeom prst="rect">
            <a:avLst/>
          </a:prstGeom>
        </p:spPr>
        <p:txBody>
          <a:bodyPr anchorCtr="0" anchor="b" bIns="104875" lIns="104875" spcFirstLastPara="1" rIns="104875" wrap="square" tIns="104875">
            <a:normAutofit/>
          </a:bodyPr>
          <a:lstStyle>
            <a:lvl1pPr lvl="0" algn="ctr">
              <a:spcBef>
                <a:spcPts val="0"/>
              </a:spcBef>
              <a:spcAft>
                <a:spcPts val="0"/>
              </a:spcAft>
              <a:buSzPts val="13764"/>
              <a:buNone/>
              <a:defRPr sz="13764"/>
            </a:lvl1pPr>
            <a:lvl2pPr lvl="1" algn="ctr">
              <a:spcBef>
                <a:spcPts val="0"/>
              </a:spcBef>
              <a:spcAft>
                <a:spcPts val="0"/>
              </a:spcAft>
              <a:buSzPts val="13764"/>
              <a:buNone/>
              <a:defRPr sz="13764"/>
            </a:lvl2pPr>
            <a:lvl3pPr lvl="2" algn="ctr">
              <a:spcBef>
                <a:spcPts val="0"/>
              </a:spcBef>
              <a:spcAft>
                <a:spcPts val="0"/>
              </a:spcAft>
              <a:buSzPts val="13764"/>
              <a:buNone/>
              <a:defRPr sz="13764"/>
            </a:lvl3pPr>
            <a:lvl4pPr lvl="3" algn="ctr">
              <a:spcBef>
                <a:spcPts val="0"/>
              </a:spcBef>
              <a:spcAft>
                <a:spcPts val="0"/>
              </a:spcAft>
              <a:buSzPts val="13764"/>
              <a:buNone/>
              <a:defRPr sz="13764"/>
            </a:lvl4pPr>
            <a:lvl5pPr lvl="4" algn="ctr">
              <a:spcBef>
                <a:spcPts val="0"/>
              </a:spcBef>
              <a:spcAft>
                <a:spcPts val="0"/>
              </a:spcAft>
              <a:buSzPts val="13764"/>
              <a:buNone/>
              <a:defRPr sz="13764"/>
            </a:lvl5pPr>
            <a:lvl6pPr lvl="5" algn="ctr">
              <a:spcBef>
                <a:spcPts val="0"/>
              </a:spcBef>
              <a:spcAft>
                <a:spcPts val="0"/>
              </a:spcAft>
              <a:buSzPts val="13764"/>
              <a:buNone/>
              <a:defRPr sz="13764"/>
            </a:lvl6pPr>
            <a:lvl7pPr lvl="6" algn="ctr">
              <a:spcBef>
                <a:spcPts val="0"/>
              </a:spcBef>
              <a:spcAft>
                <a:spcPts val="0"/>
              </a:spcAft>
              <a:buSzPts val="13764"/>
              <a:buNone/>
              <a:defRPr sz="13764"/>
            </a:lvl7pPr>
            <a:lvl8pPr lvl="7" algn="ctr">
              <a:spcBef>
                <a:spcPts val="0"/>
              </a:spcBef>
              <a:spcAft>
                <a:spcPts val="0"/>
              </a:spcAft>
              <a:buSzPts val="13764"/>
              <a:buNone/>
              <a:defRPr sz="13764"/>
            </a:lvl8pPr>
            <a:lvl9pPr lvl="8" algn="ctr">
              <a:spcBef>
                <a:spcPts val="0"/>
              </a:spcBef>
              <a:spcAft>
                <a:spcPts val="0"/>
              </a:spcAft>
              <a:buSzPts val="13764"/>
              <a:buNone/>
              <a:defRPr sz="13764"/>
            </a:lvl9pPr>
          </a:lstStyle>
          <a:p>
            <a:r>
              <a:t>xx%</a:t>
            </a:r>
          </a:p>
        </p:txBody>
      </p:sp>
      <p:sp>
        <p:nvSpPr>
          <p:cNvPr id="46" name="Google Shape;46;p11"/>
          <p:cNvSpPr txBox="1"/>
          <p:nvPr>
            <p:ph idx="1" type="body"/>
          </p:nvPr>
        </p:nvSpPr>
        <p:spPr>
          <a:xfrm>
            <a:off x="364468" y="4633192"/>
            <a:ext cx="9963000" cy="1911900"/>
          </a:xfrm>
          <a:prstGeom prst="rect">
            <a:avLst/>
          </a:prstGeom>
        </p:spPr>
        <p:txBody>
          <a:bodyPr anchorCtr="0" anchor="t" bIns="104875" lIns="104875" spcFirstLastPara="1" rIns="104875" wrap="square" tIns="104875">
            <a:normAutofit/>
          </a:bodyPr>
          <a:lstStyle>
            <a:lvl1pPr indent="-359700" lvl="0" marL="457200" algn="ctr">
              <a:spcBef>
                <a:spcPts val="0"/>
              </a:spcBef>
              <a:spcAft>
                <a:spcPts val="0"/>
              </a:spcAft>
              <a:buSzPts val="2065"/>
              <a:buChar char="●"/>
              <a:defRPr sz="2065"/>
            </a:lvl1pPr>
            <a:lvl2pPr indent="-330566" lvl="1" marL="914400" algn="ctr">
              <a:spcBef>
                <a:spcPts val="0"/>
              </a:spcBef>
              <a:spcAft>
                <a:spcPts val="0"/>
              </a:spcAft>
              <a:buSzPts val="1606"/>
              <a:buChar char="○"/>
              <a:defRPr sz="1606"/>
            </a:lvl2pPr>
            <a:lvl3pPr indent="-330566" lvl="2" marL="1371600" algn="ctr">
              <a:spcBef>
                <a:spcPts val="0"/>
              </a:spcBef>
              <a:spcAft>
                <a:spcPts val="0"/>
              </a:spcAft>
              <a:buSzPts val="1606"/>
              <a:buChar char="■"/>
              <a:defRPr sz="1606"/>
            </a:lvl3pPr>
            <a:lvl4pPr indent="-330566" lvl="3" marL="1828800" algn="ctr">
              <a:spcBef>
                <a:spcPts val="0"/>
              </a:spcBef>
              <a:spcAft>
                <a:spcPts val="0"/>
              </a:spcAft>
              <a:buSzPts val="1606"/>
              <a:buChar char="●"/>
              <a:defRPr sz="1606"/>
            </a:lvl4pPr>
            <a:lvl5pPr indent="-330566" lvl="4" marL="2286000" algn="ctr">
              <a:spcBef>
                <a:spcPts val="0"/>
              </a:spcBef>
              <a:spcAft>
                <a:spcPts val="0"/>
              </a:spcAft>
              <a:buSzPts val="1606"/>
              <a:buChar char="○"/>
              <a:defRPr sz="1606"/>
            </a:lvl5pPr>
            <a:lvl6pPr indent="-330566" lvl="5" marL="2743200" algn="ctr">
              <a:spcBef>
                <a:spcPts val="0"/>
              </a:spcBef>
              <a:spcAft>
                <a:spcPts val="0"/>
              </a:spcAft>
              <a:buSzPts val="1606"/>
              <a:buChar char="■"/>
              <a:defRPr sz="1606"/>
            </a:lvl6pPr>
            <a:lvl7pPr indent="-330566" lvl="6" marL="3200400" algn="ctr">
              <a:spcBef>
                <a:spcPts val="0"/>
              </a:spcBef>
              <a:spcAft>
                <a:spcPts val="0"/>
              </a:spcAft>
              <a:buSzPts val="1606"/>
              <a:buChar char="●"/>
              <a:defRPr sz="1606"/>
            </a:lvl7pPr>
            <a:lvl8pPr indent="-330566" lvl="7" marL="3657600" algn="ctr">
              <a:spcBef>
                <a:spcPts val="0"/>
              </a:spcBef>
              <a:spcAft>
                <a:spcPts val="0"/>
              </a:spcAft>
              <a:buSzPts val="1606"/>
              <a:buChar char="○"/>
              <a:defRPr sz="1606"/>
            </a:lvl8pPr>
            <a:lvl9pPr indent="-330566" lvl="8" marL="4114800" algn="ctr">
              <a:spcBef>
                <a:spcPts val="0"/>
              </a:spcBef>
              <a:spcAft>
                <a:spcPts val="0"/>
              </a:spcAft>
              <a:buSzPts val="1606"/>
              <a:buChar char="■"/>
              <a:defRPr sz="1606"/>
            </a:lvl9pPr>
          </a:lstStyle>
          <a:p/>
        </p:txBody>
      </p:sp>
      <p:sp>
        <p:nvSpPr>
          <p:cNvPr id="47" name="Google Shape;47;p11"/>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6772" y="6854072"/>
            <a:ext cx="641700" cy="578400"/>
          </a:xfrm>
          <a:prstGeom prst="rect">
            <a:avLst/>
          </a:prstGeom>
        </p:spPr>
        <p:txBody>
          <a:bodyPr anchorCtr="0" anchor="ctr" bIns="104875" lIns="104875" spcFirstLastPara="1" rIns="104875" wrap="square" tIns="104875">
            <a:normAutofit/>
          </a:bodyPr>
          <a:lstStyle>
            <a:lvl1pPr lvl="0">
              <a:buNone/>
              <a:defRPr sz="1147"/>
            </a:lvl1pPr>
            <a:lvl2pPr lvl="1">
              <a:buNone/>
              <a:defRPr sz="1147"/>
            </a:lvl2pPr>
            <a:lvl3pPr lvl="2">
              <a:buNone/>
              <a:defRPr sz="1147"/>
            </a:lvl3pPr>
            <a:lvl4pPr lvl="3">
              <a:buNone/>
              <a:defRPr sz="1147"/>
            </a:lvl4pPr>
            <a:lvl5pPr lvl="4">
              <a:buNone/>
              <a:defRPr sz="1147"/>
            </a:lvl5pPr>
            <a:lvl6pPr lvl="5">
              <a:buNone/>
              <a:defRPr sz="1147"/>
            </a:lvl6pPr>
            <a:lvl7pPr lvl="6">
              <a:buNone/>
              <a:defRPr sz="1147"/>
            </a:lvl7pPr>
            <a:lvl8pPr lvl="7">
              <a:buNone/>
              <a:defRPr sz="1147"/>
            </a:lvl8pPr>
            <a:lvl9pPr lvl="8">
              <a:buNone/>
              <a:defRPr sz="1147"/>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735075" y="402500"/>
            <a:ext cx="9221700" cy="1461300"/>
          </a:xfrm>
          <a:prstGeom prst="rect">
            <a:avLst/>
          </a:prstGeom>
          <a:noFill/>
          <a:ln>
            <a:noFill/>
          </a:ln>
        </p:spPr>
        <p:txBody>
          <a:bodyPr anchorCtr="0" anchor="ctr" bIns="39775" lIns="79575" spcFirstLastPara="1" rIns="79575" wrap="square" tIns="39775">
            <a:normAutofit/>
          </a:bodyPr>
          <a:lstStyle>
            <a:lvl1pPr lvl="0" algn="l">
              <a:lnSpc>
                <a:spcPct val="90000"/>
              </a:lnSpc>
              <a:spcBef>
                <a:spcPts val="0"/>
              </a:spcBef>
              <a:spcAft>
                <a:spcPts val="0"/>
              </a:spcAft>
              <a:buClr>
                <a:schemeClr val="dk1"/>
              </a:buClr>
              <a:buSzPts val="1606"/>
              <a:buNone/>
              <a:defRPr sz="3212"/>
            </a:lvl1pPr>
            <a:lvl2pPr lvl="1" algn="l">
              <a:lnSpc>
                <a:spcPct val="100000"/>
              </a:lnSpc>
              <a:spcBef>
                <a:spcPts val="0"/>
              </a:spcBef>
              <a:spcAft>
                <a:spcPts val="0"/>
              </a:spcAft>
              <a:buSzPts val="1262"/>
              <a:buNone/>
              <a:defRPr sz="3212"/>
            </a:lvl2pPr>
            <a:lvl3pPr lvl="2" algn="l">
              <a:lnSpc>
                <a:spcPct val="100000"/>
              </a:lnSpc>
              <a:spcBef>
                <a:spcPts val="0"/>
              </a:spcBef>
              <a:spcAft>
                <a:spcPts val="0"/>
              </a:spcAft>
              <a:buSzPts val="1262"/>
              <a:buNone/>
              <a:defRPr sz="3212"/>
            </a:lvl3pPr>
            <a:lvl4pPr lvl="3" algn="l">
              <a:lnSpc>
                <a:spcPct val="100000"/>
              </a:lnSpc>
              <a:spcBef>
                <a:spcPts val="0"/>
              </a:spcBef>
              <a:spcAft>
                <a:spcPts val="0"/>
              </a:spcAft>
              <a:buSzPts val="1262"/>
              <a:buNone/>
              <a:defRPr sz="3212"/>
            </a:lvl4pPr>
            <a:lvl5pPr lvl="4" algn="l">
              <a:lnSpc>
                <a:spcPct val="100000"/>
              </a:lnSpc>
              <a:spcBef>
                <a:spcPts val="0"/>
              </a:spcBef>
              <a:spcAft>
                <a:spcPts val="0"/>
              </a:spcAft>
              <a:buSzPts val="1262"/>
              <a:buNone/>
              <a:defRPr sz="3212"/>
            </a:lvl5pPr>
            <a:lvl6pPr lvl="5" algn="l">
              <a:lnSpc>
                <a:spcPct val="100000"/>
              </a:lnSpc>
              <a:spcBef>
                <a:spcPts val="0"/>
              </a:spcBef>
              <a:spcAft>
                <a:spcPts val="0"/>
              </a:spcAft>
              <a:buSzPts val="1262"/>
              <a:buNone/>
              <a:defRPr sz="3212"/>
            </a:lvl6pPr>
            <a:lvl7pPr lvl="6" algn="l">
              <a:lnSpc>
                <a:spcPct val="100000"/>
              </a:lnSpc>
              <a:spcBef>
                <a:spcPts val="0"/>
              </a:spcBef>
              <a:spcAft>
                <a:spcPts val="0"/>
              </a:spcAft>
              <a:buSzPts val="1262"/>
              <a:buNone/>
              <a:defRPr sz="3212"/>
            </a:lvl7pPr>
            <a:lvl8pPr lvl="7" algn="l">
              <a:lnSpc>
                <a:spcPct val="100000"/>
              </a:lnSpc>
              <a:spcBef>
                <a:spcPts val="0"/>
              </a:spcBef>
              <a:spcAft>
                <a:spcPts val="0"/>
              </a:spcAft>
              <a:buSzPts val="1262"/>
              <a:buNone/>
              <a:defRPr sz="3212"/>
            </a:lvl8pPr>
            <a:lvl9pPr lvl="8" algn="l">
              <a:lnSpc>
                <a:spcPct val="100000"/>
              </a:lnSpc>
              <a:spcBef>
                <a:spcPts val="0"/>
              </a:spcBef>
              <a:spcAft>
                <a:spcPts val="0"/>
              </a:spcAft>
              <a:buSzPts val="1262"/>
              <a:buNone/>
              <a:defRPr sz="3212"/>
            </a:lvl9pPr>
          </a:lstStyle>
          <a:p/>
        </p:txBody>
      </p:sp>
      <p:sp>
        <p:nvSpPr>
          <p:cNvPr id="52" name="Google Shape;52;p13"/>
          <p:cNvSpPr txBox="1"/>
          <p:nvPr>
            <p:ph idx="1" type="body"/>
          </p:nvPr>
        </p:nvSpPr>
        <p:spPr>
          <a:xfrm>
            <a:off x="735075" y="2012500"/>
            <a:ext cx="9221700" cy="4796700"/>
          </a:xfrm>
          <a:prstGeom prst="rect">
            <a:avLst/>
          </a:prstGeom>
          <a:noFill/>
          <a:ln>
            <a:noFill/>
          </a:ln>
        </p:spPr>
        <p:txBody>
          <a:bodyPr anchorCtr="0" anchor="t" bIns="39775" lIns="79575" spcFirstLastPara="1" rIns="79575" wrap="square" tIns="39775">
            <a:normAutofit/>
          </a:bodyPr>
          <a:lstStyle>
            <a:lvl1pPr indent="-330566" lvl="0" marL="457200" algn="l">
              <a:lnSpc>
                <a:spcPct val="90000"/>
              </a:lnSpc>
              <a:spcBef>
                <a:spcPts val="918"/>
              </a:spcBef>
              <a:spcAft>
                <a:spcPts val="0"/>
              </a:spcAft>
              <a:buClr>
                <a:schemeClr val="dk1"/>
              </a:buClr>
              <a:buSzPts val="1606"/>
              <a:buChar char="•"/>
              <a:defRPr sz="2065"/>
            </a:lvl1pPr>
            <a:lvl2pPr indent="-330566" lvl="1" marL="914400" algn="l">
              <a:lnSpc>
                <a:spcPct val="90000"/>
              </a:lnSpc>
              <a:spcBef>
                <a:spcPts val="459"/>
              </a:spcBef>
              <a:spcAft>
                <a:spcPts val="0"/>
              </a:spcAft>
              <a:buClr>
                <a:schemeClr val="dk1"/>
              </a:buClr>
              <a:buSzPts val="1606"/>
              <a:buChar char="•"/>
              <a:defRPr sz="1606"/>
            </a:lvl2pPr>
            <a:lvl3pPr indent="-330566" lvl="2" marL="1371600" algn="l">
              <a:lnSpc>
                <a:spcPct val="90000"/>
              </a:lnSpc>
              <a:spcBef>
                <a:spcPts val="459"/>
              </a:spcBef>
              <a:spcAft>
                <a:spcPts val="0"/>
              </a:spcAft>
              <a:buClr>
                <a:schemeClr val="dk1"/>
              </a:buClr>
              <a:buSzPts val="1606"/>
              <a:buChar char="•"/>
              <a:defRPr sz="1606"/>
            </a:lvl3pPr>
            <a:lvl4pPr indent="-330566" lvl="3" marL="1828800" algn="l">
              <a:lnSpc>
                <a:spcPct val="90000"/>
              </a:lnSpc>
              <a:spcBef>
                <a:spcPts val="459"/>
              </a:spcBef>
              <a:spcAft>
                <a:spcPts val="0"/>
              </a:spcAft>
              <a:buClr>
                <a:schemeClr val="dk1"/>
              </a:buClr>
              <a:buSzPts val="1606"/>
              <a:buChar char="•"/>
              <a:defRPr sz="1606"/>
            </a:lvl4pPr>
            <a:lvl5pPr indent="-330566" lvl="4" marL="2286000" algn="l">
              <a:lnSpc>
                <a:spcPct val="90000"/>
              </a:lnSpc>
              <a:spcBef>
                <a:spcPts val="459"/>
              </a:spcBef>
              <a:spcAft>
                <a:spcPts val="0"/>
              </a:spcAft>
              <a:buClr>
                <a:schemeClr val="dk1"/>
              </a:buClr>
              <a:buSzPts val="1606"/>
              <a:buChar char="•"/>
              <a:defRPr sz="1606"/>
            </a:lvl5pPr>
            <a:lvl6pPr indent="-330566" lvl="5" marL="2743200" algn="l">
              <a:lnSpc>
                <a:spcPct val="90000"/>
              </a:lnSpc>
              <a:spcBef>
                <a:spcPts val="459"/>
              </a:spcBef>
              <a:spcAft>
                <a:spcPts val="0"/>
              </a:spcAft>
              <a:buClr>
                <a:schemeClr val="dk1"/>
              </a:buClr>
              <a:buSzPts val="1606"/>
              <a:buChar char="•"/>
              <a:defRPr sz="1606"/>
            </a:lvl6pPr>
            <a:lvl7pPr indent="-330566" lvl="6" marL="3200400" algn="l">
              <a:lnSpc>
                <a:spcPct val="90000"/>
              </a:lnSpc>
              <a:spcBef>
                <a:spcPts val="459"/>
              </a:spcBef>
              <a:spcAft>
                <a:spcPts val="0"/>
              </a:spcAft>
              <a:buClr>
                <a:schemeClr val="dk1"/>
              </a:buClr>
              <a:buSzPts val="1606"/>
              <a:buChar char="•"/>
              <a:defRPr sz="1606"/>
            </a:lvl7pPr>
            <a:lvl8pPr indent="-330566" lvl="7" marL="3657600" algn="l">
              <a:lnSpc>
                <a:spcPct val="90000"/>
              </a:lnSpc>
              <a:spcBef>
                <a:spcPts val="459"/>
              </a:spcBef>
              <a:spcAft>
                <a:spcPts val="0"/>
              </a:spcAft>
              <a:buClr>
                <a:schemeClr val="dk1"/>
              </a:buClr>
              <a:buSzPts val="1606"/>
              <a:buChar char="•"/>
              <a:defRPr sz="1606"/>
            </a:lvl8pPr>
            <a:lvl9pPr indent="-330566" lvl="8" marL="4114800" algn="l">
              <a:lnSpc>
                <a:spcPct val="90000"/>
              </a:lnSpc>
              <a:spcBef>
                <a:spcPts val="459"/>
              </a:spcBef>
              <a:spcAft>
                <a:spcPts val="0"/>
              </a:spcAft>
              <a:buClr>
                <a:schemeClr val="dk1"/>
              </a:buClr>
              <a:buSzPts val="1606"/>
              <a:buChar char="•"/>
              <a:defRPr sz="1606"/>
            </a:lvl9pPr>
          </a:lstStyle>
          <a:p/>
        </p:txBody>
      </p:sp>
      <p:sp>
        <p:nvSpPr>
          <p:cNvPr id="53" name="Google Shape;53;p13"/>
          <p:cNvSpPr txBox="1"/>
          <p:nvPr>
            <p:ph idx="10" type="dt"/>
          </p:nvPr>
        </p:nvSpPr>
        <p:spPr>
          <a:xfrm>
            <a:off x="735075" y="7007000"/>
            <a:ext cx="2405700" cy="402600"/>
          </a:xfrm>
          <a:prstGeom prst="rect">
            <a:avLst/>
          </a:prstGeom>
          <a:noFill/>
          <a:ln>
            <a:noFill/>
          </a:ln>
        </p:spPr>
        <p:txBody>
          <a:bodyPr anchorCtr="0" anchor="ctr" bIns="39775" lIns="79575" spcFirstLastPara="1" rIns="79575" wrap="square" tIns="39775">
            <a:noAutofit/>
          </a:bodyPr>
          <a:lstStyle>
            <a:lvl1pPr lvl="0"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9pPr>
          </a:lstStyle>
          <a:p/>
        </p:txBody>
      </p:sp>
      <p:sp>
        <p:nvSpPr>
          <p:cNvPr id="54" name="Google Shape;54;p13"/>
          <p:cNvSpPr txBox="1"/>
          <p:nvPr>
            <p:ph idx="11" type="ftr"/>
          </p:nvPr>
        </p:nvSpPr>
        <p:spPr>
          <a:xfrm>
            <a:off x="3541725" y="7007000"/>
            <a:ext cx="3608400" cy="402600"/>
          </a:xfrm>
          <a:prstGeom prst="rect">
            <a:avLst/>
          </a:prstGeom>
          <a:noFill/>
          <a:ln>
            <a:noFill/>
          </a:ln>
        </p:spPr>
        <p:txBody>
          <a:bodyPr anchorCtr="0" anchor="ctr" bIns="39775" lIns="79575" spcFirstLastPara="1" rIns="79575" wrap="square" tIns="39775">
            <a:noAutofit/>
          </a:bodyPr>
          <a:lstStyle>
            <a:lvl1pPr lvl="0" marR="0" algn="ctr">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262"/>
              <a:buFont typeface="Arial"/>
              <a:buNone/>
              <a:defRPr b="0" i="0" sz="1262" u="none" cap="none" strike="noStrike">
                <a:solidFill>
                  <a:srgbClr val="000000"/>
                </a:solidFill>
                <a:latin typeface="Arial"/>
                <a:ea typeface="Arial"/>
                <a:cs typeface="Arial"/>
                <a:sym typeface="Arial"/>
              </a:defRPr>
            </a:lvl9pPr>
          </a:lstStyle>
          <a:p/>
        </p:txBody>
      </p:sp>
      <p:sp>
        <p:nvSpPr>
          <p:cNvPr id="55" name="Google Shape;55;p13"/>
          <p:cNvSpPr txBox="1"/>
          <p:nvPr>
            <p:ph idx="12" type="sldNum"/>
          </p:nvPr>
        </p:nvSpPr>
        <p:spPr>
          <a:xfrm>
            <a:off x="7551225" y="7007000"/>
            <a:ext cx="2405700" cy="402600"/>
          </a:xfrm>
          <a:prstGeom prst="rect">
            <a:avLst/>
          </a:prstGeom>
          <a:noFill/>
          <a:ln>
            <a:noFill/>
          </a:ln>
        </p:spPr>
        <p:txBody>
          <a:bodyPr anchorCtr="0" anchor="ctr" bIns="39775" lIns="79575" spcFirstLastPara="1" rIns="79575" wrap="square" tIns="39775">
            <a:noAutofit/>
          </a:bodyPr>
          <a:lstStyle>
            <a:lvl1pPr indent="0" lvl="0"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32"/>
              <a:buFont typeface="Arial"/>
              <a:buNone/>
              <a:defRPr b="0" i="0" sz="1032"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468" y="654105"/>
            <a:ext cx="9963000" cy="841800"/>
          </a:xfrm>
          <a:prstGeom prst="rect">
            <a:avLst/>
          </a:prstGeom>
          <a:noFill/>
          <a:ln>
            <a:noFill/>
          </a:ln>
        </p:spPr>
        <p:txBody>
          <a:bodyPr anchorCtr="0" anchor="t" bIns="104875" lIns="104875" spcFirstLastPara="1" rIns="104875" wrap="square" tIns="104875">
            <a:normAutofit/>
          </a:bodyPr>
          <a:lstStyle>
            <a:lvl1pPr lvl="0">
              <a:spcBef>
                <a:spcPts val="0"/>
              </a:spcBef>
              <a:spcAft>
                <a:spcPts val="0"/>
              </a:spcAft>
              <a:buClr>
                <a:schemeClr val="dk1"/>
              </a:buClr>
              <a:buSzPts val="3212"/>
              <a:buNone/>
              <a:defRPr sz="3212">
                <a:solidFill>
                  <a:schemeClr val="dk1"/>
                </a:solidFill>
              </a:defRPr>
            </a:lvl1pPr>
            <a:lvl2pPr lvl="1">
              <a:spcBef>
                <a:spcPts val="0"/>
              </a:spcBef>
              <a:spcAft>
                <a:spcPts val="0"/>
              </a:spcAft>
              <a:buClr>
                <a:schemeClr val="dk1"/>
              </a:buClr>
              <a:buSzPts val="3212"/>
              <a:buNone/>
              <a:defRPr sz="3212">
                <a:solidFill>
                  <a:schemeClr val="dk1"/>
                </a:solidFill>
              </a:defRPr>
            </a:lvl2pPr>
            <a:lvl3pPr lvl="2">
              <a:spcBef>
                <a:spcPts val="0"/>
              </a:spcBef>
              <a:spcAft>
                <a:spcPts val="0"/>
              </a:spcAft>
              <a:buClr>
                <a:schemeClr val="dk1"/>
              </a:buClr>
              <a:buSzPts val="3212"/>
              <a:buNone/>
              <a:defRPr sz="3212">
                <a:solidFill>
                  <a:schemeClr val="dk1"/>
                </a:solidFill>
              </a:defRPr>
            </a:lvl3pPr>
            <a:lvl4pPr lvl="3">
              <a:spcBef>
                <a:spcPts val="0"/>
              </a:spcBef>
              <a:spcAft>
                <a:spcPts val="0"/>
              </a:spcAft>
              <a:buClr>
                <a:schemeClr val="dk1"/>
              </a:buClr>
              <a:buSzPts val="3212"/>
              <a:buNone/>
              <a:defRPr sz="3212">
                <a:solidFill>
                  <a:schemeClr val="dk1"/>
                </a:solidFill>
              </a:defRPr>
            </a:lvl4pPr>
            <a:lvl5pPr lvl="4">
              <a:spcBef>
                <a:spcPts val="0"/>
              </a:spcBef>
              <a:spcAft>
                <a:spcPts val="0"/>
              </a:spcAft>
              <a:buClr>
                <a:schemeClr val="dk1"/>
              </a:buClr>
              <a:buSzPts val="3212"/>
              <a:buNone/>
              <a:defRPr sz="3212">
                <a:solidFill>
                  <a:schemeClr val="dk1"/>
                </a:solidFill>
              </a:defRPr>
            </a:lvl5pPr>
            <a:lvl6pPr lvl="5">
              <a:spcBef>
                <a:spcPts val="0"/>
              </a:spcBef>
              <a:spcAft>
                <a:spcPts val="0"/>
              </a:spcAft>
              <a:buClr>
                <a:schemeClr val="dk1"/>
              </a:buClr>
              <a:buSzPts val="3212"/>
              <a:buNone/>
              <a:defRPr sz="3212">
                <a:solidFill>
                  <a:schemeClr val="dk1"/>
                </a:solidFill>
              </a:defRPr>
            </a:lvl6pPr>
            <a:lvl7pPr lvl="6">
              <a:spcBef>
                <a:spcPts val="0"/>
              </a:spcBef>
              <a:spcAft>
                <a:spcPts val="0"/>
              </a:spcAft>
              <a:buClr>
                <a:schemeClr val="dk1"/>
              </a:buClr>
              <a:buSzPts val="3212"/>
              <a:buNone/>
              <a:defRPr sz="3212">
                <a:solidFill>
                  <a:schemeClr val="dk1"/>
                </a:solidFill>
              </a:defRPr>
            </a:lvl7pPr>
            <a:lvl8pPr lvl="7">
              <a:spcBef>
                <a:spcPts val="0"/>
              </a:spcBef>
              <a:spcAft>
                <a:spcPts val="0"/>
              </a:spcAft>
              <a:buClr>
                <a:schemeClr val="dk1"/>
              </a:buClr>
              <a:buSzPts val="3212"/>
              <a:buNone/>
              <a:defRPr sz="3212">
                <a:solidFill>
                  <a:schemeClr val="dk1"/>
                </a:solidFill>
              </a:defRPr>
            </a:lvl8pPr>
            <a:lvl9pPr lvl="8">
              <a:spcBef>
                <a:spcPts val="0"/>
              </a:spcBef>
              <a:spcAft>
                <a:spcPts val="0"/>
              </a:spcAft>
              <a:buClr>
                <a:schemeClr val="dk1"/>
              </a:buClr>
              <a:buSzPts val="3212"/>
              <a:buNone/>
              <a:defRPr sz="3212">
                <a:solidFill>
                  <a:schemeClr val="dk1"/>
                </a:solidFill>
              </a:defRPr>
            </a:lvl9pPr>
          </a:lstStyle>
          <a:p/>
        </p:txBody>
      </p:sp>
      <p:sp>
        <p:nvSpPr>
          <p:cNvPr id="7" name="Google Shape;7;p1"/>
          <p:cNvSpPr txBox="1"/>
          <p:nvPr>
            <p:ph idx="1" type="body"/>
          </p:nvPr>
        </p:nvSpPr>
        <p:spPr>
          <a:xfrm>
            <a:off x="364468" y="1693927"/>
            <a:ext cx="9963000" cy="5021400"/>
          </a:xfrm>
          <a:prstGeom prst="rect">
            <a:avLst/>
          </a:prstGeom>
          <a:noFill/>
          <a:ln>
            <a:noFill/>
          </a:ln>
        </p:spPr>
        <p:txBody>
          <a:bodyPr anchorCtr="0" anchor="t" bIns="104875" lIns="104875" spcFirstLastPara="1" rIns="104875" wrap="square" tIns="104875">
            <a:normAutofit/>
          </a:bodyPr>
          <a:lstStyle>
            <a:lvl1pPr indent="-359700" lvl="0" marL="457200">
              <a:lnSpc>
                <a:spcPct val="115000"/>
              </a:lnSpc>
              <a:spcBef>
                <a:spcPts val="0"/>
              </a:spcBef>
              <a:spcAft>
                <a:spcPts val="0"/>
              </a:spcAft>
              <a:buClr>
                <a:schemeClr val="dk2"/>
              </a:buClr>
              <a:buSzPts val="2065"/>
              <a:buChar char="●"/>
              <a:defRPr sz="2065">
                <a:solidFill>
                  <a:schemeClr val="dk2"/>
                </a:solidFill>
              </a:defRPr>
            </a:lvl1pPr>
            <a:lvl2pPr indent="-330566" lvl="1" marL="914400">
              <a:lnSpc>
                <a:spcPct val="115000"/>
              </a:lnSpc>
              <a:spcBef>
                <a:spcPts val="0"/>
              </a:spcBef>
              <a:spcAft>
                <a:spcPts val="0"/>
              </a:spcAft>
              <a:buClr>
                <a:schemeClr val="dk2"/>
              </a:buClr>
              <a:buSzPts val="1606"/>
              <a:buChar char="○"/>
              <a:defRPr sz="1606">
                <a:solidFill>
                  <a:schemeClr val="dk2"/>
                </a:solidFill>
              </a:defRPr>
            </a:lvl2pPr>
            <a:lvl3pPr indent="-330566" lvl="2" marL="1371600">
              <a:lnSpc>
                <a:spcPct val="115000"/>
              </a:lnSpc>
              <a:spcBef>
                <a:spcPts val="0"/>
              </a:spcBef>
              <a:spcAft>
                <a:spcPts val="0"/>
              </a:spcAft>
              <a:buClr>
                <a:schemeClr val="dk2"/>
              </a:buClr>
              <a:buSzPts val="1606"/>
              <a:buChar char="■"/>
              <a:defRPr sz="1606">
                <a:solidFill>
                  <a:schemeClr val="dk2"/>
                </a:solidFill>
              </a:defRPr>
            </a:lvl3pPr>
            <a:lvl4pPr indent="-330566" lvl="3" marL="1828800">
              <a:lnSpc>
                <a:spcPct val="115000"/>
              </a:lnSpc>
              <a:spcBef>
                <a:spcPts val="0"/>
              </a:spcBef>
              <a:spcAft>
                <a:spcPts val="0"/>
              </a:spcAft>
              <a:buClr>
                <a:schemeClr val="dk2"/>
              </a:buClr>
              <a:buSzPts val="1606"/>
              <a:buChar char="●"/>
              <a:defRPr sz="1606">
                <a:solidFill>
                  <a:schemeClr val="dk2"/>
                </a:solidFill>
              </a:defRPr>
            </a:lvl4pPr>
            <a:lvl5pPr indent="-330566" lvl="4" marL="2286000">
              <a:lnSpc>
                <a:spcPct val="115000"/>
              </a:lnSpc>
              <a:spcBef>
                <a:spcPts val="0"/>
              </a:spcBef>
              <a:spcAft>
                <a:spcPts val="0"/>
              </a:spcAft>
              <a:buClr>
                <a:schemeClr val="dk2"/>
              </a:buClr>
              <a:buSzPts val="1606"/>
              <a:buChar char="○"/>
              <a:defRPr sz="1606">
                <a:solidFill>
                  <a:schemeClr val="dk2"/>
                </a:solidFill>
              </a:defRPr>
            </a:lvl5pPr>
            <a:lvl6pPr indent="-330566" lvl="5" marL="2743200">
              <a:lnSpc>
                <a:spcPct val="115000"/>
              </a:lnSpc>
              <a:spcBef>
                <a:spcPts val="0"/>
              </a:spcBef>
              <a:spcAft>
                <a:spcPts val="0"/>
              </a:spcAft>
              <a:buClr>
                <a:schemeClr val="dk2"/>
              </a:buClr>
              <a:buSzPts val="1606"/>
              <a:buChar char="■"/>
              <a:defRPr sz="1606">
                <a:solidFill>
                  <a:schemeClr val="dk2"/>
                </a:solidFill>
              </a:defRPr>
            </a:lvl6pPr>
            <a:lvl7pPr indent="-330566" lvl="6" marL="3200400">
              <a:lnSpc>
                <a:spcPct val="115000"/>
              </a:lnSpc>
              <a:spcBef>
                <a:spcPts val="0"/>
              </a:spcBef>
              <a:spcAft>
                <a:spcPts val="0"/>
              </a:spcAft>
              <a:buClr>
                <a:schemeClr val="dk2"/>
              </a:buClr>
              <a:buSzPts val="1606"/>
              <a:buChar char="●"/>
              <a:defRPr sz="1606">
                <a:solidFill>
                  <a:schemeClr val="dk2"/>
                </a:solidFill>
              </a:defRPr>
            </a:lvl7pPr>
            <a:lvl8pPr indent="-330566" lvl="7" marL="3657600">
              <a:lnSpc>
                <a:spcPct val="115000"/>
              </a:lnSpc>
              <a:spcBef>
                <a:spcPts val="0"/>
              </a:spcBef>
              <a:spcAft>
                <a:spcPts val="0"/>
              </a:spcAft>
              <a:buClr>
                <a:schemeClr val="dk2"/>
              </a:buClr>
              <a:buSzPts val="1606"/>
              <a:buChar char="○"/>
              <a:defRPr sz="1606">
                <a:solidFill>
                  <a:schemeClr val="dk2"/>
                </a:solidFill>
              </a:defRPr>
            </a:lvl8pPr>
            <a:lvl9pPr indent="-330566" lvl="8" marL="4114800">
              <a:lnSpc>
                <a:spcPct val="115000"/>
              </a:lnSpc>
              <a:spcBef>
                <a:spcPts val="0"/>
              </a:spcBef>
              <a:spcAft>
                <a:spcPts val="0"/>
              </a:spcAft>
              <a:buClr>
                <a:schemeClr val="dk2"/>
              </a:buClr>
              <a:buSzPts val="1606"/>
              <a:buChar char="■"/>
              <a:defRPr sz="1606">
                <a:solidFill>
                  <a:schemeClr val="dk2"/>
                </a:solidFill>
              </a:defRPr>
            </a:lvl9pPr>
          </a:lstStyle>
          <a:p/>
        </p:txBody>
      </p:sp>
      <p:sp>
        <p:nvSpPr>
          <p:cNvPr id="8" name="Google Shape;8;p1"/>
          <p:cNvSpPr txBox="1"/>
          <p:nvPr>
            <p:ph idx="12" type="sldNum"/>
          </p:nvPr>
        </p:nvSpPr>
        <p:spPr>
          <a:xfrm>
            <a:off x="9906772" y="6854072"/>
            <a:ext cx="641700" cy="578400"/>
          </a:xfrm>
          <a:prstGeom prst="rect">
            <a:avLst/>
          </a:prstGeom>
          <a:noFill/>
          <a:ln>
            <a:noFill/>
          </a:ln>
        </p:spPr>
        <p:txBody>
          <a:bodyPr anchorCtr="0" anchor="ctr" bIns="104875" lIns="104875" spcFirstLastPara="1" rIns="104875" wrap="square" tIns="104875">
            <a:normAutofit/>
          </a:bodyPr>
          <a:lstStyle>
            <a:lvl1pPr lvl="0" algn="r">
              <a:buNone/>
              <a:defRPr sz="1147">
                <a:solidFill>
                  <a:schemeClr val="dk2"/>
                </a:solidFill>
              </a:defRPr>
            </a:lvl1pPr>
            <a:lvl2pPr lvl="1" algn="r">
              <a:buNone/>
              <a:defRPr sz="1147">
                <a:solidFill>
                  <a:schemeClr val="dk2"/>
                </a:solidFill>
              </a:defRPr>
            </a:lvl2pPr>
            <a:lvl3pPr lvl="2" algn="r">
              <a:buNone/>
              <a:defRPr sz="1147">
                <a:solidFill>
                  <a:schemeClr val="dk2"/>
                </a:solidFill>
              </a:defRPr>
            </a:lvl3pPr>
            <a:lvl4pPr lvl="3" algn="r">
              <a:buNone/>
              <a:defRPr sz="1147">
                <a:solidFill>
                  <a:schemeClr val="dk2"/>
                </a:solidFill>
              </a:defRPr>
            </a:lvl4pPr>
            <a:lvl5pPr lvl="4" algn="r">
              <a:buNone/>
              <a:defRPr sz="1147">
                <a:solidFill>
                  <a:schemeClr val="dk2"/>
                </a:solidFill>
              </a:defRPr>
            </a:lvl5pPr>
            <a:lvl6pPr lvl="5" algn="r">
              <a:buNone/>
              <a:defRPr sz="1147">
                <a:solidFill>
                  <a:schemeClr val="dk2"/>
                </a:solidFill>
              </a:defRPr>
            </a:lvl6pPr>
            <a:lvl7pPr lvl="6" algn="r">
              <a:buNone/>
              <a:defRPr sz="1147">
                <a:solidFill>
                  <a:schemeClr val="dk2"/>
                </a:solidFill>
              </a:defRPr>
            </a:lvl7pPr>
            <a:lvl8pPr lvl="7" algn="r">
              <a:buNone/>
              <a:defRPr sz="1147">
                <a:solidFill>
                  <a:schemeClr val="dk2"/>
                </a:solidFill>
              </a:defRPr>
            </a:lvl8pPr>
            <a:lvl9pPr lvl="8" algn="r">
              <a:buNone/>
              <a:defRPr sz="1147">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18.png"/><Relationship Id="rId6" Type="http://schemas.openxmlformats.org/officeDocument/2006/relationships/image" Target="../media/image4.png"/><Relationship Id="rId7" Type="http://schemas.openxmlformats.org/officeDocument/2006/relationships/image" Target="../media/image20.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1.pn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10.png"/><Relationship Id="rId7"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21.png"/><Relationship Id="rId7" Type="http://schemas.openxmlformats.org/officeDocument/2006/relationships/image" Target="../media/image19.png"/><Relationship Id="rId8"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8.png"/><Relationship Id="rId5" Type="http://schemas.openxmlformats.org/officeDocument/2006/relationships/image" Target="../media/image23.png"/><Relationship Id="rId6"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36.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38.png"/><Relationship Id="rId8" Type="http://schemas.openxmlformats.org/officeDocument/2006/relationships/image" Target="../media/image29.png"/></Relationships>
</file>

<file path=ppt/slides/_rels/slide12.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33.png"/><Relationship Id="rId9" Type="http://schemas.openxmlformats.org/officeDocument/2006/relationships/image" Target="../media/image40.png"/><Relationship Id="rId5" Type="http://schemas.openxmlformats.org/officeDocument/2006/relationships/image" Target="../media/image32.png"/><Relationship Id="rId6" Type="http://schemas.openxmlformats.org/officeDocument/2006/relationships/image" Target="../media/image34.png"/><Relationship Id="rId7" Type="http://schemas.openxmlformats.org/officeDocument/2006/relationships/image" Target="../media/image35.png"/><Relationship Id="rId8" Type="http://schemas.openxmlformats.org/officeDocument/2006/relationships/image" Target="../media/image31.png"/></Relationships>
</file>

<file path=ppt/slides/_rels/slide13.xml.rels><?xml version="1.0" encoding="UTF-8" standalone="yes"?><Relationships xmlns="http://schemas.openxmlformats.org/package/2006/relationships"><Relationship Id="rId10" Type="http://schemas.openxmlformats.org/officeDocument/2006/relationships/image" Target="../media/image45.png"/><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43.png"/><Relationship Id="rId9" Type="http://schemas.openxmlformats.org/officeDocument/2006/relationships/image" Target="../media/image47.png"/><Relationship Id="rId5" Type="http://schemas.openxmlformats.org/officeDocument/2006/relationships/image" Target="../media/image42.png"/><Relationship Id="rId6" Type="http://schemas.openxmlformats.org/officeDocument/2006/relationships/image" Target="../media/image39.png"/><Relationship Id="rId7" Type="http://schemas.openxmlformats.org/officeDocument/2006/relationships/image" Target="../media/image37.png"/><Relationship Id="rId8" Type="http://schemas.openxmlformats.org/officeDocument/2006/relationships/image" Target="../media/image4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51.png"/><Relationship Id="rId9" Type="http://schemas.openxmlformats.org/officeDocument/2006/relationships/image" Target="../media/image50.png"/><Relationship Id="rId5" Type="http://schemas.openxmlformats.org/officeDocument/2006/relationships/image" Target="../media/image64.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48.png"/></Relationships>
</file>

<file path=ppt/slides/_rels/slide15.xml.rels><?xml version="1.0" encoding="UTF-8" standalone="yes"?><Relationships xmlns="http://schemas.openxmlformats.org/package/2006/relationships"><Relationship Id="rId10" Type="http://schemas.openxmlformats.org/officeDocument/2006/relationships/image" Target="../media/image62.png"/><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53.png"/><Relationship Id="rId9" Type="http://schemas.openxmlformats.org/officeDocument/2006/relationships/image" Target="../media/image57.png"/><Relationship Id="rId5" Type="http://schemas.openxmlformats.org/officeDocument/2006/relationships/image" Target="../media/image55.png"/><Relationship Id="rId6" Type="http://schemas.openxmlformats.org/officeDocument/2006/relationships/image" Target="../media/image52.png"/><Relationship Id="rId7" Type="http://schemas.openxmlformats.org/officeDocument/2006/relationships/image" Target="../media/image54.png"/><Relationship Id="rId8" Type="http://schemas.openxmlformats.org/officeDocument/2006/relationships/image" Target="../media/image5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59.png"/><Relationship Id="rId5" Type="http://schemas.openxmlformats.org/officeDocument/2006/relationships/image" Target="../media/image56.png"/><Relationship Id="rId6" Type="http://schemas.openxmlformats.org/officeDocument/2006/relationships/image" Target="../media/image61.png"/><Relationship Id="rId7" Type="http://schemas.openxmlformats.org/officeDocument/2006/relationships/image" Target="../media/image60.png"/><Relationship Id="rId8" Type="http://schemas.openxmlformats.org/officeDocument/2006/relationships/image" Target="../media/image6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66.png"/><Relationship Id="rId5" Type="http://schemas.openxmlformats.org/officeDocument/2006/relationships/image" Target="../media/image72.png"/><Relationship Id="rId6" Type="http://schemas.openxmlformats.org/officeDocument/2006/relationships/image" Target="../media/image65.png"/><Relationship Id="rId7" Type="http://schemas.openxmlformats.org/officeDocument/2006/relationships/image" Target="../media/image6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69.png"/><Relationship Id="rId5" Type="http://schemas.openxmlformats.org/officeDocument/2006/relationships/image" Target="../media/image70.png"/><Relationship Id="rId6" Type="http://schemas.openxmlformats.org/officeDocument/2006/relationships/image" Target="../media/image67.png"/><Relationship Id="rId7" Type="http://schemas.openxmlformats.org/officeDocument/2006/relationships/image" Target="../media/image74.png"/><Relationship Id="rId8" Type="http://schemas.openxmlformats.org/officeDocument/2006/relationships/image" Target="../media/image7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73.png"/><Relationship Id="rId5" Type="http://schemas.openxmlformats.org/officeDocument/2006/relationships/image" Target="../media/image88.png"/><Relationship Id="rId6" Type="http://schemas.openxmlformats.org/officeDocument/2006/relationships/image" Target="../media/image7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77.png"/><Relationship Id="rId5" Type="http://schemas.openxmlformats.org/officeDocument/2006/relationships/image" Target="../media/image75.png"/><Relationship Id="rId6" Type="http://schemas.openxmlformats.org/officeDocument/2006/relationships/image" Target="../media/image80.png"/><Relationship Id="rId7" Type="http://schemas.openxmlformats.org/officeDocument/2006/relationships/image" Target="../media/image90.png"/><Relationship Id="rId8" Type="http://schemas.openxmlformats.org/officeDocument/2006/relationships/image" Target="../media/image7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93.png"/><Relationship Id="rId5" Type="http://schemas.openxmlformats.org/officeDocument/2006/relationships/image" Target="../media/image84.png"/><Relationship Id="rId6" Type="http://schemas.openxmlformats.org/officeDocument/2006/relationships/image" Target="../media/image8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82.png"/><Relationship Id="rId5" Type="http://schemas.openxmlformats.org/officeDocument/2006/relationships/image" Target="../media/image8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87.png"/><Relationship Id="rId5" Type="http://schemas.openxmlformats.org/officeDocument/2006/relationships/image" Target="../media/image86.png"/><Relationship Id="rId6" Type="http://schemas.openxmlformats.org/officeDocument/2006/relationships/image" Target="../media/image83.png"/><Relationship Id="rId7" Type="http://schemas.openxmlformats.org/officeDocument/2006/relationships/image" Target="../media/image8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18.png"/><Relationship Id="rId5" Type="http://schemas.openxmlformats.org/officeDocument/2006/relationships/image" Target="../media/image100.png"/><Relationship Id="rId6" Type="http://schemas.openxmlformats.org/officeDocument/2006/relationships/image" Target="../media/image91.png"/><Relationship Id="rId7" Type="http://schemas.openxmlformats.org/officeDocument/2006/relationships/image" Target="../media/image9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1.png"/><Relationship Id="rId4" Type="http://schemas.openxmlformats.org/officeDocument/2006/relationships/image" Target="../media/image94.png"/><Relationship Id="rId5" Type="http://schemas.openxmlformats.org/officeDocument/2006/relationships/image" Target="../media/image9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1.png"/><Relationship Id="rId4" Type="http://schemas.openxmlformats.org/officeDocument/2006/relationships/image" Target="../media/image97.png"/><Relationship Id="rId5" Type="http://schemas.openxmlformats.org/officeDocument/2006/relationships/image" Target="../media/image9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1.png"/><Relationship Id="rId4" Type="http://schemas.openxmlformats.org/officeDocument/2006/relationships/image" Target="../media/image101.png"/><Relationship Id="rId5" Type="http://schemas.openxmlformats.org/officeDocument/2006/relationships/image" Target="../media/image105.png"/><Relationship Id="rId6" Type="http://schemas.openxmlformats.org/officeDocument/2006/relationships/image" Target="../media/image98.png"/><Relationship Id="rId7" Type="http://schemas.openxmlformats.org/officeDocument/2006/relationships/image" Target="../media/image11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1.png"/><Relationship Id="rId4" Type="http://schemas.openxmlformats.org/officeDocument/2006/relationships/image" Target="../media/image104.png"/><Relationship Id="rId5" Type="http://schemas.openxmlformats.org/officeDocument/2006/relationships/image" Target="../media/image112.png"/><Relationship Id="rId6" Type="http://schemas.openxmlformats.org/officeDocument/2006/relationships/image" Target="../media/image9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102.png"/><Relationship Id="rId5" Type="http://schemas.openxmlformats.org/officeDocument/2006/relationships/image" Target="../media/image114.png"/><Relationship Id="rId6" Type="http://schemas.openxmlformats.org/officeDocument/2006/relationships/image" Target="../media/image11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png"/><Relationship Id="rId4" Type="http://schemas.openxmlformats.org/officeDocument/2006/relationships/image" Target="../media/image110.png"/><Relationship Id="rId5" Type="http://schemas.openxmlformats.org/officeDocument/2006/relationships/image" Target="../media/image115.png"/><Relationship Id="rId6" Type="http://schemas.openxmlformats.org/officeDocument/2006/relationships/image" Target="../media/image1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png"/><Relationship Id="rId4" Type="http://schemas.openxmlformats.org/officeDocument/2006/relationships/image" Target="../media/image126.png"/><Relationship Id="rId5" Type="http://schemas.openxmlformats.org/officeDocument/2006/relationships/image" Target="../media/image12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1.png"/><Relationship Id="rId4" Type="http://schemas.openxmlformats.org/officeDocument/2006/relationships/image" Target="../media/image122.png"/><Relationship Id="rId5" Type="http://schemas.openxmlformats.org/officeDocument/2006/relationships/image" Target="../media/image1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134.png"/><Relationship Id="rId5" Type="http://schemas.openxmlformats.org/officeDocument/2006/relationships/image" Target="../media/image1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1.png"/><Relationship Id="rId4" Type="http://schemas.openxmlformats.org/officeDocument/2006/relationships/image" Target="../media/image130.png"/><Relationship Id="rId5" Type="http://schemas.openxmlformats.org/officeDocument/2006/relationships/image" Target="../media/image12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1.png"/><Relationship Id="rId4" Type="http://schemas.openxmlformats.org/officeDocument/2006/relationships/image" Target="../media/image12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1.png"/><Relationship Id="rId4" Type="http://schemas.openxmlformats.org/officeDocument/2006/relationships/image" Target="../media/image128.png"/></Relationships>
</file>

<file path=ppt/slides/_rels/slide43.xml.rels><?xml version="1.0" encoding="UTF-8" standalone="yes"?><Relationships xmlns="http://schemas.openxmlformats.org/package/2006/relationships"><Relationship Id="rId11" Type="http://schemas.openxmlformats.org/officeDocument/2006/relationships/image" Target="../media/image140.png"/><Relationship Id="rId10" Type="http://schemas.openxmlformats.org/officeDocument/2006/relationships/image" Target="../media/image132.png"/><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1.png"/><Relationship Id="rId4" Type="http://schemas.openxmlformats.org/officeDocument/2006/relationships/image" Target="../media/image129.png"/><Relationship Id="rId9" Type="http://schemas.openxmlformats.org/officeDocument/2006/relationships/image" Target="../media/image141.png"/><Relationship Id="rId5" Type="http://schemas.openxmlformats.org/officeDocument/2006/relationships/image" Target="../media/image137.png"/><Relationship Id="rId6" Type="http://schemas.openxmlformats.org/officeDocument/2006/relationships/image" Target="../media/image143.png"/><Relationship Id="rId7" Type="http://schemas.openxmlformats.org/officeDocument/2006/relationships/image" Target="../media/image138.png"/><Relationship Id="rId8" Type="http://schemas.openxmlformats.org/officeDocument/2006/relationships/image" Target="../media/image135.png"/></Relationships>
</file>

<file path=ppt/slides/_rels/slide44.xml.rels><?xml version="1.0" encoding="UTF-8" standalone="yes"?><Relationships xmlns="http://schemas.openxmlformats.org/package/2006/relationships"><Relationship Id="rId11" Type="http://schemas.openxmlformats.org/officeDocument/2006/relationships/image" Target="../media/image153.png"/><Relationship Id="rId10" Type="http://schemas.openxmlformats.org/officeDocument/2006/relationships/image" Target="../media/image142.png"/><Relationship Id="rId12" Type="http://schemas.openxmlformats.org/officeDocument/2006/relationships/image" Target="../media/image147.png"/><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136.png"/><Relationship Id="rId9" Type="http://schemas.openxmlformats.org/officeDocument/2006/relationships/image" Target="../media/image144.png"/><Relationship Id="rId5" Type="http://schemas.openxmlformats.org/officeDocument/2006/relationships/image" Target="../media/image133.png"/><Relationship Id="rId6" Type="http://schemas.openxmlformats.org/officeDocument/2006/relationships/image" Target="../media/image145.png"/><Relationship Id="rId7" Type="http://schemas.openxmlformats.org/officeDocument/2006/relationships/image" Target="../media/image131.png"/><Relationship Id="rId8" Type="http://schemas.openxmlformats.org/officeDocument/2006/relationships/image" Target="../media/image139.png"/></Relationships>
</file>

<file path=ppt/slides/_rels/slide45.xml.rels><?xml version="1.0" encoding="UTF-8" standalone="yes"?><Relationships xmlns="http://schemas.openxmlformats.org/package/2006/relationships"><Relationship Id="rId11" Type="http://schemas.openxmlformats.org/officeDocument/2006/relationships/image" Target="../media/image149.png"/><Relationship Id="rId10" Type="http://schemas.openxmlformats.org/officeDocument/2006/relationships/image" Target="../media/image158.png"/><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1.png"/><Relationship Id="rId4" Type="http://schemas.openxmlformats.org/officeDocument/2006/relationships/image" Target="../media/image148.png"/><Relationship Id="rId9" Type="http://schemas.openxmlformats.org/officeDocument/2006/relationships/image" Target="../media/image159.png"/><Relationship Id="rId5" Type="http://schemas.openxmlformats.org/officeDocument/2006/relationships/image" Target="../media/image146.png"/><Relationship Id="rId6" Type="http://schemas.openxmlformats.org/officeDocument/2006/relationships/image" Target="../media/image150.png"/><Relationship Id="rId7" Type="http://schemas.openxmlformats.org/officeDocument/2006/relationships/image" Target="../media/image152.png"/><Relationship Id="rId8" Type="http://schemas.openxmlformats.org/officeDocument/2006/relationships/image" Target="../media/image157.png"/></Relationships>
</file>

<file path=ppt/slides/_rels/slide46.xml.rels><?xml version="1.0" encoding="UTF-8" standalone="yes"?><Relationships xmlns="http://schemas.openxmlformats.org/package/2006/relationships"><Relationship Id="rId11" Type="http://schemas.openxmlformats.org/officeDocument/2006/relationships/image" Target="../media/image164.png"/><Relationship Id="rId10" Type="http://schemas.openxmlformats.org/officeDocument/2006/relationships/image" Target="../media/image160.png"/><Relationship Id="rId13" Type="http://schemas.openxmlformats.org/officeDocument/2006/relationships/image" Target="../media/image169.png"/><Relationship Id="rId12" Type="http://schemas.openxmlformats.org/officeDocument/2006/relationships/image" Target="../media/image162.png"/><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154.png"/><Relationship Id="rId9" Type="http://schemas.openxmlformats.org/officeDocument/2006/relationships/image" Target="../media/image155.png"/><Relationship Id="rId15" Type="http://schemas.openxmlformats.org/officeDocument/2006/relationships/image" Target="../media/image171.png"/><Relationship Id="rId14" Type="http://schemas.openxmlformats.org/officeDocument/2006/relationships/image" Target="../media/image166.png"/><Relationship Id="rId17" Type="http://schemas.openxmlformats.org/officeDocument/2006/relationships/image" Target="../media/image177.png"/><Relationship Id="rId16" Type="http://schemas.openxmlformats.org/officeDocument/2006/relationships/image" Target="../media/image163.png"/><Relationship Id="rId5" Type="http://schemas.openxmlformats.org/officeDocument/2006/relationships/image" Target="../media/image151.png"/><Relationship Id="rId6" Type="http://schemas.openxmlformats.org/officeDocument/2006/relationships/image" Target="../media/image156.png"/><Relationship Id="rId7" Type="http://schemas.openxmlformats.org/officeDocument/2006/relationships/image" Target="../media/image161.png"/><Relationship Id="rId8" Type="http://schemas.openxmlformats.org/officeDocument/2006/relationships/image" Target="../media/image165.png"/></Relationships>
</file>

<file path=ppt/slides/_rels/slide47.xml.rels><?xml version="1.0" encoding="UTF-8" standalone="yes"?><Relationships xmlns="http://schemas.openxmlformats.org/package/2006/relationships"><Relationship Id="rId11" Type="http://schemas.openxmlformats.org/officeDocument/2006/relationships/image" Target="../media/image172.png"/><Relationship Id="rId10" Type="http://schemas.openxmlformats.org/officeDocument/2006/relationships/image" Target="../media/image179.png"/><Relationship Id="rId13" Type="http://schemas.openxmlformats.org/officeDocument/2006/relationships/image" Target="../media/image193.png"/><Relationship Id="rId12" Type="http://schemas.openxmlformats.org/officeDocument/2006/relationships/image" Target="../media/image173.png"/><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image" Target="../media/image168.png"/><Relationship Id="rId9" Type="http://schemas.openxmlformats.org/officeDocument/2006/relationships/image" Target="../media/image170.png"/><Relationship Id="rId15" Type="http://schemas.openxmlformats.org/officeDocument/2006/relationships/image" Target="../media/image186.png"/><Relationship Id="rId14" Type="http://schemas.openxmlformats.org/officeDocument/2006/relationships/image" Target="../media/image167.png"/><Relationship Id="rId5" Type="http://schemas.openxmlformats.org/officeDocument/2006/relationships/image" Target="../media/image175.png"/><Relationship Id="rId6" Type="http://schemas.openxmlformats.org/officeDocument/2006/relationships/image" Target="../media/image178.png"/><Relationship Id="rId7" Type="http://schemas.openxmlformats.org/officeDocument/2006/relationships/image" Target="../media/image180.png"/><Relationship Id="rId8" Type="http://schemas.openxmlformats.org/officeDocument/2006/relationships/image" Target="../media/image176.png"/></Relationships>
</file>

<file path=ppt/slides/_rels/slide48.xml.rels><?xml version="1.0" encoding="UTF-8" standalone="yes"?><Relationships xmlns="http://schemas.openxmlformats.org/package/2006/relationships"><Relationship Id="rId11" Type="http://schemas.openxmlformats.org/officeDocument/2006/relationships/image" Target="../media/image205.png"/><Relationship Id="rId10" Type="http://schemas.openxmlformats.org/officeDocument/2006/relationships/image" Target="../media/image183.png"/><Relationship Id="rId12" Type="http://schemas.openxmlformats.org/officeDocument/2006/relationships/image" Target="../media/image188.png"/><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1.png"/><Relationship Id="rId4" Type="http://schemas.openxmlformats.org/officeDocument/2006/relationships/image" Target="../media/image174.png"/><Relationship Id="rId9" Type="http://schemas.openxmlformats.org/officeDocument/2006/relationships/image" Target="../media/image199.png"/><Relationship Id="rId5" Type="http://schemas.openxmlformats.org/officeDocument/2006/relationships/image" Target="../media/image182.png"/><Relationship Id="rId6" Type="http://schemas.openxmlformats.org/officeDocument/2006/relationships/image" Target="../media/image184.png"/><Relationship Id="rId7" Type="http://schemas.openxmlformats.org/officeDocument/2006/relationships/image" Target="../media/image212.png"/><Relationship Id="rId8" Type="http://schemas.openxmlformats.org/officeDocument/2006/relationships/image" Target="../media/image181.png"/></Relationships>
</file>

<file path=ppt/slides/_rels/slide49.xml.rels><?xml version="1.0" encoding="UTF-8" standalone="yes"?><Relationships xmlns="http://schemas.openxmlformats.org/package/2006/relationships"><Relationship Id="rId11" Type="http://schemas.openxmlformats.org/officeDocument/2006/relationships/image" Target="../media/image194.png"/><Relationship Id="rId10" Type="http://schemas.openxmlformats.org/officeDocument/2006/relationships/image" Target="../media/image189.png"/><Relationship Id="rId13" Type="http://schemas.openxmlformats.org/officeDocument/2006/relationships/image" Target="../media/image202.png"/><Relationship Id="rId12" Type="http://schemas.openxmlformats.org/officeDocument/2006/relationships/image" Target="../media/image192.png"/><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1.png"/><Relationship Id="rId4" Type="http://schemas.openxmlformats.org/officeDocument/2006/relationships/image" Target="../media/image198.png"/><Relationship Id="rId9" Type="http://schemas.openxmlformats.org/officeDocument/2006/relationships/image" Target="../media/image191.png"/><Relationship Id="rId5" Type="http://schemas.openxmlformats.org/officeDocument/2006/relationships/image" Target="../media/image190.png"/><Relationship Id="rId6" Type="http://schemas.openxmlformats.org/officeDocument/2006/relationships/image" Target="../media/image196.png"/><Relationship Id="rId7" Type="http://schemas.openxmlformats.org/officeDocument/2006/relationships/image" Target="../media/image187.png"/><Relationship Id="rId8" Type="http://schemas.openxmlformats.org/officeDocument/2006/relationships/image" Target="../media/image20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1.png"/><Relationship Id="rId4" Type="http://schemas.openxmlformats.org/officeDocument/2006/relationships/image" Target="../media/image20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png"/><Relationship Id="rId4" Type="http://schemas.openxmlformats.org/officeDocument/2006/relationships/image" Target="../media/image209.png"/><Relationship Id="rId5" Type="http://schemas.openxmlformats.org/officeDocument/2006/relationships/image" Target="../media/image20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png"/><Relationship Id="rId4" Type="http://schemas.openxmlformats.org/officeDocument/2006/relationships/image" Target="../media/image204.png"/><Relationship Id="rId9" Type="http://schemas.openxmlformats.org/officeDocument/2006/relationships/image" Target="../media/image215.png"/><Relationship Id="rId5" Type="http://schemas.openxmlformats.org/officeDocument/2006/relationships/image" Target="../media/image208.png"/><Relationship Id="rId6" Type="http://schemas.openxmlformats.org/officeDocument/2006/relationships/image" Target="../media/image207.png"/><Relationship Id="rId7" Type="http://schemas.openxmlformats.org/officeDocument/2006/relationships/image" Target="../media/image211.png"/><Relationship Id="rId8" Type="http://schemas.openxmlformats.org/officeDocument/2006/relationships/image" Target="../media/image22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1.png"/><Relationship Id="rId4" Type="http://schemas.openxmlformats.org/officeDocument/2006/relationships/image" Target="../media/image213.png"/><Relationship Id="rId9" Type="http://schemas.openxmlformats.org/officeDocument/2006/relationships/image" Target="../media/image217.png"/><Relationship Id="rId5" Type="http://schemas.openxmlformats.org/officeDocument/2006/relationships/image" Target="../media/image236.png"/><Relationship Id="rId6" Type="http://schemas.openxmlformats.org/officeDocument/2006/relationships/image" Target="../media/image231.png"/><Relationship Id="rId7" Type="http://schemas.openxmlformats.org/officeDocument/2006/relationships/image" Target="../media/image225.png"/><Relationship Id="rId8" Type="http://schemas.openxmlformats.org/officeDocument/2006/relationships/image" Target="../media/image21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1.png"/><Relationship Id="rId4" Type="http://schemas.openxmlformats.org/officeDocument/2006/relationships/image" Target="../media/image23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1.png"/><Relationship Id="rId4" Type="http://schemas.openxmlformats.org/officeDocument/2006/relationships/image" Target="../media/image239.png"/><Relationship Id="rId5" Type="http://schemas.openxmlformats.org/officeDocument/2006/relationships/image" Target="../media/image235.png"/></Relationships>
</file>

<file path=ppt/slides/_rels/slide56.xml.rels><?xml version="1.0" encoding="UTF-8" standalone="yes"?><Relationships xmlns="http://schemas.openxmlformats.org/package/2006/relationships"><Relationship Id="rId10" Type="http://schemas.openxmlformats.org/officeDocument/2006/relationships/image" Target="../media/image237.jpg"/><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png"/><Relationship Id="rId4" Type="http://schemas.openxmlformats.org/officeDocument/2006/relationships/image" Target="../media/image228.png"/><Relationship Id="rId9" Type="http://schemas.openxmlformats.org/officeDocument/2006/relationships/image" Target="../media/image223.png"/><Relationship Id="rId5" Type="http://schemas.openxmlformats.org/officeDocument/2006/relationships/image" Target="../media/image214.png"/><Relationship Id="rId6" Type="http://schemas.openxmlformats.org/officeDocument/2006/relationships/image" Target="../media/image216.png"/><Relationship Id="rId7" Type="http://schemas.openxmlformats.org/officeDocument/2006/relationships/image" Target="../media/image218.png"/><Relationship Id="rId8" Type="http://schemas.openxmlformats.org/officeDocument/2006/relationships/image" Target="../media/image22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png"/><Relationship Id="rId4" Type="http://schemas.openxmlformats.org/officeDocument/2006/relationships/image" Target="../media/image227.png"/><Relationship Id="rId5" Type="http://schemas.openxmlformats.org/officeDocument/2006/relationships/image" Target="../media/image229.png"/><Relationship Id="rId6" Type="http://schemas.openxmlformats.org/officeDocument/2006/relationships/image" Target="../media/image245.png"/><Relationship Id="rId7" Type="http://schemas.openxmlformats.org/officeDocument/2006/relationships/image" Target="../media/image23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1.png"/><Relationship Id="rId4" Type="http://schemas.openxmlformats.org/officeDocument/2006/relationships/image" Target="../media/image250.png"/><Relationship Id="rId5" Type="http://schemas.openxmlformats.org/officeDocument/2006/relationships/image" Target="../media/image251.png"/><Relationship Id="rId6" Type="http://schemas.openxmlformats.org/officeDocument/2006/relationships/image" Target="../media/image242.png"/><Relationship Id="rId7" Type="http://schemas.openxmlformats.org/officeDocument/2006/relationships/image" Target="../media/image24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png"/><Relationship Id="rId4" Type="http://schemas.openxmlformats.org/officeDocument/2006/relationships/image" Target="../media/image24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 Id="rId3" Type="http://schemas.openxmlformats.org/officeDocument/2006/relationships/image" Target="../media/image1.png"/><Relationship Id="rId4" Type="http://schemas.openxmlformats.org/officeDocument/2006/relationships/image" Target="../media/image240.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 Id="rId3" Type="http://schemas.openxmlformats.org/officeDocument/2006/relationships/image" Target="../media/image1.png"/><Relationship Id="rId4" Type="http://schemas.openxmlformats.org/officeDocument/2006/relationships/image" Target="../media/image24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 Id="rId3" Type="http://schemas.openxmlformats.org/officeDocument/2006/relationships/image" Target="../media/image1.png"/><Relationship Id="rId4" Type="http://schemas.openxmlformats.org/officeDocument/2006/relationships/image" Target="../media/image24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1.png"/><Relationship Id="rId4" Type="http://schemas.openxmlformats.org/officeDocument/2006/relationships/image" Target="../media/image24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png"/><Relationship Id="rId4" Type="http://schemas.openxmlformats.org/officeDocument/2006/relationships/image" Target="../media/image24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1.png"/><Relationship Id="rId4" Type="http://schemas.openxmlformats.org/officeDocument/2006/relationships/image" Target="../media/image2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subTitle"/>
          </p:nvPr>
        </p:nvSpPr>
        <p:spPr>
          <a:xfrm>
            <a:off x="364493" y="2839918"/>
            <a:ext cx="9963000" cy="1165200"/>
          </a:xfrm>
          <a:prstGeom prst="rect">
            <a:avLst/>
          </a:prstGeom>
        </p:spPr>
        <p:txBody>
          <a:bodyPr anchorCtr="0" anchor="t" bIns="106075" lIns="106075" spcFirstLastPara="1" rIns="106075" wrap="square" tIns="106075">
            <a:noAutofit/>
          </a:bodyPr>
          <a:lstStyle/>
          <a:p>
            <a:pPr indent="0" lvl="0" marL="0" rtl="0" algn="ctr">
              <a:lnSpc>
                <a:spcPct val="150000"/>
              </a:lnSpc>
              <a:spcBef>
                <a:spcPts val="0"/>
              </a:spcBef>
              <a:spcAft>
                <a:spcPts val="0"/>
              </a:spcAft>
              <a:buNone/>
            </a:pPr>
            <a:r>
              <a:rPr lang="en-GB" sz="5161">
                <a:solidFill>
                  <a:schemeClr val="dk1"/>
                </a:solidFill>
              </a:rPr>
              <a:t>Year 8 Knowledge Organiser</a:t>
            </a:r>
            <a:endParaRPr sz="5161">
              <a:solidFill>
                <a:schemeClr val="dk1"/>
              </a:solidFill>
            </a:endParaRPr>
          </a:p>
          <a:p>
            <a:pPr indent="0" lvl="0" marL="0" rtl="0" algn="ctr">
              <a:lnSpc>
                <a:spcPct val="150000"/>
              </a:lnSpc>
              <a:spcBef>
                <a:spcPts val="0"/>
              </a:spcBef>
              <a:spcAft>
                <a:spcPts val="0"/>
              </a:spcAft>
              <a:buNone/>
            </a:pPr>
            <a:r>
              <a:rPr lang="en-GB" sz="5161">
                <a:solidFill>
                  <a:schemeClr val="dk1"/>
                </a:solidFill>
              </a:rPr>
              <a:t>2026-2027 </a:t>
            </a:r>
            <a:endParaRPr sz="5161">
              <a:solidFill>
                <a:schemeClr val="dk1"/>
              </a:solidFill>
            </a:endParaRPr>
          </a:p>
        </p:txBody>
      </p:sp>
      <p:sp>
        <p:nvSpPr>
          <p:cNvPr id="61" name="Google Shape;61;p14"/>
          <p:cNvSpPr txBox="1"/>
          <p:nvPr/>
        </p:nvSpPr>
        <p:spPr>
          <a:xfrm>
            <a:off x="1497424" y="6451454"/>
            <a:ext cx="7422000" cy="665700"/>
          </a:xfrm>
          <a:prstGeom prst="rect">
            <a:avLst/>
          </a:prstGeom>
          <a:noFill/>
          <a:ln>
            <a:noFill/>
          </a:ln>
        </p:spPr>
        <p:txBody>
          <a:bodyPr anchorCtr="0" anchor="t" bIns="67325" lIns="134650" spcFirstLastPara="1" rIns="134650" wrap="square" tIns="67325">
            <a:spAutoFit/>
          </a:bodyPr>
          <a:lstStyle/>
          <a:p>
            <a:pPr indent="0" lvl="0" marL="0" marR="0" rtl="0" algn="ctr">
              <a:lnSpc>
                <a:spcPct val="100000"/>
              </a:lnSpc>
              <a:spcBef>
                <a:spcPts val="0"/>
              </a:spcBef>
              <a:spcAft>
                <a:spcPts val="0"/>
              </a:spcAft>
              <a:buClr>
                <a:srgbClr val="000000"/>
              </a:buClr>
              <a:buSzPts val="4703"/>
              <a:buFont typeface="Arial"/>
              <a:buNone/>
            </a:pPr>
            <a:r>
              <a:rPr b="1" i="0" lang="en-GB" sz="3441" u="none" cap="none" strike="noStrike">
                <a:solidFill>
                  <a:srgbClr val="000000"/>
                </a:solidFill>
                <a:latin typeface="Calibri"/>
                <a:ea typeface="Calibri"/>
                <a:cs typeface="Calibri"/>
                <a:sym typeface="Calibri"/>
              </a:rPr>
              <a:t>Resilience,  Excellence,  Respect</a:t>
            </a:r>
            <a:endParaRPr b="0" i="0" sz="803" u="none" cap="none" strike="noStrike">
              <a:solidFill>
                <a:srgbClr val="000000"/>
              </a:solidFill>
              <a:latin typeface="Arial"/>
              <a:ea typeface="Arial"/>
              <a:cs typeface="Arial"/>
              <a:sym typeface="Arial"/>
            </a:endParaRPr>
          </a:p>
        </p:txBody>
      </p:sp>
      <p:pic>
        <p:nvPicPr>
          <p:cNvPr id="62" name="Google Shape;62;p14"/>
          <p:cNvPicPr preferRelativeResize="0"/>
          <p:nvPr/>
        </p:nvPicPr>
        <p:blipFill rotWithShape="1">
          <a:blip r:embed="rId3">
            <a:alphaModFix/>
          </a:blip>
          <a:srcRect b="41827" l="0" r="27777" t="0"/>
          <a:stretch/>
        </p:blipFill>
        <p:spPr>
          <a:xfrm>
            <a:off x="2319966" y="616575"/>
            <a:ext cx="2019375" cy="1603050"/>
          </a:xfrm>
          <a:prstGeom prst="rect">
            <a:avLst/>
          </a:prstGeom>
          <a:noFill/>
          <a:ln>
            <a:noFill/>
          </a:ln>
        </p:spPr>
      </p:pic>
      <p:sp>
        <p:nvSpPr>
          <p:cNvPr id="63" name="Google Shape;63;p14"/>
          <p:cNvSpPr txBox="1"/>
          <p:nvPr/>
        </p:nvSpPr>
        <p:spPr>
          <a:xfrm>
            <a:off x="4249125" y="772725"/>
            <a:ext cx="3809700" cy="1334100"/>
          </a:xfrm>
          <a:prstGeom prst="rect">
            <a:avLst/>
          </a:prstGeom>
          <a:noFill/>
          <a:ln>
            <a:noFill/>
          </a:ln>
        </p:spPr>
        <p:txBody>
          <a:bodyPr anchorCtr="0" anchor="t" bIns="83550" lIns="83550" spcFirstLastPara="1" rIns="83550" wrap="square" tIns="83550">
            <a:spAutoFit/>
          </a:bodyPr>
          <a:lstStyle/>
          <a:p>
            <a:pPr indent="0" lvl="0" marL="0" rtl="0" algn="l">
              <a:spcBef>
                <a:spcPts val="0"/>
              </a:spcBef>
              <a:spcAft>
                <a:spcPts val="0"/>
              </a:spcAft>
              <a:buNone/>
            </a:pPr>
            <a:r>
              <a:rPr lang="en-GB" sz="3785">
                <a:solidFill>
                  <a:schemeClr val="dk2"/>
                </a:solidFill>
                <a:latin typeface="Bitter ExtraBold"/>
                <a:ea typeface="Bitter ExtraBold"/>
                <a:cs typeface="Bitter ExtraBold"/>
                <a:sym typeface="Bitter ExtraBold"/>
              </a:rPr>
              <a:t>COLCHESTER</a:t>
            </a:r>
            <a:endParaRPr sz="3785">
              <a:solidFill>
                <a:schemeClr val="dk2"/>
              </a:solidFill>
              <a:latin typeface="Bitter ExtraBold"/>
              <a:ea typeface="Bitter ExtraBold"/>
              <a:cs typeface="Bitter ExtraBold"/>
              <a:sym typeface="Bitter ExtraBold"/>
            </a:endParaRPr>
          </a:p>
          <a:p>
            <a:pPr indent="0" lvl="0" marL="0" rtl="0" algn="l">
              <a:spcBef>
                <a:spcPts val="0"/>
              </a:spcBef>
              <a:spcAft>
                <a:spcPts val="0"/>
              </a:spcAft>
              <a:buNone/>
            </a:pPr>
            <a:r>
              <a:rPr lang="en-GB" sz="3785">
                <a:solidFill>
                  <a:schemeClr val="dk2"/>
                </a:solidFill>
                <a:latin typeface="Bitter ExtraBold"/>
                <a:ea typeface="Bitter ExtraBold"/>
                <a:cs typeface="Bitter ExtraBold"/>
                <a:sym typeface="Bitter ExtraBold"/>
              </a:rPr>
              <a:t>ACADEMY</a:t>
            </a:r>
            <a:endParaRPr sz="3785">
              <a:solidFill>
                <a:schemeClr val="dk2"/>
              </a:solidFill>
              <a:latin typeface="Bitter ExtraBold"/>
              <a:ea typeface="Bitter ExtraBold"/>
              <a:cs typeface="Bitter ExtraBold"/>
              <a:sym typeface="Bitter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p:nvPr/>
        </p:nvSpPr>
        <p:spPr>
          <a:xfrm>
            <a:off x="0" y="1"/>
            <a:ext cx="10692000" cy="7560000"/>
          </a:xfrm>
          <a:prstGeom prst="frame">
            <a:avLst>
              <a:gd fmla="val 1502" name="adj1"/>
            </a:avLst>
          </a:prstGeom>
          <a:solidFill>
            <a:schemeClr val="accent1"/>
          </a:solidFill>
          <a:ln cap="flat" cmpd="sng" w="12625">
            <a:solidFill>
              <a:srgbClr val="31538F"/>
            </a:solidFill>
            <a:prstDash val="solid"/>
            <a:miter lim="8000"/>
            <a:headEnd len="sm" w="sm" type="none"/>
            <a:tailEnd len="sm" w="sm" type="none"/>
          </a:ln>
        </p:spPr>
        <p:txBody>
          <a:bodyPr anchorCtr="0" anchor="ctr" bIns="45375" lIns="90750" spcFirstLastPara="1" rIns="90750" wrap="square" tIns="45375">
            <a:noAutofit/>
          </a:bodyPr>
          <a:lstStyle/>
          <a:p>
            <a:pPr indent="0" lvl="0" marL="0" marR="0" rtl="0" algn="ctr">
              <a:spcBef>
                <a:spcPts val="0"/>
              </a:spcBef>
              <a:spcAft>
                <a:spcPts val="0"/>
              </a:spcAft>
              <a:buNone/>
            </a:pPr>
            <a:r>
              <a:t/>
            </a:r>
            <a:endParaRPr b="0" i="0" sz="1835" u="none" cap="none" strike="noStrike">
              <a:solidFill>
                <a:schemeClr val="dk1"/>
              </a:solidFill>
              <a:latin typeface="Calibri"/>
              <a:ea typeface="Calibri"/>
              <a:cs typeface="Calibri"/>
              <a:sym typeface="Calibri"/>
            </a:endParaRPr>
          </a:p>
        </p:txBody>
      </p:sp>
      <p:sp>
        <p:nvSpPr>
          <p:cNvPr id="69" name="Google Shape;69;p15"/>
          <p:cNvSpPr txBox="1"/>
          <p:nvPr/>
        </p:nvSpPr>
        <p:spPr>
          <a:xfrm>
            <a:off x="156240" y="154707"/>
            <a:ext cx="2890800" cy="391800"/>
          </a:xfrm>
          <a:prstGeom prst="rect">
            <a:avLst/>
          </a:prstGeom>
          <a:noFill/>
          <a:ln>
            <a:noFill/>
          </a:ln>
        </p:spPr>
        <p:txBody>
          <a:bodyPr anchorCtr="0" anchor="t" bIns="45375" lIns="90750" spcFirstLastPara="1" rIns="90750" wrap="square" tIns="45375">
            <a:spAutoFit/>
          </a:bodyPr>
          <a:lstStyle/>
          <a:p>
            <a:pPr indent="0" lvl="0" marL="0" marR="0" rtl="0" algn="just">
              <a:spcBef>
                <a:spcPts val="0"/>
              </a:spcBef>
              <a:spcAft>
                <a:spcPts val="0"/>
              </a:spcAft>
              <a:buNone/>
            </a:pPr>
            <a:r>
              <a:rPr b="0" i="0" lang="en-GB" sz="1950" u="none" cap="none" strike="noStrike">
                <a:solidFill>
                  <a:schemeClr val="dk1"/>
                </a:solidFill>
                <a:latin typeface="Comic Sans MS"/>
                <a:ea typeface="Comic Sans MS"/>
                <a:cs typeface="Comic Sans MS"/>
                <a:sym typeface="Comic Sans MS"/>
              </a:rPr>
              <a:t>Year 8 Texts   </a:t>
            </a:r>
            <a:endParaRPr sz="1376"/>
          </a:p>
        </p:txBody>
      </p:sp>
      <p:sp>
        <p:nvSpPr>
          <p:cNvPr id="70" name="Google Shape;70;p15"/>
          <p:cNvSpPr txBox="1"/>
          <p:nvPr/>
        </p:nvSpPr>
        <p:spPr>
          <a:xfrm>
            <a:off x="7188327" y="125583"/>
            <a:ext cx="2711100" cy="391800"/>
          </a:xfrm>
          <a:prstGeom prst="rect">
            <a:avLst/>
          </a:prstGeom>
          <a:noFill/>
          <a:ln>
            <a:noFill/>
          </a:ln>
        </p:spPr>
        <p:txBody>
          <a:bodyPr anchorCtr="0" anchor="t" bIns="45375" lIns="90750" spcFirstLastPara="1" rIns="90750" wrap="square" tIns="45375">
            <a:spAutoFit/>
          </a:bodyPr>
          <a:lstStyle/>
          <a:p>
            <a:pPr indent="0" lvl="0" marL="0" marR="0" rtl="0" algn="l">
              <a:spcBef>
                <a:spcPts val="0"/>
              </a:spcBef>
              <a:spcAft>
                <a:spcPts val="0"/>
              </a:spcAft>
              <a:buNone/>
            </a:pPr>
            <a:r>
              <a:rPr b="0" i="0" lang="en-GB" sz="1950" u="none" cap="none" strike="noStrike">
                <a:solidFill>
                  <a:schemeClr val="dk1"/>
                </a:solidFill>
                <a:latin typeface="Comic Sans MS"/>
                <a:ea typeface="Comic Sans MS"/>
                <a:cs typeface="Comic Sans MS"/>
                <a:sym typeface="Comic Sans MS"/>
              </a:rPr>
              <a:t>Subject: English</a:t>
            </a:r>
            <a:endParaRPr sz="1376"/>
          </a:p>
        </p:txBody>
      </p:sp>
      <p:sp>
        <p:nvSpPr>
          <p:cNvPr id="71" name="Google Shape;71;p15"/>
          <p:cNvSpPr/>
          <p:nvPr/>
        </p:nvSpPr>
        <p:spPr>
          <a:xfrm>
            <a:off x="0" y="25201"/>
            <a:ext cx="10692000" cy="649200"/>
          </a:xfrm>
          <a:prstGeom prst="frame">
            <a:avLst>
              <a:gd fmla="val 12500" name="adj1"/>
            </a:avLst>
          </a:prstGeom>
          <a:solidFill>
            <a:schemeClr val="accent1"/>
          </a:solidFill>
          <a:ln cap="flat" cmpd="sng" w="12625">
            <a:solidFill>
              <a:srgbClr val="31538F"/>
            </a:solidFill>
            <a:prstDash val="solid"/>
            <a:miter lim="8000"/>
            <a:headEnd len="sm" w="sm" type="none"/>
            <a:tailEnd len="sm" w="sm" type="none"/>
          </a:ln>
        </p:spPr>
        <p:txBody>
          <a:bodyPr anchorCtr="0" anchor="ctr" bIns="45375" lIns="90750" spcFirstLastPara="1" rIns="90750" wrap="square" tIns="45375">
            <a:noAutofit/>
          </a:bodyPr>
          <a:lstStyle/>
          <a:p>
            <a:pPr indent="0" lvl="0" marL="0" marR="0" rtl="0" algn="ctr">
              <a:spcBef>
                <a:spcPts val="0"/>
              </a:spcBef>
              <a:spcAft>
                <a:spcPts val="0"/>
              </a:spcAft>
              <a:buNone/>
            </a:pPr>
            <a:r>
              <a:t/>
            </a:r>
            <a:endParaRPr sz="1835">
              <a:solidFill>
                <a:schemeClr val="dk1"/>
              </a:solidFill>
              <a:latin typeface="Calibri"/>
              <a:ea typeface="Calibri"/>
              <a:cs typeface="Calibri"/>
              <a:sym typeface="Calibri"/>
            </a:endParaRPr>
          </a:p>
        </p:txBody>
      </p:sp>
      <p:graphicFrame>
        <p:nvGraphicFramePr>
          <p:cNvPr id="72" name="Google Shape;72;p15"/>
          <p:cNvGraphicFramePr/>
          <p:nvPr/>
        </p:nvGraphicFramePr>
        <p:xfrm>
          <a:off x="161980" y="743980"/>
          <a:ext cx="3000000" cy="3000000"/>
        </p:xfrm>
        <a:graphic>
          <a:graphicData uri="http://schemas.openxmlformats.org/drawingml/2006/table">
            <a:tbl>
              <a:tblPr bandRow="1" firstRow="1">
                <a:noFill/>
                <a:tableStyleId>{63FA2210-514D-40B3-A259-43EAB9BC9320}</a:tableStyleId>
              </a:tblPr>
              <a:tblGrid>
                <a:gridCol w="1504675"/>
                <a:gridCol w="4437150"/>
              </a:tblGrid>
              <a:tr h="400925">
                <a:tc>
                  <a:txBody>
                    <a:bodyPr/>
                    <a:lstStyle/>
                    <a:p>
                      <a:pPr indent="0" lvl="0" marL="0" marR="0" rtl="0" algn="l">
                        <a:spcBef>
                          <a:spcPts val="0"/>
                        </a:spcBef>
                        <a:spcAft>
                          <a:spcPts val="0"/>
                        </a:spcAft>
                        <a:buNone/>
                      </a:pPr>
                      <a:r>
                        <a:rPr lang="en-GB" sz="1176" u="none" cap="none" strike="noStrike">
                          <a:solidFill>
                            <a:schemeClr val="dk1"/>
                          </a:solidFill>
                          <a:latin typeface="Comic Sans MS"/>
                          <a:ea typeface="Comic Sans MS"/>
                          <a:cs typeface="Comic Sans MS"/>
                          <a:sym typeface="Comic Sans MS"/>
                        </a:rPr>
                        <a:t>Key vocabulary</a:t>
                      </a:r>
                      <a:endParaRPr sz="1176">
                        <a:solidFill>
                          <a:schemeClr val="dk1"/>
                        </a:solidFill>
                        <a:latin typeface="Comic Sans MS"/>
                        <a:ea typeface="Comic Sans MS"/>
                        <a:cs typeface="Comic Sans MS"/>
                        <a:sym typeface="Comic Sans MS"/>
                      </a:endParaRPr>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176">
                          <a:solidFill>
                            <a:schemeClr val="dk1"/>
                          </a:solidFill>
                          <a:latin typeface="Comic Sans MS"/>
                          <a:ea typeface="Comic Sans MS"/>
                          <a:cs typeface="Comic Sans MS"/>
                          <a:sym typeface="Comic Sans MS"/>
                        </a:rPr>
                        <a:t>Definition</a:t>
                      </a:r>
                      <a:endParaRPr sz="1176">
                        <a:solidFill>
                          <a:schemeClr val="dk1"/>
                        </a:solidFill>
                        <a:latin typeface="Comic Sans MS"/>
                        <a:ea typeface="Comic Sans MS"/>
                        <a:cs typeface="Comic Sans MS"/>
                        <a:sym typeface="Comic Sans MS"/>
                      </a:endParaRPr>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529725">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Tyrant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A ruler who has unlimited power over other people, and uses it unfairly and cruelly</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Usurp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To take control of a position of power, especially without having the right to</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90525">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Corrupt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Dishonestly using your position or power to get an advantage, especially for money</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39190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Propaganda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Information or ideas that are spread with the intention of influencing people's opinions</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Colonialism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The belief in and support for the system of one country controlling another</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Civilised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A civilised society or country has a well developed system of government, culture, and way of life and that treats the people who live there fairly.</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Hierarchy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A system in which people or things are arranged according to their importance</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Manipulate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To control something or someone to your advantage, often unfairly or dishonestly</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Allegory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A story, play, poem, picture, or other work in which the characters and events represent particular qualities or ideas that relate to morals, religion, or politics</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spcBef>
                          <a:spcPts val="0"/>
                        </a:spcBef>
                        <a:spcAft>
                          <a:spcPts val="0"/>
                        </a:spcAft>
                        <a:buNone/>
                      </a:pPr>
                      <a:r>
                        <a:rPr b="1" lang="en-GB" sz="1176">
                          <a:solidFill>
                            <a:schemeClr val="dk1"/>
                          </a:solidFill>
                          <a:latin typeface="Comic Sans MS"/>
                          <a:ea typeface="Comic Sans MS"/>
                          <a:cs typeface="Comic Sans MS"/>
                          <a:sym typeface="Comic Sans MS"/>
                        </a:rPr>
                        <a:t>Satire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A way of criticizing people or ideas in a humorous way, especially in order to make a political point, or a piece of writing that uses this style</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440950">
                <a:tc>
                  <a:txBody>
                    <a:bodyPr/>
                    <a:lstStyle/>
                    <a:p>
                      <a:pPr indent="0" lvl="0" marL="0" marR="0" rtl="0" algn="l">
                        <a:lnSpc>
                          <a:spcPct val="100000"/>
                        </a:lnSpc>
                        <a:spcBef>
                          <a:spcPts val="0"/>
                        </a:spcBef>
                        <a:spcAft>
                          <a:spcPts val="0"/>
                        </a:spcAft>
                        <a:buClr>
                          <a:schemeClr val="dk1"/>
                        </a:buClr>
                        <a:buSzPts val="1176"/>
                        <a:buFont typeface="Comic Sans MS"/>
                        <a:buNone/>
                      </a:pPr>
                      <a:r>
                        <a:rPr b="1" lang="en-GB" sz="1176">
                          <a:solidFill>
                            <a:schemeClr val="dk1"/>
                          </a:solidFill>
                          <a:latin typeface="Comic Sans MS"/>
                          <a:ea typeface="Comic Sans MS"/>
                          <a:cs typeface="Comic Sans MS"/>
                          <a:sym typeface="Comic Sans MS"/>
                        </a:rPr>
                        <a:t>Communism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b="0" lang="en-GB" sz="1176">
                          <a:solidFill>
                            <a:schemeClr val="dk1"/>
                          </a:solidFill>
                          <a:latin typeface="Comic Sans MS"/>
                          <a:ea typeface="Comic Sans MS"/>
                          <a:cs typeface="Comic Sans MS"/>
                          <a:sym typeface="Comic Sans MS"/>
                        </a:rPr>
                        <a:t>The belief in a society without different social classes in which the methods of production are owned and controlled by all its members</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bl>
          </a:graphicData>
        </a:graphic>
      </p:graphicFrame>
      <p:sp>
        <p:nvSpPr>
          <p:cNvPr id="73" name="Google Shape;73;p15"/>
          <p:cNvSpPr/>
          <p:nvPr/>
        </p:nvSpPr>
        <p:spPr>
          <a:xfrm>
            <a:off x="6192279" y="741286"/>
            <a:ext cx="4310100" cy="5448300"/>
          </a:xfrm>
          <a:prstGeom prst="rect">
            <a:avLst/>
          </a:prstGeom>
          <a:solidFill>
            <a:schemeClr val="lt1"/>
          </a:solidFill>
          <a:ln cap="flat" cmpd="sng" w="12625">
            <a:solidFill>
              <a:srgbClr val="31538F"/>
            </a:solidFill>
            <a:prstDash val="solid"/>
            <a:miter lim="8000"/>
            <a:headEnd len="sm" w="sm" type="none"/>
            <a:tailEnd len="sm" w="sm" type="none"/>
          </a:ln>
        </p:spPr>
        <p:txBody>
          <a:bodyPr anchorCtr="0" anchor="ctr" bIns="45375" lIns="90750" spcFirstLastPara="1" rIns="90750" wrap="square" tIns="45375">
            <a:noAutofit/>
          </a:bodyPr>
          <a:lstStyle/>
          <a:p>
            <a:pPr indent="0" lvl="0" marL="0" marR="0" rtl="0" algn="l">
              <a:spcBef>
                <a:spcPts val="0"/>
              </a:spcBef>
              <a:spcAft>
                <a:spcPts val="0"/>
              </a:spcAft>
              <a:buNone/>
            </a:pPr>
            <a:r>
              <a:rPr b="1" lang="en-GB" sz="1032" u="sng">
                <a:solidFill>
                  <a:schemeClr val="dk1"/>
                </a:solidFill>
                <a:latin typeface="Comic Sans MS"/>
                <a:ea typeface="Comic Sans MS"/>
                <a:cs typeface="Comic Sans MS"/>
                <a:sym typeface="Comic Sans MS"/>
              </a:rPr>
              <a:t>Plot Summaries:</a:t>
            </a:r>
            <a:endParaRPr sz="1376"/>
          </a:p>
          <a:p>
            <a:pPr indent="0" lvl="0" marL="0" marR="0" rtl="0" algn="l">
              <a:spcBef>
                <a:spcPts val="0"/>
              </a:spcBef>
              <a:spcAft>
                <a:spcPts val="0"/>
              </a:spcAft>
              <a:buNone/>
            </a:pPr>
            <a:r>
              <a:t/>
            </a:r>
            <a:endParaRPr b="1" sz="1032" u="sng">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Sherlock Holmes:</a:t>
            </a:r>
            <a:endParaRPr sz="1376"/>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There are three texts which we read in the Sherlock Holmes unit. All of which deal with the idea of Holmes’ dual nature and the idea of reputation vs. instinct. Holmes, a popular fictional character in the Victorian era is the protagonist in ‘A Scandal in Bohemia’, ‘The Red-Headed League’ and ‘The Blue Carbuncle’. </a:t>
            </a:r>
            <a:endParaRPr sz="1376"/>
          </a:p>
          <a:p>
            <a:pPr indent="0" lvl="0" marL="0" marR="0" rtl="0" algn="l">
              <a:spcBef>
                <a:spcPts val="0"/>
              </a:spcBef>
              <a:spcAft>
                <a:spcPts val="0"/>
              </a:spcAft>
              <a:buNone/>
            </a:pPr>
            <a:r>
              <a:t/>
            </a:r>
            <a:endParaRPr b="1" sz="1032">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The Tempest:</a:t>
            </a:r>
            <a:endParaRPr sz="1376"/>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Prospero uses magic to conjure a storm and torment the survivors of a shipwreck, including the King of Naples and Prospero’s treacherous brother, Antonio. Prospero’s slave, Caliban, plots to rid himself of his master, but is thwarted by Prospero’s spirit-servant Ariel. The King’s young son Ferdinand, thought to be dead, falls in love with Prospero’s daughter Miranda. Their celebrations are cut short when Prospero confronts his brother and reveals his identity as the usurped Duke of Milan. The families are reunited and all conflict is resolved. Prospero grants Ariel his freedom and prepares to leave the island.</a:t>
            </a:r>
            <a:endParaRPr sz="1376"/>
          </a:p>
          <a:p>
            <a:pPr indent="0" lvl="0" marL="0" marR="0" rtl="0" algn="l">
              <a:spcBef>
                <a:spcPts val="0"/>
              </a:spcBef>
              <a:spcAft>
                <a:spcPts val="0"/>
              </a:spcAft>
              <a:buNone/>
            </a:pPr>
            <a:r>
              <a:t/>
            </a:r>
            <a:endParaRPr b="1" sz="1032">
              <a:solidFill>
                <a:schemeClr val="dk1"/>
              </a:solidFill>
              <a:latin typeface="Comic Sans MS"/>
              <a:ea typeface="Comic Sans MS"/>
              <a:cs typeface="Comic Sans MS"/>
              <a:sym typeface="Comic Sans MS"/>
            </a:endParaRPr>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Animal Farm:</a:t>
            </a:r>
            <a:endParaRPr sz="1376"/>
          </a:p>
          <a:p>
            <a:pPr indent="0" lvl="0" marL="0" marR="0" rtl="0" algn="l">
              <a:spcBef>
                <a:spcPts val="0"/>
              </a:spcBef>
              <a:spcAft>
                <a:spcPts val="0"/>
              </a:spcAft>
              <a:buNone/>
            </a:pPr>
            <a:r>
              <a:rPr b="1" lang="en-GB" sz="1032">
                <a:solidFill>
                  <a:schemeClr val="dk1"/>
                </a:solidFill>
                <a:latin typeface="Comic Sans MS"/>
                <a:ea typeface="Comic Sans MS"/>
                <a:cs typeface="Comic Sans MS"/>
                <a:sym typeface="Comic Sans MS"/>
              </a:rPr>
              <a:t>Animal Farm is about the early years of the Soviet Union. The story begins with an old boar gathering all farm animals. He urges all the animals to revolt against their human masters. All animals agree to do so and are led by three younger pigs. The three pigs, Napoleon, Snowball and Squealer, successfully win the battle with the help of other animals. After a while, Napoleon starts to take control and manipulates the other animals. </a:t>
            </a:r>
            <a:endParaRPr sz="1376"/>
          </a:p>
        </p:txBody>
      </p:sp>
      <p:sp>
        <p:nvSpPr>
          <p:cNvPr id="74" name="Google Shape;74;p15"/>
          <p:cNvSpPr txBox="1"/>
          <p:nvPr/>
        </p:nvSpPr>
        <p:spPr>
          <a:xfrm>
            <a:off x="6172693" y="6216620"/>
            <a:ext cx="4310100" cy="268200"/>
          </a:xfrm>
          <a:prstGeom prst="rect">
            <a:avLst/>
          </a:prstGeom>
          <a:noFill/>
          <a:ln>
            <a:noFill/>
          </a:ln>
        </p:spPr>
        <p:txBody>
          <a:bodyPr anchorCtr="0" anchor="t" bIns="45375" lIns="90750" spcFirstLastPara="1" rIns="90750" wrap="square" tIns="45375">
            <a:spAutoFit/>
          </a:bodyPr>
          <a:lstStyle/>
          <a:p>
            <a:pPr indent="0" lvl="0" marL="0" marR="0" rtl="0" algn="l">
              <a:spcBef>
                <a:spcPts val="0"/>
              </a:spcBef>
              <a:spcAft>
                <a:spcPts val="0"/>
              </a:spcAft>
              <a:buNone/>
            </a:pPr>
            <a:r>
              <a:rPr b="1" lang="en-GB" sz="1147" u="sng">
                <a:solidFill>
                  <a:schemeClr val="dk1"/>
                </a:solidFill>
                <a:latin typeface="Comic Sans MS"/>
                <a:ea typeface="Comic Sans MS"/>
                <a:cs typeface="Comic Sans MS"/>
                <a:sym typeface="Comic Sans MS"/>
              </a:rPr>
              <a:t>Key Themes:</a:t>
            </a:r>
            <a:endParaRPr sz="1376"/>
          </a:p>
        </p:txBody>
      </p:sp>
      <p:graphicFrame>
        <p:nvGraphicFramePr>
          <p:cNvPr id="75" name="Google Shape;75;p15"/>
          <p:cNvGraphicFramePr/>
          <p:nvPr/>
        </p:nvGraphicFramePr>
        <p:xfrm>
          <a:off x="6219950" y="6565055"/>
          <a:ext cx="3000000" cy="3000000"/>
        </p:xfrm>
        <a:graphic>
          <a:graphicData uri="http://schemas.openxmlformats.org/drawingml/2006/table">
            <a:tbl>
              <a:tblPr bandRow="1" firstRow="1">
                <a:noFill/>
                <a:tableStyleId>{63FA2210-514D-40B3-A259-43EAB9BC9320}</a:tableStyleId>
              </a:tblPr>
              <a:tblGrid>
                <a:gridCol w="1129050"/>
                <a:gridCol w="1712800"/>
                <a:gridCol w="1420925"/>
              </a:tblGrid>
              <a:tr h="324425">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 Tyranny</a:t>
                      </a:r>
                      <a:endParaRPr b="1" sz="1323">
                        <a:solidFill>
                          <a:schemeClr val="dk1"/>
                        </a:solidFill>
                        <a:latin typeface="Comic Sans MS"/>
                        <a:ea typeface="Comic Sans MS"/>
                        <a:cs typeface="Comic Sans MS"/>
                        <a:sym typeface="Comic Sans MS"/>
                      </a:endParaRPr>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Control</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Relationships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r h="324425">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Deception </a:t>
                      </a:r>
                      <a:endParaRPr sz="1617"/>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Appearances</a:t>
                      </a:r>
                      <a:endParaRPr b="1" sz="1323">
                        <a:solidFill>
                          <a:schemeClr val="dk1"/>
                        </a:solidFill>
                        <a:latin typeface="Comic Sans MS"/>
                        <a:ea typeface="Comic Sans MS"/>
                        <a:cs typeface="Comic Sans MS"/>
                        <a:sym typeface="Comic Sans MS"/>
                      </a:endParaRPr>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None/>
                      </a:pPr>
                      <a:r>
                        <a:rPr b="1" lang="en-GB" sz="1323">
                          <a:solidFill>
                            <a:schemeClr val="dk1"/>
                          </a:solidFill>
                          <a:latin typeface="Comic Sans MS"/>
                          <a:ea typeface="Comic Sans MS"/>
                          <a:cs typeface="Comic Sans MS"/>
                          <a:sym typeface="Comic Sans MS"/>
                        </a:rPr>
                        <a:t>Corruption </a:t>
                      </a:r>
                      <a:endParaRPr b="1" sz="1323">
                        <a:solidFill>
                          <a:schemeClr val="dk1"/>
                        </a:solidFill>
                        <a:latin typeface="Comic Sans MS"/>
                        <a:ea typeface="Comic Sans MS"/>
                        <a:cs typeface="Comic Sans MS"/>
                        <a:sym typeface="Comic Sans MS"/>
                      </a:endParaRPr>
                    </a:p>
                  </a:txBody>
                  <a:tcPr marT="50400" marB="50400" marR="98725" marL="98725">
                    <a:lnL cap="flat" cmpd="sng" w="12625">
                      <a:solidFill>
                        <a:schemeClr val="dk1"/>
                      </a:solidFill>
                      <a:prstDash val="solid"/>
                      <a:round/>
                      <a:headEnd len="sm" w="sm" type="none"/>
                      <a:tailEnd len="sm" w="sm" type="none"/>
                    </a:lnL>
                    <a:lnR cap="flat" cmpd="sng" w="12625">
                      <a:solidFill>
                        <a:schemeClr val="dk1"/>
                      </a:solidFill>
                      <a:prstDash val="solid"/>
                      <a:round/>
                      <a:headEnd len="sm" w="sm" type="none"/>
                      <a:tailEnd len="sm" w="sm" type="none"/>
                    </a:lnR>
                    <a:lnT cap="flat" cmpd="sng" w="12625">
                      <a:solidFill>
                        <a:schemeClr val="dk1"/>
                      </a:solidFill>
                      <a:prstDash val="solid"/>
                      <a:round/>
                      <a:headEnd len="sm" w="sm" type="none"/>
                      <a:tailEnd len="sm" w="sm" type="none"/>
                    </a:lnT>
                    <a:lnB cap="flat" cmpd="sng" w="12625">
                      <a:solidFill>
                        <a:schemeClr val="dk1"/>
                      </a:solidFill>
                      <a:prstDash val="solid"/>
                      <a:round/>
                      <a:headEnd len="sm" w="sm" type="none"/>
                      <a:tailEnd len="sm" w="sm" type="none"/>
                    </a:lnB>
                    <a:solidFill>
                      <a:schemeClr val="lt1"/>
                    </a:solidFill>
                  </a:tcPr>
                </a:tc>
              </a:tr>
            </a:tbl>
          </a:graphicData>
        </a:graphic>
      </p:graphicFrame>
      <p:pic>
        <p:nvPicPr>
          <p:cNvPr descr="Colchester Academy" id="76" name="Google Shape;76;p15"/>
          <p:cNvPicPr preferRelativeResize="0"/>
          <p:nvPr/>
        </p:nvPicPr>
        <p:blipFill rotWithShape="1">
          <a:blip r:embed="rId3">
            <a:alphaModFix/>
          </a:blip>
          <a:srcRect b="42646" l="8612" r="27596" t="7645"/>
          <a:stretch/>
        </p:blipFill>
        <p:spPr>
          <a:xfrm>
            <a:off x="9981543" y="125583"/>
            <a:ext cx="554217" cy="44106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Ratio and Scale</a:t>
            </a:r>
            <a:endParaRPr sz="3212"/>
          </a:p>
        </p:txBody>
      </p:sp>
      <p:grpSp>
        <p:nvGrpSpPr>
          <p:cNvPr id="83" name="Google Shape;83;p16"/>
          <p:cNvGrpSpPr/>
          <p:nvPr/>
        </p:nvGrpSpPr>
        <p:grpSpPr>
          <a:xfrm>
            <a:off x="344655" y="963826"/>
            <a:ext cx="10002677" cy="5913156"/>
            <a:chOff x="620518" y="1224000"/>
            <a:chExt cx="9689700" cy="5904300"/>
          </a:xfrm>
        </p:grpSpPr>
        <p:sp>
          <p:nvSpPr>
            <p:cNvPr id="84" name="Google Shape;84;p16"/>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85" name="Google Shape;85;p16"/>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6" name="Google Shape;86;p16"/>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87" name="Google Shape;87;p16"/>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8" name="Google Shape;88;p16"/>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89" name="Google Shape;89;p16"/>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90" name="Google Shape;90;p16"/>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91" name="Google Shape;91;p16"/>
          <p:cNvSpPr txBox="1"/>
          <p:nvPr/>
        </p:nvSpPr>
        <p:spPr>
          <a:xfrm>
            <a:off x="515500" y="167825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Ratio:</a:t>
            </a:r>
            <a:r>
              <a:rPr lang="en-GB" sz="1247">
                <a:solidFill>
                  <a:schemeClr val="dk1"/>
                </a:solidFill>
              </a:rPr>
              <a:t> a statement of how two numbers compare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Equal Parts:</a:t>
            </a:r>
            <a:r>
              <a:rPr lang="en-GB" sz="1247">
                <a:solidFill>
                  <a:schemeClr val="dk1"/>
                </a:solidFill>
              </a:rPr>
              <a:t> all parts in the same proportion, or a whole shared equally</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Proportion:</a:t>
            </a:r>
            <a:r>
              <a:rPr lang="en-GB" sz="1247">
                <a:solidFill>
                  <a:schemeClr val="dk1"/>
                </a:solidFill>
              </a:rPr>
              <a:t> a statement that links two ratios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Order:</a:t>
            </a:r>
            <a:r>
              <a:rPr lang="en-GB" sz="1247">
                <a:solidFill>
                  <a:schemeClr val="dk1"/>
                </a:solidFill>
              </a:rPr>
              <a:t> to place a number in a determined sequence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Part:</a:t>
            </a:r>
            <a:r>
              <a:rPr lang="en-GB" sz="1247">
                <a:solidFill>
                  <a:schemeClr val="dk1"/>
                </a:solidFill>
              </a:rPr>
              <a:t> a section of a whole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Equivalent</a:t>
            </a:r>
            <a:r>
              <a:rPr lang="en-GB" sz="1247">
                <a:solidFill>
                  <a:schemeClr val="dk1"/>
                </a:solidFill>
              </a:rPr>
              <a:t>: of equal value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Factors:</a:t>
            </a:r>
            <a:r>
              <a:rPr lang="en-GB" sz="1247">
                <a:solidFill>
                  <a:schemeClr val="dk1"/>
                </a:solidFill>
              </a:rPr>
              <a:t> integers that multiply together to get the original value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b="1"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Scale:</a:t>
            </a:r>
            <a:r>
              <a:rPr lang="en-GB" sz="1247">
                <a:solidFill>
                  <a:schemeClr val="dk1"/>
                </a:solidFill>
              </a:rPr>
              <a:t> the comparison of something drawn to its actual size.</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92" name="Google Shape;92;p16"/>
          <p:cNvPicPr preferRelativeResize="0"/>
          <p:nvPr/>
        </p:nvPicPr>
        <p:blipFill>
          <a:blip r:embed="rId4">
            <a:alphaModFix/>
          </a:blip>
          <a:stretch>
            <a:fillRect/>
          </a:stretch>
        </p:blipFill>
        <p:spPr>
          <a:xfrm>
            <a:off x="3268125" y="1819750"/>
            <a:ext cx="6848650" cy="1376700"/>
          </a:xfrm>
          <a:prstGeom prst="rect">
            <a:avLst/>
          </a:prstGeom>
          <a:noFill/>
          <a:ln cap="flat" cmpd="sng" w="26400">
            <a:solidFill>
              <a:schemeClr val="lt1"/>
            </a:solidFill>
            <a:prstDash val="solid"/>
            <a:miter lim="8000"/>
            <a:headEnd len="sm" w="sm" type="none"/>
            <a:tailEnd len="sm" w="sm" type="none"/>
          </a:ln>
        </p:spPr>
      </p:pic>
      <p:pic>
        <p:nvPicPr>
          <p:cNvPr id="93" name="Google Shape;93;p16"/>
          <p:cNvPicPr preferRelativeResize="0"/>
          <p:nvPr/>
        </p:nvPicPr>
        <p:blipFill>
          <a:blip r:embed="rId5">
            <a:alphaModFix/>
          </a:blip>
          <a:stretch>
            <a:fillRect/>
          </a:stretch>
        </p:blipFill>
        <p:spPr>
          <a:xfrm>
            <a:off x="3268124" y="3273974"/>
            <a:ext cx="6848649" cy="1853573"/>
          </a:xfrm>
          <a:prstGeom prst="rect">
            <a:avLst/>
          </a:prstGeom>
          <a:noFill/>
          <a:ln>
            <a:noFill/>
          </a:ln>
        </p:spPr>
      </p:pic>
      <p:pic>
        <p:nvPicPr>
          <p:cNvPr id="94" name="Google Shape;94;p16"/>
          <p:cNvPicPr preferRelativeResize="0"/>
          <p:nvPr/>
        </p:nvPicPr>
        <p:blipFill>
          <a:blip r:embed="rId6">
            <a:alphaModFix/>
          </a:blip>
          <a:stretch>
            <a:fillRect/>
          </a:stretch>
        </p:blipFill>
        <p:spPr>
          <a:xfrm>
            <a:off x="3268124" y="5205075"/>
            <a:ext cx="2259100" cy="1541500"/>
          </a:xfrm>
          <a:prstGeom prst="rect">
            <a:avLst/>
          </a:prstGeom>
          <a:noFill/>
          <a:ln>
            <a:noFill/>
          </a:ln>
        </p:spPr>
      </p:pic>
      <p:pic>
        <p:nvPicPr>
          <p:cNvPr id="95" name="Google Shape;95;p16"/>
          <p:cNvPicPr preferRelativeResize="0"/>
          <p:nvPr/>
        </p:nvPicPr>
        <p:blipFill>
          <a:blip r:embed="rId7">
            <a:alphaModFix/>
          </a:blip>
          <a:stretch>
            <a:fillRect/>
          </a:stretch>
        </p:blipFill>
        <p:spPr>
          <a:xfrm>
            <a:off x="5769000" y="5205075"/>
            <a:ext cx="1846892" cy="1541500"/>
          </a:xfrm>
          <a:prstGeom prst="rect">
            <a:avLst/>
          </a:prstGeom>
          <a:noFill/>
          <a:ln>
            <a:noFill/>
          </a:ln>
        </p:spPr>
      </p:pic>
      <p:pic>
        <p:nvPicPr>
          <p:cNvPr id="96" name="Google Shape;96;p16"/>
          <p:cNvPicPr preferRelativeResize="0"/>
          <p:nvPr/>
        </p:nvPicPr>
        <p:blipFill>
          <a:blip r:embed="rId8">
            <a:alphaModFix/>
          </a:blip>
          <a:stretch>
            <a:fillRect/>
          </a:stretch>
        </p:blipFill>
        <p:spPr>
          <a:xfrm>
            <a:off x="8122725" y="5205075"/>
            <a:ext cx="1994050" cy="1541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7"/>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Multiplicative Change</a:t>
            </a:r>
            <a:endParaRPr sz="3212"/>
          </a:p>
        </p:txBody>
      </p:sp>
      <p:grpSp>
        <p:nvGrpSpPr>
          <p:cNvPr id="103" name="Google Shape;103;p17"/>
          <p:cNvGrpSpPr/>
          <p:nvPr/>
        </p:nvGrpSpPr>
        <p:grpSpPr>
          <a:xfrm>
            <a:off x="344668" y="912963"/>
            <a:ext cx="10002677" cy="5913156"/>
            <a:chOff x="620518" y="1224000"/>
            <a:chExt cx="9689700" cy="5904300"/>
          </a:xfrm>
        </p:grpSpPr>
        <p:sp>
          <p:nvSpPr>
            <p:cNvPr id="104" name="Google Shape;104;p17"/>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05" name="Google Shape;105;p17"/>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06" name="Google Shape;106;p17"/>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07" name="Google Shape;107;p17"/>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08" name="Google Shape;108;p17"/>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09" name="Google Shape;109;p17"/>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10" name="Google Shape;110;p17"/>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111" name="Google Shape;111;p17"/>
          <p:cNvSpPr txBox="1"/>
          <p:nvPr/>
        </p:nvSpPr>
        <p:spPr>
          <a:xfrm>
            <a:off x="515500" y="167825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100"/>
              <a:buFont typeface="Arial"/>
              <a:buNone/>
            </a:pPr>
            <a:r>
              <a:rPr b="1" lang="en-GB" sz="1147">
                <a:solidFill>
                  <a:schemeClr val="dk1"/>
                </a:solidFill>
              </a:rPr>
              <a:t>Proportion:</a:t>
            </a:r>
            <a:r>
              <a:rPr lang="en-GB" sz="1147">
                <a:solidFill>
                  <a:schemeClr val="dk1"/>
                </a:solidFill>
              </a:rPr>
              <a:t> a statement that links two ratios</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b="1"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Variable:</a:t>
            </a:r>
            <a:r>
              <a:rPr lang="en-GB" sz="1147">
                <a:solidFill>
                  <a:schemeClr val="dk1"/>
                </a:solidFill>
              </a:rPr>
              <a:t> a part that the value can be changed</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Axes:</a:t>
            </a:r>
            <a:r>
              <a:rPr lang="en-GB" sz="1147">
                <a:solidFill>
                  <a:schemeClr val="dk1"/>
                </a:solidFill>
              </a:rPr>
              <a:t> horizontal and vertical lines that a graph is plotted around</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Approximation:</a:t>
            </a:r>
            <a:r>
              <a:rPr lang="en-GB" sz="1147">
                <a:solidFill>
                  <a:schemeClr val="dk1"/>
                </a:solidFill>
              </a:rPr>
              <a:t> an estimate for a value</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Scale Factor:</a:t>
            </a:r>
            <a:r>
              <a:rPr lang="en-GB" sz="1147">
                <a:solidFill>
                  <a:schemeClr val="dk1"/>
                </a:solidFill>
              </a:rPr>
              <a:t> the multiple that increases/ decreases a shape in size</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Currency: </a:t>
            </a:r>
            <a:r>
              <a:rPr lang="en-GB" sz="1147">
                <a:solidFill>
                  <a:schemeClr val="dk1"/>
                </a:solidFill>
              </a:rPr>
              <a:t>the system of money used in a particular country</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Conversion:</a:t>
            </a:r>
            <a:r>
              <a:rPr lang="en-GB" sz="1147">
                <a:solidFill>
                  <a:schemeClr val="dk1"/>
                </a:solidFill>
              </a:rPr>
              <a:t> the process of changing one variable to another</a:t>
            </a:r>
            <a:endParaRPr sz="1147">
              <a:solidFill>
                <a:schemeClr val="dk1"/>
              </a:solidFill>
            </a:endParaRPr>
          </a:p>
          <a:p>
            <a:pPr indent="0" lvl="0" marL="0" rtl="0" algn="just">
              <a:spcBef>
                <a:spcPts val="0"/>
              </a:spcBef>
              <a:spcAft>
                <a:spcPts val="0"/>
              </a:spcAft>
              <a:buClr>
                <a:schemeClr val="dk1"/>
              </a:buClr>
              <a:buSzPts val="1100"/>
              <a:buFont typeface="Arial"/>
              <a:buNone/>
            </a:pPr>
            <a:r>
              <a:t/>
            </a:r>
            <a:endParaRPr sz="1147">
              <a:solidFill>
                <a:schemeClr val="dk1"/>
              </a:solidFill>
            </a:endParaRPr>
          </a:p>
          <a:p>
            <a:pPr indent="0" lvl="0" marL="0" rtl="0" algn="just">
              <a:spcBef>
                <a:spcPts val="0"/>
              </a:spcBef>
              <a:spcAft>
                <a:spcPts val="0"/>
              </a:spcAft>
              <a:buClr>
                <a:schemeClr val="dk1"/>
              </a:buClr>
              <a:buSzPts val="1100"/>
              <a:buFont typeface="Arial"/>
              <a:buNone/>
            </a:pPr>
            <a:r>
              <a:rPr b="1" lang="en-GB" sz="1147">
                <a:solidFill>
                  <a:schemeClr val="dk1"/>
                </a:solidFill>
              </a:rPr>
              <a:t>Scale:</a:t>
            </a:r>
            <a:r>
              <a:rPr lang="en-GB" sz="1147">
                <a:solidFill>
                  <a:schemeClr val="dk1"/>
                </a:solidFill>
              </a:rPr>
              <a:t> the comparison of something drawn to its actual size.</a:t>
            </a:r>
            <a:endParaRPr sz="11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112" name="Google Shape;112;p17"/>
          <p:cNvPicPr preferRelativeResize="0"/>
          <p:nvPr/>
        </p:nvPicPr>
        <p:blipFill>
          <a:blip r:embed="rId4">
            <a:alphaModFix/>
          </a:blip>
          <a:stretch>
            <a:fillRect/>
          </a:stretch>
        </p:blipFill>
        <p:spPr>
          <a:xfrm>
            <a:off x="3293049" y="3711125"/>
            <a:ext cx="6826900" cy="2965575"/>
          </a:xfrm>
          <a:prstGeom prst="rect">
            <a:avLst/>
          </a:prstGeom>
          <a:noFill/>
          <a:ln>
            <a:noFill/>
          </a:ln>
        </p:spPr>
      </p:pic>
      <p:pic>
        <p:nvPicPr>
          <p:cNvPr id="113" name="Google Shape;113;p17"/>
          <p:cNvPicPr preferRelativeResize="0"/>
          <p:nvPr/>
        </p:nvPicPr>
        <p:blipFill>
          <a:blip r:embed="rId5">
            <a:alphaModFix/>
          </a:blip>
          <a:stretch>
            <a:fillRect/>
          </a:stretch>
        </p:blipFill>
        <p:spPr>
          <a:xfrm>
            <a:off x="3293050" y="1756000"/>
            <a:ext cx="6826899" cy="1895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8"/>
          <p:cNvSpPr txBox="1"/>
          <p:nvPr>
            <p:ph type="title"/>
          </p:nvPr>
        </p:nvSpPr>
        <p:spPr>
          <a:xfrm>
            <a:off x="515500" y="137351"/>
            <a:ext cx="7194600" cy="540300"/>
          </a:xfrm>
          <a:prstGeom prst="rect">
            <a:avLst/>
          </a:prstGeom>
          <a:solidFill>
            <a:srgbClr val="D9E5F8"/>
          </a:solidFill>
          <a:ln>
            <a:noFill/>
          </a:ln>
        </p:spPr>
        <p:txBody>
          <a:bodyPr anchorCtr="0" anchor="ctr" bIns="40225" lIns="80525" spcFirstLastPara="1" rIns="80525" wrap="square" tIns="40225">
            <a:normAutofit fontScale="90000"/>
          </a:bodyPr>
          <a:lstStyle/>
          <a:p>
            <a:pPr indent="0" lvl="0" marL="0" rtl="0" algn="l">
              <a:lnSpc>
                <a:spcPct val="90000"/>
              </a:lnSpc>
              <a:spcBef>
                <a:spcPts val="0"/>
              </a:spcBef>
              <a:spcAft>
                <a:spcPts val="0"/>
              </a:spcAft>
              <a:buClr>
                <a:schemeClr val="dk1"/>
              </a:buClr>
              <a:buSzPct val="117857"/>
              <a:buFont typeface="Play"/>
              <a:buNone/>
            </a:pPr>
            <a:r>
              <a:rPr lang="en-GB" sz="3212"/>
              <a:t>Maths: Multiplying and Dividing Fractions</a:t>
            </a:r>
            <a:endParaRPr sz="3212"/>
          </a:p>
        </p:txBody>
      </p:sp>
      <p:grpSp>
        <p:nvGrpSpPr>
          <p:cNvPr id="120" name="Google Shape;120;p18"/>
          <p:cNvGrpSpPr/>
          <p:nvPr/>
        </p:nvGrpSpPr>
        <p:grpSpPr>
          <a:xfrm>
            <a:off x="344675" y="815088"/>
            <a:ext cx="10002677" cy="6394357"/>
            <a:chOff x="620518" y="1224000"/>
            <a:chExt cx="9689700" cy="5904300"/>
          </a:xfrm>
        </p:grpSpPr>
        <p:sp>
          <p:nvSpPr>
            <p:cNvPr id="121" name="Google Shape;121;p18"/>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22" name="Google Shape;122;p18"/>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23" name="Google Shape;123;p18"/>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24" name="Google Shape;124;p18"/>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25" name="Google Shape;125;p18"/>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26" name="Google Shape;126;p18"/>
          <p:cNvPicPr preferRelativeResize="0"/>
          <p:nvPr/>
        </p:nvPicPr>
        <p:blipFill rotWithShape="1">
          <a:blip r:embed="rId3">
            <a:alphaModFix/>
          </a:blip>
          <a:srcRect b="41827" l="0" r="27777" t="0"/>
          <a:stretch/>
        </p:blipFill>
        <p:spPr>
          <a:xfrm>
            <a:off x="9353975" y="0"/>
            <a:ext cx="853725" cy="677700"/>
          </a:xfrm>
          <a:prstGeom prst="rect">
            <a:avLst/>
          </a:prstGeom>
          <a:noFill/>
          <a:ln>
            <a:noFill/>
          </a:ln>
        </p:spPr>
      </p:pic>
      <p:sp>
        <p:nvSpPr>
          <p:cNvPr id="127" name="Google Shape;127;p18"/>
          <p:cNvSpPr txBox="1"/>
          <p:nvPr/>
        </p:nvSpPr>
        <p:spPr>
          <a:xfrm>
            <a:off x="2000826" y="7094843"/>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128" name="Google Shape;128;p18"/>
          <p:cNvSpPr txBox="1"/>
          <p:nvPr/>
        </p:nvSpPr>
        <p:spPr>
          <a:xfrm>
            <a:off x="515500" y="1678250"/>
            <a:ext cx="2358000" cy="4825800"/>
          </a:xfrm>
          <a:prstGeom prst="rect">
            <a:avLst/>
          </a:prstGeom>
          <a:noFill/>
          <a:ln>
            <a:noFill/>
          </a:ln>
        </p:spPr>
        <p:txBody>
          <a:bodyPr anchorCtr="0" anchor="t" bIns="106075" lIns="106075" spcFirstLastPara="1" rIns="106075" wrap="square" tIns="106075">
            <a:noAutofit/>
          </a:bodyPr>
          <a:lstStyle/>
          <a:p>
            <a:pPr indent="0" lvl="0" marL="0" rtl="0" algn="l">
              <a:spcBef>
                <a:spcPts val="0"/>
              </a:spcBef>
              <a:spcAft>
                <a:spcPts val="0"/>
              </a:spcAft>
              <a:buClr>
                <a:schemeClr val="dk1"/>
              </a:buClr>
              <a:buSzPts val="1032"/>
              <a:buFont typeface="Arial"/>
              <a:buNone/>
            </a:pPr>
            <a:r>
              <a:rPr b="1" lang="en-GB" sz="1100">
                <a:solidFill>
                  <a:schemeClr val="dk1"/>
                </a:solidFill>
              </a:rPr>
              <a:t>Numerator:</a:t>
            </a:r>
            <a:r>
              <a:rPr lang="en-GB" sz="1100">
                <a:solidFill>
                  <a:schemeClr val="dk1"/>
                </a:solidFill>
              </a:rPr>
              <a:t> the number above the line on a fraction. The top number. Represents how many parts are taken</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Denominator:</a:t>
            </a:r>
            <a:r>
              <a:rPr lang="en-GB" sz="1100">
                <a:solidFill>
                  <a:schemeClr val="dk1"/>
                </a:solidFill>
              </a:rPr>
              <a:t> the number below the line on a fraction. The number represent the total number of parts.</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Whole:</a:t>
            </a:r>
            <a:r>
              <a:rPr lang="en-GB" sz="1100">
                <a:solidFill>
                  <a:schemeClr val="dk1"/>
                </a:solidFill>
              </a:rPr>
              <a:t> a positive number including zero without any decimal or fractional parts.</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Commutative</a:t>
            </a:r>
            <a:r>
              <a:rPr lang="en-GB" sz="1100">
                <a:solidFill>
                  <a:schemeClr val="dk1"/>
                </a:solidFill>
              </a:rPr>
              <a:t>: an operation is commutative if changing the order does not change the result.</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Unit Fraction: </a:t>
            </a:r>
            <a:r>
              <a:rPr lang="en-GB" sz="1100">
                <a:solidFill>
                  <a:schemeClr val="dk1"/>
                </a:solidFill>
              </a:rPr>
              <a:t>a fraction where the numerator is one and denominator a positive integer.</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Non-unit Fraction</a:t>
            </a:r>
            <a:r>
              <a:rPr lang="en-GB" sz="1100">
                <a:solidFill>
                  <a:schemeClr val="dk1"/>
                </a:solidFill>
              </a:rPr>
              <a:t>: a fraction where the numerator is larger than one.</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rPr b="1" lang="en-GB" sz="1100">
                <a:solidFill>
                  <a:schemeClr val="dk1"/>
                </a:solidFill>
              </a:rPr>
              <a:t>Dividend:</a:t>
            </a:r>
            <a:r>
              <a:rPr lang="en-GB" sz="1100">
                <a:solidFill>
                  <a:schemeClr val="dk1"/>
                </a:solidFill>
              </a:rPr>
              <a:t> the amount you want to divide up.</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Clr>
                <a:schemeClr val="dk1"/>
              </a:buClr>
              <a:buSzPts val="1032"/>
              <a:buFont typeface="Arial"/>
              <a:buNone/>
            </a:pPr>
            <a:r>
              <a:t/>
            </a:r>
            <a:endParaRPr sz="1100">
              <a:solidFill>
                <a:schemeClr val="dk1"/>
              </a:solidFill>
            </a:endParaRPr>
          </a:p>
          <a:p>
            <a:pPr indent="0" lvl="0" marL="0" rtl="0" algn="l">
              <a:spcBef>
                <a:spcPts val="0"/>
              </a:spcBef>
              <a:spcAft>
                <a:spcPts val="0"/>
              </a:spcAft>
              <a:buNone/>
            </a:pPr>
            <a:r>
              <a:t/>
            </a:r>
            <a:endParaRPr sz="1100">
              <a:solidFill>
                <a:schemeClr val="dk2"/>
              </a:solidFill>
            </a:endParaRPr>
          </a:p>
        </p:txBody>
      </p:sp>
      <p:pic>
        <p:nvPicPr>
          <p:cNvPr id="129" name="Google Shape;129;p18"/>
          <p:cNvPicPr preferRelativeResize="0"/>
          <p:nvPr/>
        </p:nvPicPr>
        <p:blipFill>
          <a:blip r:embed="rId4">
            <a:alphaModFix/>
          </a:blip>
          <a:stretch>
            <a:fillRect/>
          </a:stretch>
        </p:blipFill>
        <p:spPr>
          <a:xfrm>
            <a:off x="3252075" y="1678250"/>
            <a:ext cx="6826575" cy="3650600"/>
          </a:xfrm>
          <a:prstGeom prst="rect">
            <a:avLst/>
          </a:prstGeom>
          <a:noFill/>
          <a:ln cap="flat" cmpd="sng" w="26400">
            <a:solidFill>
              <a:schemeClr val="lt1"/>
            </a:solidFill>
            <a:prstDash val="solid"/>
            <a:miter lim="8000"/>
            <a:headEnd len="sm" w="sm" type="none"/>
            <a:tailEnd len="sm" w="sm" type="none"/>
          </a:ln>
        </p:spPr>
      </p:pic>
      <p:pic>
        <p:nvPicPr>
          <p:cNvPr id="130" name="Google Shape;130;p18"/>
          <p:cNvPicPr preferRelativeResize="0"/>
          <p:nvPr/>
        </p:nvPicPr>
        <p:blipFill>
          <a:blip r:embed="rId5">
            <a:alphaModFix/>
          </a:blip>
          <a:stretch>
            <a:fillRect/>
          </a:stretch>
        </p:blipFill>
        <p:spPr>
          <a:xfrm>
            <a:off x="3252075" y="5328850"/>
            <a:ext cx="6826574" cy="1732632"/>
          </a:xfrm>
          <a:prstGeom prst="rect">
            <a:avLst/>
          </a:prstGeom>
          <a:noFill/>
          <a:ln cap="flat" cmpd="sng" w="26400">
            <a:solidFill>
              <a:schemeClr val="lt1"/>
            </a:solidFill>
            <a:prstDash val="solid"/>
            <a:miter lim="8000"/>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Working in the Cartesian plane</a:t>
            </a:r>
            <a:endParaRPr sz="3212"/>
          </a:p>
        </p:txBody>
      </p:sp>
      <p:grpSp>
        <p:nvGrpSpPr>
          <p:cNvPr id="137" name="Google Shape;137;p19"/>
          <p:cNvGrpSpPr/>
          <p:nvPr/>
        </p:nvGrpSpPr>
        <p:grpSpPr>
          <a:xfrm>
            <a:off x="344655" y="963838"/>
            <a:ext cx="10002677" cy="5913156"/>
            <a:chOff x="620518" y="1224000"/>
            <a:chExt cx="9689700" cy="5904300"/>
          </a:xfrm>
        </p:grpSpPr>
        <p:sp>
          <p:nvSpPr>
            <p:cNvPr id="138" name="Google Shape;138;p19"/>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39" name="Google Shape;139;p19"/>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40" name="Google Shape;140;p19"/>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41" name="Google Shape;141;p19"/>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42" name="Google Shape;142;p19"/>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43" name="Google Shape;143;p19"/>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44" name="Google Shape;144;p19"/>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145" name="Google Shape;145;p19"/>
          <p:cNvSpPr txBox="1"/>
          <p:nvPr/>
        </p:nvSpPr>
        <p:spPr>
          <a:xfrm>
            <a:off x="515500" y="167825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100"/>
              <a:buFont typeface="Arial"/>
              <a:buNone/>
            </a:pPr>
            <a:r>
              <a:rPr b="1" lang="en-GB" sz="1247">
                <a:solidFill>
                  <a:schemeClr val="dk1"/>
                </a:solidFill>
              </a:rPr>
              <a:t>Quadrant:</a:t>
            </a:r>
            <a:r>
              <a:rPr lang="en-GB" sz="1247">
                <a:solidFill>
                  <a:schemeClr val="dk1"/>
                </a:solidFill>
              </a:rPr>
              <a:t> four quarters of the coordinate plane.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Coordinate:</a:t>
            </a:r>
            <a:r>
              <a:rPr lang="en-GB" sz="1247">
                <a:solidFill>
                  <a:schemeClr val="dk1"/>
                </a:solidFill>
              </a:rPr>
              <a:t> a set of values that show an exact position.</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Horizontal:</a:t>
            </a:r>
            <a:r>
              <a:rPr lang="en-GB" sz="1247">
                <a:solidFill>
                  <a:schemeClr val="dk1"/>
                </a:solidFill>
              </a:rPr>
              <a:t> a straight line from left to right (parallel to the x axis)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Vertical:</a:t>
            </a:r>
            <a:r>
              <a:rPr lang="en-GB" sz="1247">
                <a:solidFill>
                  <a:schemeClr val="dk1"/>
                </a:solidFill>
              </a:rPr>
              <a:t> a straight line from top to bottom (parallel to the y axis)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Origin: </a:t>
            </a:r>
            <a:r>
              <a:rPr lang="en-GB" sz="1247">
                <a:solidFill>
                  <a:schemeClr val="dk1"/>
                </a:solidFill>
              </a:rPr>
              <a:t>(0,0) on a graph. The point the two axes cross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Parallel: </a:t>
            </a:r>
            <a:r>
              <a:rPr lang="en-GB" sz="1247">
                <a:solidFill>
                  <a:schemeClr val="dk1"/>
                </a:solidFill>
              </a:rPr>
              <a:t>Lines that never meet</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Gradient:</a:t>
            </a:r>
            <a:r>
              <a:rPr lang="en-GB" sz="1247">
                <a:solidFill>
                  <a:schemeClr val="dk1"/>
                </a:solidFill>
              </a:rPr>
              <a:t> The steepness of a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Intercept</a:t>
            </a:r>
            <a:r>
              <a:rPr lang="en-GB" sz="1247">
                <a:solidFill>
                  <a:schemeClr val="dk1"/>
                </a:solidFill>
              </a:rPr>
              <a:t>: Where lines cross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146" name="Google Shape;146;p19"/>
          <p:cNvPicPr preferRelativeResize="0"/>
          <p:nvPr/>
        </p:nvPicPr>
        <p:blipFill>
          <a:blip r:embed="rId4">
            <a:alphaModFix/>
          </a:blip>
          <a:stretch>
            <a:fillRect/>
          </a:stretch>
        </p:blipFill>
        <p:spPr>
          <a:xfrm>
            <a:off x="3288824" y="1771749"/>
            <a:ext cx="6789799" cy="3476850"/>
          </a:xfrm>
          <a:prstGeom prst="rect">
            <a:avLst/>
          </a:prstGeom>
          <a:noFill/>
          <a:ln>
            <a:noFill/>
          </a:ln>
        </p:spPr>
      </p:pic>
      <p:pic>
        <p:nvPicPr>
          <p:cNvPr id="147" name="Google Shape;147;p19"/>
          <p:cNvPicPr preferRelativeResize="0"/>
          <p:nvPr/>
        </p:nvPicPr>
        <p:blipFill>
          <a:blip r:embed="rId5">
            <a:alphaModFix/>
          </a:blip>
          <a:stretch>
            <a:fillRect/>
          </a:stretch>
        </p:blipFill>
        <p:spPr>
          <a:xfrm>
            <a:off x="3288822" y="5248600"/>
            <a:ext cx="2111250" cy="1465550"/>
          </a:xfrm>
          <a:prstGeom prst="rect">
            <a:avLst/>
          </a:prstGeom>
          <a:noFill/>
          <a:ln>
            <a:noFill/>
          </a:ln>
        </p:spPr>
      </p:pic>
      <p:pic>
        <p:nvPicPr>
          <p:cNvPr id="148" name="Google Shape;148;p19"/>
          <p:cNvPicPr preferRelativeResize="0"/>
          <p:nvPr/>
        </p:nvPicPr>
        <p:blipFill>
          <a:blip r:embed="rId6">
            <a:alphaModFix/>
          </a:blip>
          <a:stretch>
            <a:fillRect/>
          </a:stretch>
        </p:blipFill>
        <p:spPr>
          <a:xfrm>
            <a:off x="5467700" y="5276625"/>
            <a:ext cx="1912267" cy="1465550"/>
          </a:xfrm>
          <a:prstGeom prst="rect">
            <a:avLst/>
          </a:prstGeom>
          <a:noFill/>
          <a:ln>
            <a:noFill/>
          </a:ln>
        </p:spPr>
      </p:pic>
      <p:pic>
        <p:nvPicPr>
          <p:cNvPr id="149" name="Google Shape;149;p19"/>
          <p:cNvPicPr preferRelativeResize="0"/>
          <p:nvPr/>
        </p:nvPicPr>
        <p:blipFill>
          <a:blip r:embed="rId7">
            <a:alphaModFix/>
          </a:blip>
          <a:stretch>
            <a:fillRect/>
          </a:stretch>
        </p:blipFill>
        <p:spPr>
          <a:xfrm>
            <a:off x="7525501" y="5295575"/>
            <a:ext cx="2432406" cy="14655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0"/>
          <p:cNvSpPr txBox="1"/>
          <p:nvPr>
            <p:ph type="title"/>
          </p:nvPr>
        </p:nvSpPr>
        <p:spPr>
          <a:xfrm>
            <a:off x="515500" y="137351"/>
            <a:ext cx="7194600" cy="444000"/>
          </a:xfrm>
          <a:prstGeom prst="rect">
            <a:avLst/>
          </a:prstGeom>
          <a:solidFill>
            <a:srgbClr val="D9E5F8"/>
          </a:solidFill>
          <a:ln>
            <a:noFill/>
          </a:ln>
        </p:spPr>
        <p:txBody>
          <a:bodyPr anchorCtr="0" anchor="ctr" bIns="40225" lIns="80525" spcFirstLastPara="1" rIns="80525" wrap="square" tIns="40225">
            <a:normAutofit fontScale="90000"/>
          </a:bodyPr>
          <a:lstStyle/>
          <a:p>
            <a:pPr indent="0" lvl="0" marL="0" rtl="0" algn="l">
              <a:lnSpc>
                <a:spcPct val="90000"/>
              </a:lnSpc>
              <a:spcBef>
                <a:spcPts val="0"/>
              </a:spcBef>
              <a:spcAft>
                <a:spcPts val="0"/>
              </a:spcAft>
              <a:buClr>
                <a:schemeClr val="dk1"/>
              </a:buClr>
              <a:buSzPct val="117857"/>
              <a:buFont typeface="Play"/>
              <a:buNone/>
            </a:pPr>
            <a:r>
              <a:rPr lang="en-GB" sz="3212"/>
              <a:t>Maths: Representing Data </a:t>
            </a:r>
            <a:endParaRPr sz="3212"/>
          </a:p>
        </p:txBody>
      </p:sp>
      <p:grpSp>
        <p:nvGrpSpPr>
          <p:cNvPr id="156" name="Google Shape;156;p20"/>
          <p:cNvGrpSpPr/>
          <p:nvPr/>
        </p:nvGrpSpPr>
        <p:grpSpPr>
          <a:xfrm>
            <a:off x="344650" y="750824"/>
            <a:ext cx="10002677" cy="6471113"/>
            <a:chOff x="620518" y="1224000"/>
            <a:chExt cx="9689700" cy="5904300"/>
          </a:xfrm>
        </p:grpSpPr>
        <p:sp>
          <p:nvSpPr>
            <p:cNvPr id="157" name="Google Shape;157;p20"/>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58" name="Google Shape;158;p20"/>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59" name="Google Shape;159;p20"/>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60" name="Google Shape;160;p20"/>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61" name="Google Shape;161;p20"/>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62" name="Google Shape;162;p20"/>
          <p:cNvPicPr preferRelativeResize="0"/>
          <p:nvPr/>
        </p:nvPicPr>
        <p:blipFill rotWithShape="1">
          <a:blip r:embed="rId3">
            <a:alphaModFix/>
          </a:blip>
          <a:srcRect b="41827" l="0" r="27777" t="0"/>
          <a:stretch/>
        </p:blipFill>
        <p:spPr>
          <a:xfrm>
            <a:off x="9404825" y="0"/>
            <a:ext cx="802875" cy="637325"/>
          </a:xfrm>
          <a:prstGeom prst="rect">
            <a:avLst/>
          </a:prstGeom>
          <a:noFill/>
          <a:ln>
            <a:noFill/>
          </a:ln>
        </p:spPr>
      </p:pic>
      <p:sp>
        <p:nvSpPr>
          <p:cNvPr id="163" name="Google Shape;163;p20"/>
          <p:cNvSpPr txBox="1"/>
          <p:nvPr/>
        </p:nvSpPr>
        <p:spPr>
          <a:xfrm>
            <a:off x="1988101" y="7221793"/>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164" name="Google Shape;164;p20"/>
          <p:cNvSpPr txBox="1"/>
          <p:nvPr/>
        </p:nvSpPr>
        <p:spPr>
          <a:xfrm>
            <a:off x="515500" y="1678250"/>
            <a:ext cx="2358000" cy="4825800"/>
          </a:xfrm>
          <a:prstGeom prst="rect">
            <a:avLst/>
          </a:prstGeom>
          <a:noFill/>
          <a:ln>
            <a:noFill/>
          </a:ln>
        </p:spPr>
        <p:txBody>
          <a:bodyPr anchorCtr="0" anchor="t" bIns="106075" lIns="106075" spcFirstLastPara="1" rIns="106075" wrap="square" tIns="106075">
            <a:noAutofit/>
          </a:bodyPr>
          <a:lstStyle/>
          <a:p>
            <a:pPr indent="0" lvl="0" marL="0" rtl="0" algn="l">
              <a:spcBef>
                <a:spcPts val="0"/>
              </a:spcBef>
              <a:spcAft>
                <a:spcPts val="0"/>
              </a:spcAft>
              <a:buClr>
                <a:schemeClr val="dk1"/>
              </a:buClr>
              <a:buSzPts val="1100"/>
              <a:buFont typeface="Arial"/>
              <a:buNone/>
            </a:pPr>
            <a:r>
              <a:rPr b="1" lang="en-GB" sz="1247">
                <a:solidFill>
                  <a:schemeClr val="dk1"/>
                </a:solidFill>
              </a:rPr>
              <a:t>Variable:</a:t>
            </a:r>
            <a:r>
              <a:rPr lang="en-GB" sz="1247">
                <a:solidFill>
                  <a:schemeClr val="dk1"/>
                </a:solidFill>
              </a:rPr>
              <a:t> a quantity that may change within the context of the problem.</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Relationship: </a:t>
            </a:r>
            <a:r>
              <a:rPr lang="en-GB" sz="1247">
                <a:solidFill>
                  <a:schemeClr val="dk1"/>
                </a:solidFill>
              </a:rPr>
              <a:t>the link between two variables (items). E.g. Between sunny days and ice cream sales</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Correlation:</a:t>
            </a:r>
            <a:r>
              <a:rPr lang="en-GB" sz="1247">
                <a:solidFill>
                  <a:schemeClr val="dk1"/>
                </a:solidFill>
              </a:rPr>
              <a:t> the mathematical definition for the type of relationship.</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Line of best fit:</a:t>
            </a:r>
            <a:r>
              <a:rPr lang="en-GB" sz="1247">
                <a:solidFill>
                  <a:schemeClr val="dk1"/>
                </a:solidFill>
              </a:rPr>
              <a:t> a straight line on a graph that represents the data on a scatter graph.</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Outlier:</a:t>
            </a:r>
            <a:r>
              <a:rPr lang="en-GB" sz="1247">
                <a:solidFill>
                  <a:schemeClr val="dk1"/>
                </a:solidFill>
              </a:rPr>
              <a:t> a point that lies outside the trend of graph.</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Frequency:</a:t>
            </a:r>
            <a:r>
              <a:rPr lang="en-GB" sz="1247">
                <a:solidFill>
                  <a:schemeClr val="dk1"/>
                </a:solidFill>
              </a:rPr>
              <a:t> the number of times a particular data value occurs.</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165" name="Google Shape;165;p20"/>
          <p:cNvPicPr preferRelativeResize="0"/>
          <p:nvPr/>
        </p:nvPicPr>
        <p:blipFill>
          <a:blip r:embed="rId4">
            <a:alphaModFix/>
          </a:blip>
          <a:stretch>
            <a:fillRect/>
          </a:stretch>
        </p:blipFill>
        <p:spPr>
          <a:xfrm>
            <a:off x="3218875" y="1605525"/>
            <a:ext cx="6917335" cy="1915150"/>
          </a:xfrm>
          <a:prstGeom prst="rect">
            <a:avLst/>
          </a:prstGeom>
          <a:noFill/>
          <a:ln>
            <a:noFill/>
          </a:ln>
        </p:spPr>
      </p:pic>
      <p:pic>
        <p:nvPicPr>
          <p:cNvPr id="166" name="Google Shape;166;p20"/>
          <p:cNvPicPr preferRelativeResize="0"/>
          <p:nvPr/>
        </p:nvPicPr>
        <p:blipFill>
          <a:blip r:embed="rId5">
            <a:alphaModFix/>
          </a:blip>
          <a:stretch>
            <a:fillRect/>
          </a:stretch>
        </p:blipFill>
        <p:spPr>
          <a:xfrm>
            <a:off x="3218875" y="3520675"/>
            <a:ext cx="6917324" cy="1931231"/>
          </a:xfrm>
          <a:prstGeom prst="rect">
            <a:avLst/>
          </a:prstGeom>
          <a:noFill/>
          <a:ln>
            <a:noFill/>
          </a:ln>
        </p:spPr>
      </p:pic>
      <p:pic>
        <p:nvPicPr>
          <p:cNvPr id="167" name="Google Shape;167;p20"/>
          <p:cNvPicPr preferRelativeResize="0"/>
          <p:nvPr/>
        </p:nvPicPr>
        <p:blipFill>
          <a:blip r:embed="rId6">
            <a:alphaModFix/>
          </a:blip>
          <a:stretch>
            <a:fillRect/>
          </a:stretch>
        </p:blipFill>
        <p:spPr>
          <a:xfrm>
            <a:off x="3218875" y="5451900"/>
            <a:ext cx="2127125" cy="1563100"/>
          </a:xfrm>
          <a:prstGeom prst="rect">
            <a:avLst/>
          </a:prstGeom>
          <a:noFill/>
          <a:ln>
            <a:noFill/>
          </a:ln>
        </p:spPr>
      </p:pic>
      <p:pic>
        <p:nvPicPr>
          <p:cNvPr id="168" name="Google Shape;168;p20"/>
          <p:cNvPicPr preferRelativeResize="0"/>
          <p:nvPr/>
        </p:nvPicPr>
        <p:blipFill>
          <a:blip r:embed="rId7">
            <a:alphaModFix/>
          </a:blip>
          <a:stretch>
            <a:fillRect/>
          </a:stretch>
        </p:blipFill>
        <p:spPr>
          <a:xfrm>
            <a:off x="5358363" y="5451900"/>
            <a:ext cx="2638345" cy="1563100"/>
          </a:xfrm>
          <a:prstGeom prst="rect">
            <a:avLst/>
          </a:prstGeom>
          <a:noFill/>
          <a:ln>
            <a:noFill/>
          </a:ln>
        </p:spPr>
      </p:pic>
      <p:pic>
        <p:nvPicPr>
          <p:cNvPr id="169" name="Google Shape;169;p20"/>
          <p:cNvPicPr preferRelativeResize="0"/>
          <p:nvPr/>
        </p:nvPicPr>
        <p:blipFill>
          <a:blip r:embed="rId8">
            <a:alphaModFix/>
          </a:blip>
          <a:stretch>
            <a:fillRect/>
          </a:stretch>
        </p:blipFill>
        <p:spPr>
          <a:xfrm>
            <a:off x="7996700" y="5451901"/>
            <a:ext cx="2127125" cy="171464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1"/>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Tables and Probability</a:t>
            </a:r>
            <a:endParaRPr sz="3212"/>
          </a:p>
        </p:txBody>
      </p:sp>
      <p:grpSp>
        <p:nvGrpSpPr>
          <p:cNvPr id="176" name="Google Shape;176;p21"/>
          <p:cNvGrpSpPr/>
          <p:nvPr/>
        </p:nvGrpSpPr>
        <p:grpSpPr>
          <a:xfrm>
            <a:off x="344655" y="963838"/>
            <a:ext cx="10002677" cy="5913156"/>
            <a:chOff x="620518" y="1224000"/>
            <a:chExt cx="9689700" cy="5904300"/>
          </a:xfrm>
        </p:grpSpPr>
        <p:sp>
          <p:nvSpPr>
            <p:cNvPr id="177" name="Google Shape;177;p21"/>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78" name="Google Shape;178;p21"/>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79" name="Google Shape;179;p21"/>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80" name="Google Shape;180;p21"/>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81" name="Google Shape;181;p21"/>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82" name="Google Shape;182;p21"/>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83" name="Google Shape;183;p21"/>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184" name="Google Shape;184;p21"/>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100"/>
              <a:buFont typeface="Arial"/>
              <a:buNone/>
            </a:pPr>
            <a:r>
              <a:rPr b="1" lang="en-GB" sz="1247">
                <a:solidFill>
                  <a:schemeClr val="dk1"/>
                </a:solidFill>
              </a:rPr>
              <a:t>Outcomes:</a:t>
            </a:r>
            <a:r>
              <a:rPr lang="en-GB" sz="1247">
                <a:solidFill>
                  <a:schemeClr val="dk1"/>
                </a:solidFill>
              </a:rPr>
              <a:t> the result of an event that depends on probability.</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Probability:</a:t>
            </a:r>
            <a:r>
              <a:rPr lang="en-GB" sz="1247">
                <a:solidFill>
                  <a:schemeClr val="dk1"/>
                </a:solidFill>
              </a:rPr>
              <a:t> the chance that something will happen.</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Set:</a:t>
            </a:r>
            <a:r>
              <a:rPr lang="en-GB" sz="1247">
                <a:solidFill>
                  <a:schemeClr val="dk1"/>
                </a:solidFill>
              </a:rPr>
              <a:t> a collection of objects.</a:t>
            </a:r>
            <a:endParaRPr sz="1247">
              <a:solidFill>
                <a:schemeClr val="dk1"/>
              </a:solidFill>
            </a:endParaRPr>
          </a:p>
          <a:p>
            <a:pPr indent="0" lvl="0" marL="0" rtl="0" algn="just">
              <a:spcBef>
                <a:spcPts val="0"/>
              </a:spcBef>
              <a:spcAft>
                <a:spcPts val="0"/>
              </a:spcAft>
              <a:buClr>
                <a:schemeClr val="dk1"/>
              </a:buClr>
              <a:buSzPts val="1100"/>
              <a:buFont typeface="Arial"/>
              <a:buNone/>
            </a:pPr>
            <a:r>
              <a:rPr lang="en-GB" sz="1247">
                <a:solidFill>
                  <a:schemeClr val="dk1"/>
                </a:solidFill>
              </a:rPr>
              <a:t>Chance: the likelihood of a particular outcome.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Event:</a:t>
            </a:r>
            <a:r>
              <a:rPr lang="en-GB" sz="1247">
                <a:solidFill>
                  <a:schemeClr val="dk1"/>
                </a:solidFill>
              </a:rPr>
              <a:t> the outcome of a probability – a set of possible outcomes.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Biased:</a:t>
            </a:r>
            <a:r>
              <a:rPr lang="en-GB" sz="1247">
                <a:solidFill>
                  <a:schemeClr val="dk1"/>
                </a:solidFill>
              </a:rPr>
              <a:t> a built in error that makes all values wrong by a certain amount.</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Union: </a:t>
            </a:r>
            <a:r>
              <a:rPr lang="en-GB" sz="1247">
                <a:solidFill>
                  <a:schemeClr val="dk1"/>
                </a:solidFill>
              </a:rPr>
              <a:t>Notation ‘∪’ meaning the set made by comparing the elements of two sets.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185" name="Google Shape;185;p21"/>
          <p:cNvPicPr preferRelativeResize="0"/>
          <p:nvPr/>
        </p:nvPicPr>
        <p:blipFill>
          <a:blip r:embed="rId4">
            <a:alphaModFix/>
          </a:blip>
          <a:stretch>
            <a:fillRect/>
          </a:stretch>
        </p:blipFill>
        <p:spPr>
          <a:xfrm>
            <a:off x="3271325" y="1758449"/>
            <a:ext cx="6876547" cy="4825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2"/>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fontScale="90000"/>
          </a:bodyPr>
          <a:lstStyle/>
          <a:p>
            <a:pPr indent="0" lvl="0" marL="0" rtl="0" algn="l">
              <a:lnSpc>
                <a:spcPct val="90000"/>
              </a:lnSpc>
              <a:spcBef>
                <a:spcPts val="0"/>
              </a:spcBef>
              <a:spcAft>
                <a:spcPts val="0"/>
              </a:spcAft>
              <a:buClr>
                <a:schemeClr val="dk1"/>
              </a:buClr>
              <a:buSzPct val="117857"/>
              <a:buFont typeface="Play"/>
              <a:buNone/>
            </a:pPr>
            <a:r>
              <a:rPr lang="en-GB" sz="3212"/>
              <a:t>Maths: Brackets, Equations &amp; Inequalities</a:t>
            </a:r>
            <a:endParaRPr b="1" sz="3212"/>
          </a:p>
        </p:txBody>
      </p:sp>
      <p:grpSp>
        <p:nvGrpSpPr>
          <p:cNvPr id="192" name="Google Shape;192;p22"/>
          <p:cNvGrpSpPr/>
          <p:nvPr/>
        </p:nvGrpSpPr>
        <p:grpSpPr>
          <a:xfrm>
            <a:off x="344655" y="963838"/>
            <a:ext cx="10002677" cy="5913156"/>
            <a:chOff x="620518" y="1224000"/>
            <a:chExt cx="9689700" cy="5904300"/>
          </a:xfrm>
        </p:grpSpPr>
        <p:sp>
          <p:nvSpPr>
            <p:cNvPr id="193" name="Google Shape;193;p22"/>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194" name="Google Shape;194;p22"/>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95" name="Google Shape;195;p22"/>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196" name="Google Shape;196;p22"/>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197" name="Google Shape;197;p22"/>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198" name="Google Shape;198;p22"/>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199" name="Google Shape;199;p22"/>
          <p:cNvSpPr txBox="1"/>
          <p:nvPr/>
        </p:nvSpPr>
        <p:spPr>
          <a:xfrm>
            <a:off x="2038976" y="6937993"/>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200" name="Google Shape;200;p22"/>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l">
              <a:spcBef>
                <a:spcPts val="0"/>
              </a:spcBef>
              <a:spcAft>
                <a:spcPts val="0"/>
              </a:spcAft>
              <a:buClr>
                <a:schemeClr val="dk1"/>
              </a:buClr>
              <a:buSzPts val="1100"/>
              <a:buFont typeface="Arial"/>
              <a:buNone/>
            </a:pPr>
            <a:r>
              <a:rPr b="1" lang="en-GB" sz="1247">
                <a:solidFill>
                  <a:schemeClr val="dk1"/>
                </a:solidFill>
              </a:rPr>
              <a:t>Simplify</a:t>
            </a:r>
            <a:r>
              <a:rPr lang="en-GB" sz="1247">
                <a:solidFill>
                  <a:schemeClr val="dk1"/>
                </a:solidFill>
              </a:rPr>
              <a:t>: grouping and combining similar terms</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Substitute:</a:t>
            </a:r>
            <a:r>
              <a:rPr lang="en-GB" sz="1247">
                <a:solidFill>
                  <a:schemeClr val="dk1"/>
                </a:solidFill>
              </a:rPr>
              <a:t> replace a variable with a numerical value</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Equivalent</a:t>
            </a:r>
            <a:r>
              <a:rPr lang="en-GB" sz="1247">
                <a:solidFill>
                  <a:schemeClr val="dk1"/>
                </a:solidFill>
              </a:rPr>
              <a:t>: something of equal value</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Coefficient:</a:t>
            </a:r>
            <a:r>
              <a:rPr lang="en-GB" sz="1247">
                <a:solidFill>
                  <a:schemeClr val="dk1"/>
                </a:solidFill>
              </a:rPr>
              <a:t> a number used to multiply a variable</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Product:</a:t>
            </a:r>
            <a:r>
              <a:rPr lang="en-GB" sz="1247">
                <a:solidFill>
                  <a:schemeClr val="dk1"/>
                </a:solidFill>
              </a:rPr>
              <a:t> multiply terms</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Highest Common Factor (HCF):</a:t>
            </a:r>
            <a:r>
              <a:rPr lang="en-GB" sz="1247">
                <a:solidFill>
                  <a:schemeClr val="dk1"/>
                </a:solidFill>
              </a:rPr>
              <a:t> the biggest factor (or number that multiplies to give a term)</a:t>
            </a:r>
            <a:endParaRPr sz="1247">
              <a:solidFill>
                <a:schemeClr val="dk1"/>
              </a:solidFill>
            </a:endParaRPr>
          </a:p>
          <a:p>
            <a:pPr indent="0" lvl="0" marL="0" rtl="0" algn="l">
              <a:spcBef>
                <a:spcPts val="0"/>
              </a:spcBef>
              <a:spcAft>
                <a:spcPts val="0"/>
              </a:spcAft>
              <a:buClr>
                <a:schemeClr val="dk1"/>
              </a:buClr>
              <a:buSzPts val="1100"/>
              <a:buFont typeface="Arial"/>
              <a:buNone/>
            </a:pPr>
            <a:r>
              <a:t/>
            </a:r>
            <a:endParaRPr sz="1247">
              <a:solidFill>
                <a:schemeClr val="dk1"/>
              </a:solidFill>
            </a:endParaRPr>
          </a:p>
          <a:p>
            <a:pPr indent="0" lvl="0" marL="0" rtl="0" algn="l">
              <a:spcBef>
                <a:spcPts val="0"/>
              </a:spcBef>
              <a:spcAft>
                <a:spcPts val="0"/>
              </a:spcAft>
              <a:buClr>
                <a:schemeClr val="dk1"/>
              </a:buClr>
              <a:buSzPts val="1100"/>
              <a:buFont typeface="Arial"/>
              <a:buNone/>
            </a:pPr>
            <a:r>
              <a:rPr b="1" lang="en-GB" sz="1247">
                <a:solidFill>
                  <a:schemeClr val="dk1"/>
                </a:solidFill>
              </a:rPr>
              <a:t>Inequality:</a:t>
            </a:r>
            <a:r>
              <a:rPr lang="en-GB" sz="1247">
                <a:solidFill>
                  <a:schemeClr val="dk1"/>
                </a:solidFill>
              </a:rPr>
              <a:t> an inequality compares who values showing if one is greater than, less than or equal to another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201" name="Google Shape;201;p22"/>
          <p:cNvPicPr preferRelativeResize="0"/>
          <p:nvPr/>
        </p:nvPicPr>
        <p:blipFill>
          <a:blip r:embed="rId4">
            <a:alphaModFix/>
          </a:blip>
          <a:stretch>
            <a:fillRect/>
          </a:stretch>
        </p:blipFill>
        <p:spPr>
          <a:xfrm>
            <a:off x="3312675" y="1832200"/>
            <a:ext cx="6778676" cy="3895600"/>
          </a:xfrm>
          <a:prstGeom prst="rect">
            <a:avLst/>
          </a:prstGeom>
          <a:noFill/>
          <a:ln cap="flat" cmpd="sng" w="26400">
            <a:solidFill>
              <a:schemeClr val="lt1"/>
            </a:solidFill>
            <a:prstDash val="solid"/>
            <a:miter lim="8000"/>
            <a:headEnd len="sm" w="sm" type="none"/>
            <a:tailEnd len="sm" w="sm" type="none"/>
          </a:ln>
        </p:spPr>
      </p:pic>
      <p:pic>
        <p:nvPicPr>
          <p:cNvPr id="202" name="Google Shape;202;p22"/>
          <p:cNvPicPr preferRelativeResize="0"/>
          <p:nvPr/>
        </p:nvPicPr>
        <p:blipFill rotWithShape="1">
          <a:blip r:embed="rId5">
            <a:alphaModFix/>
          </a:blip>
          <a:srcRect b="66907" l="0" r="0" t="0"/>
          <a:stretch/>
        </p:blipFill>
        <p:spPr>
          <a:xfrm>
            <a:off x="3312675" y="5878325"/>
            <a:ext cx="2050050" cy="595348"/>
          </a:xfrm>
          <a:prstGeom prst="rect">
            <a:avLst/>
          </a:prstGeom>
          <a:noFill/>
          <a:ln>
            <a:noFill/>
          </a:ln>
        </p:spPr>
      </p:pic>
      <p:pic>
        <p:nvPicPr>
          <p:cNvPr id="203" name="Google Shape;203;p22"/>
          <p:cNvPicPr preferRelativeResize="0"/>
          <p:nvPr/>
        </p:nvPicPr>
        <p:blipFill rotWithShape="1">
          <a:blip r:embed="rId5">
            <a:alphaModFix/>
          </a:blip>
          <a:srcRect b="28962" l="0" r="0" t="31239"/>
          <a:stretch/>
        </p:blipFill>
        <p:spPr>
          <a:xfrm>
            <a:off x="5477148" y="5974898"/>
            <a:ext cx="2050050" cy="716008"/>
          </a:xfrm>
          <a:prstGeom prst="rect">
            <a:avLst/>
          </a:prstGeom>
          <a:noFill/>
          <a:ln>
            <a:noFill/>
          </a:ln>
        </p:spPr>
      </p:pic>
      <p:sp>
        <p:nvSpPr>
          <p:cNvPr id="204" name="Google Shape;204;p22"/>
          <p:cNvSpPr/>
          <p:nvPr/>
        </p:nvSpPr>
        <p:spPr>
          <a:xfrm>
            <a:off x="5477150" y="6473675"/>
            <a:ext cx="584700" cy="25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5" name="Google Shape;205;p22"/>
          <p:cNvSpPr/>
          <p:nvPr/>
        </p:nvSpPr>
        <p:spPr>
          <a:xfrm>
            <a:off x="3312675" y="6287800"/>
            <a:ext cx="584700" cy="25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06" name="Google Shape;206;p22"/>
          <p:cNvPicPr preferRelativeResize="0"/>
          <p:nvPr/>
        </p:nvPicPr>
        <p:blipFill>
          <a:blip r:embed="rId6">
            <a:alphaModFix/>
          </a:blip>
          <a:stretch>
            <a:fillRect/>
          </a:stretch>
        </p:blipFill>
        <p:spPr>
          <a:xfrm>
            <a:off x="7896150" y="5878325"/>
            <a:ext cx="2050043" cy="677700"/>
          </a:xfrm>
          <a:prstGeom prst="rect">
            <a:avLst/>
          </a:prstGeom>
          <a:noFill/>
          <a:ln>
            <a:noFill/>
          </a:ln>
        </p:spPr>
      </p:pic>
      <p:sp>
        <p:nvSpPr>
          <p:cNvPr id="207" name="Google Shape;207;p22"/>
          <p:cNvSpPr/>
          <p:nvPr/>
        </p:nvSpPr>
        <p:spPr>
          <a:xfrm>
            <a:off x="6561500" y="5791375"/>
            <a:ext cx="1026900" cy="25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22"/>
          <p:cNvSpPr/>
          <p:nvPr/>
        </p:nvSpPr>
        <p:spPr>
          <a:xfrm>
            <a:off x="8959925" y="5791375"/>
            <a:ext cx="1026600" cy="254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23"/>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Sequences</a:t>
            </a:r>
            <a:endParaRPr sz="3212"/>
          </a:p>
        </p:txBody>
      </p:sp>
      <p:grpSp>
        <p:nvGrpSpPr>
          <p:cNvPr id="215" name="Google Shape;215;p23"/>
          <p:cNvGrpSpPr/>
          <p:nvPr/>
        </p:nvGrpSpPr>
        <p:grpSpPr>
          <a:xfrm>
            <a:off x="344650" y="963895"/>
            <a:ext cx="10002677" cy="6144015"/>
            <a:chOff x="620518" y="1224000"/>
            <a:chExt cx="9689700" cy="5904300"/>
          </a:xfrm>
        </p:grpSpPr>
        <p:sp>
          <p:nvSpPr>
            <p:cNvPr id="216" name="Google Shape;216;p23"/>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217" name="Google Shape;217;p23"/>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18" name="Google Shape;218;p23"/>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219" name="Google Shape;219;p23"/>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20" name="Google Shape;220;p23"/>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221" name="Google Shape;221;p23"/>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22" name="Google Shape;222;p23"/>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223" name="Google Shape;223;p23"/>
          <p:cNvSpPr txBox="1"/>
          <p:nvPr/>
        </p:nvSpPr>
        <p:spPr>
          <a:xfrm>
            <a:off x="515500" y="1716400"/>
            <a:ext cx="2358000" cy="49716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Sequence:</a:t>
            </a:r>
            <a:r>
              <a:rPr lang="en-GB" sz="1247">
                <a:solidFill>
                  <a:schemeClr val="dk1"/>
                </a:solidFill>
              </a:rPr>
              <a:t> items or numbers put in a pre-decided order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Term:</a:t>
            </a:r>
            <a:r>
              <a:rPr lang="en-GB" sz="1247">
                <a:solidFill>
                  <a:schemeClr val="dk1"/>
                </a:solidFill>
              </a:rPr>
              <a:t> a single number or variable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Linear:</a:t>
            </a:r>
            <a:r>
              <a:rPr lang="en-GB" sz="1247">
                <a:solidFill>
                  <a:schemeClr val="dk1"/>
                </a:solidFill>
              </a:rPr>
              <a:t> the difference between terms increases or decreases (+ or -) by a constant value each time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Non-linear:</a:t>
            </a:r>
            <a:r>
              <a:rPr lang="en-GB" sz="1247">
                <a:solidFill>
                  <a:schemeClr val="dk1"/>
                </a:solidFill>
              </a:rPr>
              <a:t> the difference between terms increases or decreases in different amounts, or by x or ÷</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Arithmetic</a:t>
            </a:r>
            <a:r>
              <a:rPr lang="en-GB" sz="1247">
                <a:solidFill>
                  <a:schemeClr val="dk1"/>
                </a:solidFill>
              </a:rPr>
              <a:t>: a sequence where the difference between the terms is constant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Geometric: </a:t>
            </a:r>
            <a:r>
              <a:rPr lang="en-GB" sz="1247">
                <a:solidFill>
                  <a:schemeClr val="dk1"/>
                </a:solidFill>
              </a:rPr>
              <a:t>a sequence where each term is found by multiplying the previous one by a fixed non zero</a:t>
            </a:r>
            <a:endParaRPr sz="1247">
              <a:solidFill>
                <a:schemeClr val="dk1"/>
              </a:solidFill>
            </a:endParaRPr>
          </a:p>
          <a:p>
            <a:pPr indent="0" lvl="0" marL="0" rtl="0" algn="just">
              <a:spcBef>
                <a:spcPts val="0"/>
              </a:spcBef>
              <a:spcAft>
                <a:spcPts val="0"/>
              </a:spcAft>
              <a:buClr>
                <a:schemeClr val="dk1"/>
              </a:buClr>
              <a:buSzPts val="1032"/>
              <a:buFont typeface="Arial"/>
              <a:buNone/>
            </a:pPr>
            <a:r>
              <a:rPr lang="en-GB" sz="1247">
                <a:solidFill>
                  <a:schemeClr val="dk1"/>
                </a:solidFill>
              </a:rPr>
              <a:t>number</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224" name="Google Shape;224;p23"/>
          <p:cNvPicPr preferRelativeResize="0"/>
          <p:nvPr/>
        </p:nvPicPr>
        <p:blipFill>
          <a:blip r:embed="rId4">
            <a:alphaModFix/>
          </a:blip>
          <a:stretch>
            <a:fillRect/>
          </a:stretch>
        </p:blipFill>
        <p:spPr>
          <a:xfrm>
            <a:off x="3326100" y="1780000"/>
            <a:ext cx="6790675" cy="51363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4"/>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Indices</a:t>
            </a:r>
            <a:endParaRPr sz="3212"/>
          </a:p>
        </p:txBody>
      </p:sp>
      <p:grpSp>
        <p:nvGrpSpPr>
          <p:cNvPr id="231" name="Google Shape;231;p24"/>
          <p:cNvGrpSpPr/>
          <p:nvPr/>
        </p:nvGrpSpPr>
        <p:grpSpPr>
          <a:xfrm>
            <a:off x="344655" y="963838"/>
            <a:ext cx="10002677" cy="5913156"/>
            <a:chOff x="620518" y="1224000"/>
            <a:chExt cx="9689700" cy="5904300"/>
          </a:xfrm>
        </p:grpSpPr>
        <p:sp>
          <p:nvSpPr>
            <p:cNvPr id="232" name="Google Shape;232;p24"/>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233" name="Google Shape;233;p24"/>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34" name="Google Shape;234;p24"/>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235" name="Google Shape;235;p24"/>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36" name="Google Shape;236;p24"/>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237" name="Google Shape;237;p24"/>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38" name="Google Shape;238;p24"/>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239" name="Google Shape;239;p24"/>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100"/>
              <a:buFont typeface="Arial"/>
              <a:buNone/>
            </a:pPr>
            <a:r>
              <a:rPr b="1" lang="en-GB" sz="1247">
                <a:solidFill>
                  <a:schemeClr val="dk1"/>
                </a:solidFill>
              </a:rPr>
              <a:t>Base: </a:t>
            </a:r>
            <a:r>
              <a:rPr lang="en-GB" sz="1247">
                <a:solidFill>
                  <a:schemeClr val="dk1"/>
                </a:solidFill>
              </a:rPr>
              <a:t>The number that gets multiplied by a power</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Power:</a:t>
            </a:r>
            <a:r>
              <a:rPr lang="en-GB" sz="1247">
                <a:solidFill>
                  <a:schemeClr val="dk1"/>
                </a:solidFill>
              </a:rPr>
              <a:t> The exponent – or the number that tells you how many times to use the number in multiplication</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Exponent:</a:t>
            </a:r>
            <a:r>
              <a:rPr lang="en-GB" sz="1247">
                <a:solidFill>
                  <a:schemeClr val="dk1"/>
                </a:solidFill>
              </a:rPr>
              <a:t> The power – or the number that tells you how many times to use the number in multiplication</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Indices:</a:t>
            </a:r>
            <a:r>
              <a:rPr lang="en-GB" sz="1247">
                <a:solidFill>
                  <a:schemeClr val="dk1"/>
                </a:solidFill>
              </a:rPr>
              <a:t> The power or the exponent.</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Coefficient: </a:t>
            </a:r>
            <a:r>
              <a:rPr lang="en-GB" sz="1247">
                <a:solidFill>
                  <a:schemeClr val="dk1"/>
                </a:solidFill>
              </a:rPr>
              <a:t>The number used to multiply a variable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Simplify: </a:t>
            </a:r>
            <a:r>
              <a:rPr lang="en-GB" sz="1247">
                <a:solidFill>
                  <a:schemeClr val="dk1"/>
                </a:solidFill>
              </a:rPr>
              <a:t>To reduce a power to its lowest term</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Product</a:t>
            </a:r>
            <a:r>
              <a:rPr lang="en-GB" sz="1247">
                <a:solidFill>
                  <a:schemeClr val="dk1"/>
                </a:solidFill>
              </a:rPr>
              <a:t>: Multiply</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240" name="Google Shape;240;p24"/>
          <p:cNvPicPr preferRelativeResize="0"/>
          <p:nvPr/>
        </p:nvPicPr>
        <p:blipFill rotWithShape="1">
          <a:blip r:embed="rId4">
            <a:alphaModFix/>
          </a:blip>
          <a:srcRect b="4777" l="1469" r="4351" t="2104"/>
          <a:stretch/>
        </p:blipFill>
        <p:spPr>
          <a:xfrm>
            <a:off x="3364024" y="1787400"/>
            <a:ext cx="3044925" cy="3056378"/>
          </a:xfrm>
          <a:prstGeom prst="rect">
            <a:avLst/>
          </a:prstGeom>
          <a:noFill/>
          <a:ln>
            <a:noFill/>
          </a:ln>
        </p:spPr>
      </p:pic>
      <p:pic>
        <p:nvPicPr>
          <p:cNvPr id="241" name="Google Shape;241;p24"/>
          <p:cNvPicPr preferRelativeResize="0"/>
          <p:nvPr/>
        </p:nvPicPr>
        <p:blipFill rotWithShape="1">
          <a:blip r:embed="rId5">
            <a:alphaModFix/>
          </a:blip>
          <a:srcRect b="4784" l="1673" r="5355" t="3033"/>
          <a:stretch/>
        </p:blipFill>
        <p:spPr>
          <a:xfrm>
            <a:off x="6529000" y="1787400"/>
            <a:ext cx="2877574" cy="2130700"/>
          </a:xfrm>
          <a:prstGeom prst="rect">
            <a:avLst/>
          </a:prstGeom>
          <a:noFill/>
          <a:ln>
            <a:noFill/>
          </a:ln>
        </p:spPr>
      </p:pic>
      <p:pic>
        <p:nvPicPr>
          <p:cNvPr id="242" name="Google Shape;242;p24"/>
          <p:cNvPicPr preferRelativeResize="0"/>
          <p:nvPr/>
        </p:nvPicPr>
        <p:blipFill rotWithShape="1">
          <a:blip r:embed="rId6">
            <a:alphaModFix/>
          </a:blip>
          <a:srcRect b="0" l="1967" r="2985" t="2922"/>
          <a:stretch/>
        </p:blipFill>
        <p:spPr>
          <a:xfrm>
            <a:off x="3316875" y="5016375"/>
            <a:ext cx="2749400" cy="1634525"/>
          </a:xfrm>
          <a:prstGeom prst="rect">
            <a:avLst/>
          </a:prstGeom>
          <a:noFill/>
          <a:ln>
            <a:noFill/>
          </a:ln>
        </p:spPr>
      </p:pic>
      <p:pic>
        <p:nvPicPr>
          <p:cNvPr id="243" name="Google Shape;243;p24"/>
          <p:cNvPicPr preferRelativeResize="0"/>
          <p:nvPr/>
        </p:nvPicPr>
        <p:blipFill rotWithShape="1">
          <a:blip r:embed="rId7">
            <a:alphaModFix/>
          </a:blip>
          <a:srcRect b="0" l="1781" r="15369" t="2515"/>
          <a:stretch/>
        </p:blipFill>
        <p:spPr>
          <a:xfrm>
            <a:off x="6600150" y="4079700"/>
            <a:ext cx="2358000" cy="1747434"/>
          </a:xfrm>
          <a:prstGeom prst="rect">
            <a:avLst/>
          </a:prstGeom>
          <a:noFill/>
          <a:ln>
            <a:noFill/>
          </a:ln>
        </p:spPr>
      </p:pic>
      <p:pic>
        <p:nvPicPr>
          <p:cNvPr id="244" name="Google Shape;244;p24"/>
          <p:cNvPicPr preferRelativeResize="0"/>
          <p:nvPr/>
        </p:nvPicPr>
        <p:blipFill rotWithShape="1">
          <a:blip r:embed="rId8">
            <a:alphaModFix/>
          </a:blip>
          <a:srcRect b="34977" l="0" r="0" t="35970"/>
          <a:stretch/>
        </p:blipFill>
        <p:spPr>
          <a:xfrm>
            <a:off x="6299875" y="5988725"/>
            <a:ext cx="2267773" cy="493625"/>
          </a:xfrm>
          <a:prstGeom prst="rect">
            <a:avLst/>
          </a:prstGeom>
          <a:noFill/>
          <a:ln>
            <a:noFill/>
          </a:ln>
        </p:spPr>
      </p:pic>
      <p:pic>
        <p:nvPicPr>
          <p:cNvPr id="245" name="Google Shape;245;p24"/>
          <p:cNvPicPr preferRelativeResize="0"/>
          <p:nvPr/>
        </p:nvPicPr>
        <p:blipFill rotWithShape="1">
          <a:blip r:embed="rId8">
            <a:alphaModFix/>
          </a:blip>
          <a:srcRect b="2664" l="16717" r="2371" t="64200"/>
          <a:stretch/>
        </p:blipFill>
        <p:spPr>
          <a:xfrm>
            <a:off x="8567654" y="5988725"/>
            <a:ext cx="1608845" cy="493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5"/>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Fractions &amp; Percentages</a:t>
            </a:r>
            <a:endParaRPr sz="3212"/>
          </a:p>
        </p:txBody>
      </p:sp>
      <p:grpSp>
        <p:nvGrpSpPr>
          <p:cNvPr id="252" name="Google Shape;252;p25"/>
          <p:cNvGrpSpPr/>
          <p:nvPr/>
        </p:nvGrpSpPr>
        <p:grpSpPr>
          <a:xfrm>
            <a:off x="344655" y="963838"/>
            <a:ext cx="10002677" cy="5913156"/>
            <a:chOff x="620518" y="1224000"/>
            <a:chExt cx="9689700" cy="5904300"/>
          </a:xfrm>
        </p:grpSpPr>
        <p:sp>
          <p:nvSpPr>
            <p:cNvPr id="253" name="Google Shape;253;p25"/>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254" name="Google Shape;254;p25"/>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55" name="Google Shape;255;p25"/>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256" name="Google Shape;256;p25"/>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57" name="Google Shape;257;p25"/>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258" name="Google Shape;258;p25"/>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59" name="Google Shape;259;p25"/>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260" name="Google Shape;260;p25"/>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l">
              <a:spcBef>
                <a:spcPts val="0"/>
              </a:spcBef>
              <a:spcAft>
                <a:spcPts val="0"/>
              </a:spcAft>
              <a:buClr>
                <a:schemeClr val="dk1"/>
              </a:buClr>
              <a:buSzPts val="1032"/>
              <a:buFont typeface="Arial"/>
              <a:buNone/>
            </a:pPr>
            <a:r>
              <a:rPr b="1" lang="en-GB" sz="1247">
                <a:solidFill>
                  <a:schemeClr val="dk1"/>
                </a:solidFill>
              </a:rPr>
              <a:t>Percent:</a:t>
            </a:r>
            <a:r>
              <a:rPr lang="en-GB" sz="1247">
                <a:solidFill>
                  <a:schemeClr val="dk1"/>
                </a:solidFill>
              </a:rPr>
              <a:t> parts per 100 – written using the % symbol.</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Decimal:</a:t>
            </a:r>
            <a:r>
              <a:rPr lang="en-GB" sz="1247">
                <a:solidFill>
                  <a:schemeClr val="dk1"/>
                </a:solidFill>
              </a:rPr>
              <a:t> a number in our base 10 number system. Numbers to the right of the decimal place are called decimals.</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Fraction</a:t>
            </a:r>
            <a:r>
              <a:rPr lang="en-GB" sz="1247">
                <a:solidFill>
                  <a:schemeClr val="dk1"/>
                </a:solidFill>
              </a:rPr>
              <a:t>: a fraction represents how many parts of a whole value you have.</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Equivalent</a:t>
            </a:r>
            <a:r>
              <a:rPr lang="en-GB" sz="1247">
                <a:solidFill>
                  <a:schemeClr val="dk1"/>
                </a:solidFill>
              </a:rPr>
              <a:t>: of equal value.</a:t>
            </a:r>
            <a:endParaRPr sz="1247">
              <a:solidFill>
                <a:schemeClr val="dk1"/>
              </a:solidFill>
            </a:endParaRPr>
          </a:p>
          <a:p>
            <a:pPr indent="0" lvl="0" marL="0" rtl="0" algn="l">
              <a:spcBef>
                <a:spcPts val="0"/>
              </a:spcBef>
              <a:spcAft>
                <a:spcPts val="0"/>
              </a:spcAft>
              <a:buClr>
                <a:schemeClr val="dk1"/>
              </a:buClr>
              <a:buSzPts val="1032"/>
              <a:buFont typeface="Arial"/>
              <a:buNone/>
            </a:pPr>
            <a:r>
              <a:rPr lang="en-GB" sz="1247">
                <a:solidFill>
                  <a:schemeClr val="dk1"/>
                </a:solidFill>
              </a:rPr>
              <a:t>Reduce: to make smaller in value.</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Growth</a:t>
            </a:r>
            <a:r>
              <a:rPr lang="en-GB" sz="1247">
                <a:solidFill>
                  <a:schemeClr val="dk1"/>
                </a:solidFill>
              </a:rPr>
              <a:t>: to increase/ to grow.</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Integer:</a:t>
            </a:r>
            <a:r>
              <a:rPr lang="en-GB" sz="1247">
                <a:solidFill>
                  <a:schemeClr val="dk1"/>
                </a:solidFill>
              </a:rPr>
              <a:t> whole number, can be positive, negative or zero.</a:t>
            </a:r>
            <a:endParaRPr sz="1247">
              <a:solidFill>
                <a:schemeClr val="dk1"/>
              </a:solidFill>
            </a:endParaRPr>
          </a:p>
          <a:p>
            <a:pPr indent="0" lvl="0" marL="0" rtl="0" algn="l">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Clr>
                <a:schemeClr val="dk1"/>
              </a:buClr>
              <a:buSzPts val="1032"/>
              <a:buFont typeface="Arial"/>
              <a:buNone/>
            </a:pPr>
            <a:r>
              <a:rPr b="1" lang="en-GB" sz="1247">
                <a:solidFill>
                  <a:schemeClr val="dk1"/>
                </a:solidFill>
              </a:rPr>
              <a:t>Invest:</a:t>
            </a:r>
            <a:r>
              <a:rPr lang="en-GB" sz="1247">
                <a:solidFill>
                  <a:schemeClr val="dk1"/>
                </a:solidFill>
              </a:rPr>
              <a:t> use money with the goal of it increasing in value over time (usually in a bank).</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261" name="Google Shape;261;p25"/>
          <p:cNvPicPr preferRelativeResize="0"/>
          <p:nvPr/>
        </p:nvPicPr>
        <p:blipFill rotWithShape="1">
          <a:blip r:embed="rId4">
            <a:alphaModFix/>
          </a:blip>
          <a:srcRect b="0" l="0" r="1059" t="0"/>
          <a:stretch/>
        </p:blipFill>
        <p:spPr>
          <a:xfrm>
            <a:off x="3255150" y="1794475"/>
            <a:ext cx="3239726" cy="1499150"/>
          </a:xfrm>
          <a:prstGeom prst="rect">
            <a:avLst/>
          </a:prstGeom>
          <a:noFill/>
          <a:ln>
            <a:noFill/>
          </a:ln>
        </p:spPr>
      </p:pic>
      <p:pic>
        <p:nvPicPr>
          <p:cNvPr id="262" name="Google Shape;262;p25"/>
          <p:cNvPicPr preferRelativeResize="0"/>
          <p:nvPr/>
        </p:nvPicPr>
        <p:blipFill>
          <a:blip r:embed="rId5">
            <a:alphaModFix/>
          </a:blip>
          <a:stretch>
            <a:fillRect/>
          </a:stretch>
        </p:blipFill>
        <p:spPr>
          <a:xfrm>
            <a:off x="6805375" y="1842100"/>
            <a:ext cx="2621380" cy="1499150"/>
          </a:xfrm>
          <a:prstGeom prst="rect">
            <a:avLst/>
          </a:prstGeom>
          <a:noFill/>
          <a:ln>
            <a:noFill/>
          </a:ln>
        </p:spPr>
      </p:pic>
      <p:pic>
        <p:nvPicPr>
          <p:cNvPr id="263" name="Google Shape;263;p25"/>
          <p:cNvPicPr preferRelativeResize="0"/>
          <p:nvPr/>
        </p:nvPicPr>
        <p:blipFill>
          <a:blip r:embed="rId6">
            <a:alphaModFix/>
          </a:blip>
          <a:stretch>
            <a:fillRect/>
          </a:stretch>
        </p:blipFill>
        <p:spPr>
          <a:xfrm>
            <a:off x="3255150" y="3397650"/>
            <a:ext cx="1949014" cy="1446275"/>
          </a:xfrm>
          <a:prstGeom prst="rect">
            <a:avLst/>
          </a:prstGeom>
          <a:noFill/>
          <a:ln>
            <a:noFill/>
          </a:ln>
        </p:spPr>
      </p:pic>
      <p:pic>
        <p:nvPicPr>
          <p:cNvPr id="264" name="Google Shape;264;p25"/>
          <p:cNvPicPr preferRelativeResize="0"/>
          <p:nvPr/>
        </p:nvPicPr>
        <p:blipFill>
          <a:blip r:embed="rId7">
            <a:alphaModFix/>
          </a:blip>
          <a:stretch>
            <a:fillRect/>
          </a:stretch>
        </p:blipFill>
        <p:spPr>
          <a:xfrm>
            <a:off x="5511525" y="3429951"/>
            <a:ext cx="1857525" cy="1397125"/>
          </a:xfrm>
          <a:prstGeom prst="rect">
            <a:avLst/>
          </a:prstGeom>
          <a:noFill/>
          <a:ln>
            <a:noFill/>
          </a:ln>
        </p:spPr>
      </p:pic>
      <p:pic>
        <p:nvPicPr>
          <p:cNvPr id="265" name="Google Shape;265;p25"/>
          <p:cNvPicPr preferRelativeResize="0"/>
          <p:nvPr/>
        </p:nvPicPr>
        <p:blipFill>
          <a:blip r:embed="rId8">
            <a:alphaModFix/>
          </a:blip>
          <a:stretch>
            <a:fillRect/>
          </a:stretch>
        </p:blipFill>
        <p:spPr>
          <a:xfrm>
            <a:off x="7614850" y="3429951"/>
            <a:ext cx="2121916" cy="1473550"/>
          </a:xfrm>
          <a:prstGeom prst="rect">
            <a:avLst/>
          </a:prstGeom>
          <a:noFill/>
          <a:ln>
            <a:noFill/>
          </a:ln>
        </p:spPr>
      </p:pic>
      <p:pic>
        <p:nvPicPr>
          <p:cNvPr id="266" name="Google Shape;266;p25"/>
          <p:cNvPicPr preferRelativeResize="0"/>
          <p:nvPr/>
        </p:nvPicPr>
        <p:blipFill rotWithShape="1">
          <a:blip r:embed="rId9">
            <a:alphaModFix/>
          </a:blip>
          <a:srcRect b="0" l="-1408" r="37120" t="0"/>
          <a:stretch/>
        </p:blipFill>
        <p:spPr>
          <a:xfrm>
            <a:off x="6471175" y="5081825"/>
            <a:ext cx="2955575" cy="1518750"/>
          </a:xfrm>
          <a:prstGeom prst="rect">
            <a:avLst/>
          </a:prstGeom>
          <a:noFill/>
          <a:ln>
            <a:noFill/>
          </a:ln>
        </p:spPr>
      </p:pic>
      <p:pic>
        <p:nvPicPr>
          <p:cNvPr id="267" name="Google Shape;267;p25"/>
          <p:cNvPicPr preferRelativeResize="0"/>
          <p:nvPr/>
        </p:nvPicPr>
        <p:blipFill>
          <a:blip r:embed="rId10">
            <a:alphaModFix/>
          </a:blip>
          <a:stretch>
            <a:fillRect/>
          </a:stretch>
        </p:blipFill>
        <p:spPr>
          <a:xfrm>
            <a:off x="3255148" y="5065450"/>
            <a:ext cx="3111259" cy="15515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6"/>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Standard Form</a:t>
            </a:r>
            <a:endParaRPr sz="3212"/>
          </a:p>
        </p:txBody>
      </p:sp>
      <p:grpSp>
        <p:nvGrpSpPr>
          <p:cNvPr id="274" name="Google Shape;274;p26"/>
          <p:cNvGrpSpPr/>
          <p:nvPr/>
        </p:nvGrpSpPr>
        <p:grpSpPr>
          <a:xfrm>
            <a:off x="344650" y="963854"/>
            <a:ext cx="10002677" cy="6061945"/>
            <a:chOff x="620518" y="1224000"/>
            <a:chExt cx="9689700" cy="5904300"/>
          </a:xfrm>
        </p:grpSpPr>
        <p:sp>
          <p:nvSpPr>
            <p:cNvPr id="275" name="Google Shape;275;p26"/>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276" name="Google Shape;276;p26"/>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77" name="Google Shape;277;p26"/>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278" name="Google Shape;278;p26"/>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79" name="Google Shape;279;p26"/>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280" name="Google Shape;280;p26"/>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281" name="Google Shape;281;p26"/>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282" name="Google Shape;282;p26"/>
          <p:cNvSpPr txBox="1"/>
          <p:nvPr/>
        </p:nvSpPr>
        <p:spPr>
          <a:xfrm>
            <a:off x="515500" y="1716400"/>
            <a:ext cx="2358000" cy="50733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Standard (index) Form:</a:t>
            </a:r>
            <a:r>
              <a:rPr lang="en-GB" sz="1247">
                <a:solidFill>
                  <a:schemeClr val="dk1"/>
                </a:solidFill>
              </a:rPr>
              <a:t> A system of writing very big or very small numbers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Commutative:</a:t>
            </a:r>
            <a:r>
              <a:rPr lang="en-GB" sz="1247">
                <a:solidFill>
                  <a:schemeClr val="dk1"/>
                </a:solidFill>
              </a:rPr>
              <a:t> an operation is commutative if changing the order does not change the result.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Base:</a:t>
            </a:r>
            <a:r>
              <a:rPr lang="en-GB" sz="1247">
                <a:solidFill>
                  <a:schemeClr val="dk1"/>
                </a:solidFill>
              </a:rPr>
              <a:t> The number that gets multiplied by a power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Power: </a:t>
            </a:r>
            <a:r>
              <a:rPr lang="en-GB" sz="1247">
                <a:solidFill>
                  <a:schemeClr val="dk1"/>
                </a:solidFill>
              </a:rPr>
              <a:t>The exponent – or the number that tells you how many times to use the number in multiplication</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Exponent:</a:t>
            </a:r>
            <a:r>
              <a:rPr lang="en-GB" sz="1247">
                <a:solidFill>
                  <a:schemeClr val="dk1"/>
                </a:solidFill>
              </a:rPr>
              <a:t> The power – or the number that tells you how many times to use the number in multiplication</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Indices:</a:t>
            </a:r>
            <a:r>
              <a:rPr lang="en-GB" sz="1247">
                <a:solidFill>
                  <a:schemeClr val="dk1"/>
                </a:solidFill>
              </a:rPr>
              <a:t> The power or the exponent.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Negative</a:t>
            </a:r>
            <a:r>
              <a:rPr lang="en-GB" sz="1247">
                <a:solidFill>
                  <a:schemeClr val="dk1"/>
                </a:solidFill>
              </a:rPr>
              <a:t>: A value below zero.</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283" name="Google Shape;283;p26"/>
          <p:cNvPicPr preferRelativeResize="0"/>
          <p:nvPr/>
        </p:nvPicPr>
        <p:blipFill>
          <a:blip r:embed="rId4">
            <a:alphaModFix/>
          </a:blip>
          <a:stretch>
            <a:fillRect/>
          </a:stretch>
        </p:blipFill>
        <p:spPr>
          <a:xfrm>
            <a:off x="3249450" y="1768725"/>
            <a:ext cx="2152300" cy="1168925"/>
          </a:xfrm>
          <a:prstGeom prst="rect">
            <a:avLst/>
          </a:prstGeom>
          <a:noFill/>
          <a:ln>
            <a:noFill/>
          </a:ln>
        </p:spPr>
      </p:pic>
      <p:pic>
        <p:nvPicPr>
          <p:cNvPr id="284" name="Google Shape;284;p26"/>
          <p:cNvPicPr preferRelativeResize="0"/>
          <p:nvPr/>
        </p:nvPicPr>
        <p:blipFill rotWithShape="1">
          <a:blip r:embed="rId5">
            <a:alphaModFix/>
          </a:blip>
          <a:srcRect b="0" l="2277" r="0" t="0"/>
          <a:stretch/>
        </p:blipFill>
        <p:spPr>
          <a:xfrm>
            <a:off x="5537625" y="1768725"/>
            <a:ext cx="1951150" cy="1654650"/>
          </a:xfrm>
          <a:prstGeom prst="rect">
            <a:avLst/>
          </a:prstGeom>
          <a:noFill/>
          <a:ln>
            <a:noFill/>
          </a:ln>
        </p:spPr>
      </p:pic>
      <p:pic>
        <p:nvPicPr>
          <p:cNvPr id="285" name="Google Shape;285;p26"/>
          <p:cNvPicPr preferRelativeResize="0"/>
          <p:nvPr/>
        </p:nvPicPr>
        <p:blipFill>
          <a:blip r:embed="rId6">
            <a:alphaModFix/>
          </a:blip>
          <a:stretch>
            <a:fillRect/>
          </a:stretch>
        </p:blipFill>
        <p:spPr>
          <a:xfrm>
            <a:off x="7582325" y="1768725"/>
            <a:ext cx="2490850" cy="1779175"/>
          </a:xfrm>
          <a:prstGeom prst="rect">
            <a:avLst/>
          </a:prstGeom>
          <a:noFill/>
          <a:ln>
            <a:noFill/>
          </a:ln>
        </p:spPr>
      </p:pic>
      <p:pic>
        <p:nvPicPr>
          <p:cNvPr id="286" name="Google Shape;286;p26"/>
          <p:cNvPicPr preferRelativeResize="0"/>
          <p:nvPr/>
        </p:nvPicPr>
        <p:blipFill>
          <a:blip r:embed="rId7">
            <a:alphaModFix/>
          </a:blip>
          <a:stretch>
            <a:fillRect/>
          </a:stretch>
        </p:blipFill>
        <p:spPr>
          <a:xfrm>
            <a:off x="3188750" y="3078474"/>
            <a:ext cx="2209800" cy="1403048"/>
          </a:xfrm>
          <a:prstGeom prst="rect">
            <a:avLst/>
          </a:prstGeom>
          <a:noFill/>
          <a:ln>
            <a:noFill/>
          </a:ln>
        </p:spPr>
      </p:pic>
      <p:pic>
        <p:nvPicPr>
          <p:cNvPr id="287" name="Google Shape;287;p26"/>
          <p:cNvPicPr preferRelativeResize="0"/>
          <p:nvPr/>
        </p:nvPicPr>
        <p:blipFill rotWithShape="1">
          <a:blip r:embed="rId8">
            <a:alphaModFix/>
          </a:blip>
          <a:srcRect b="0" l="0" r="557" t="0"/>
          <a:stretch/>
        </p:blipFill>
        <p:spPr>
          <a:xfrm>
            <a:off x="5492100" y="3633700"/>
            <a:ext cx="4555601" cy="981650"/>
          </a:xfrm>
          <a:prstGeom prst="rect">
            <a:avLst/>
          </a:prstGeom>
          <a:noFill/>
          <a:ln>
            <a:noFill/>
          </a:ln>
        </p:spPr>
      </p:pic>
      <p:pic>
        <p:nvPicPr>
          <p:cNvPr id="288" name="Google Shape;288;p26"/>
          <p:cNvPicPr preferRelativeResize="0"/>
          <p:nvPr/>
        </p:nvPicPr>
        <p:blipFill>
          <a:blip r:embed="rId9">
            <a:alphaModFix/>
          </a:blip>
          <a:stretch>
            <a:fillRect/>
          </a:stretch>
        </p:blipFill>
        <p:spPr>
          <a:xfrm>
            <a:off x="3249450" y="4701150"/>
            <a:ext cx="3325232" cy="1979100"/>
          </a:xfrm>
          <a:prstGeom prst="rect">
            <a:avLst/>
          </a:prstGeom>
          <a:noFill/>
          <a:ln>
            <a:noFill/>
          </a:ln>
        </p:spPr>
      </p:pic>
      <p:pic>
        <p:nvPicPr>
          <p:cNvPr id="289" name="Google Shape;289;p26"/>
          <p:cNvPicPr preferRelativeResize="0"/>
          <p:nvPr/>
        </p:nvPicPr>
        <p:blipFill rotWithShape="1">
          <a:blip r:embed="rId10">
            <a:alphaModFix/>
          </a:blip>
          <a:srcRect b="0" l="0" r="0" t="2515"/>
          <a:stretch/>
        </p:blipFill>
        <p:spPr>
          <a:xfrm>
            <a:off x="6677550" y="4750875"/>
            <a:ext cx="3428100" cy="19293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7"/>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Number Sense</a:t>
            </a:r>
            <a:endParaRPr sz="3212"/>
          </a:p>
        </p:txBody>
      </p:sp>
      <p:grpSp>
        <p:nvGrpSpPr>
          <p:cNvPr id="296" name="Google Shape;296;p27"/>
          <p:cNvGrpSpPr/>
          <p:nvPr/>
        </p:nvGrpSpPr>
        <p:grpSpPr>
          <a:xfrm>
            <a:off x="293805" y="963826"/>
            <a:ext cx="10002677" cy="5913156"/>
            <a:chOff x="620518" y="1224000"/>
            <a:chExt cx="9689700" cy="5904300"/>
          </a:xfrm>
        </p:grpSpPr>
        <p:sp>
          <p:nvSpPr>
            <p:cNvPr id="297" name="Google Shape;297;p27"/>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298" name="Google Shape;298;p27"/>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299" name="Google Shape;299;p27"/>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300" name="Google Shape;300;p27"/>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01" name="Google Shape;301;p27"/>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302" name="Google Shape;302;p27"/>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03" name="Google Shape;303;p27"/>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304" name="Google Shape;304;p27"/>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Significant:</a:t>
            </a:r>
            <a:r>
              <a:rPr lang="en-GB" sz="1247">
                <a:solidFill>
                  <a:schemeClr val="dk1"/>
                </a:solidFill>
              </a:rPr>
              <a:t> Place value of importance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Round:</a:t>
            </a:r>
            <a:r>
              <a:rPr lang="en-GB" sz="1247">
                <a:solidFill>
                  <a:schemeClr val="dk1"/>
                </a:solidFill>
              </a:rPr>
              <a:t> Making a number simpler but keeping its value close to what it was.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Decimal:</a:t>
            </a:r>
            <a:r>
              <a:rPr lang="en-GB" sz="1247">
                <a:solidFill>
                  <a:schemeClr val="dk1"/>
                </a:solidFill>
              </a:rPr>
              <a:t> Place holders after the decimal point.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Overestimate:</a:t>
            </a:r>
            <a:r>
              <a:rPr lang="en-GB" sz="1247">
                <a:solidFill>
                  <a:schemeClr val="dk1"/>
                </a:solidFill>
              </a:rPr>
              <a:t> Rounding up – gives a solution higher than the actual value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Underestimate:</a:t>
            </a:r>
            <a:r>
              <a:rPr lang="en-GB" sz="1247">
                <a:solidFill>
                  <a:schemeClr val="dk1"/>
                </a:solidFill>
              </a:rPr>
              <a:t> Rounding down – gives a solution lower than the actual value.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Metric:</a:t>
            </a:r>
            <a:r>
              <a:rPr lang="en-GB" sz="1247">
                <a:solidFill>
                  <a:schemeClr val="dk1"/>
                </a:solidFill>
              </a:rPr>
              <a:t> A system of measurement.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Balance:</a:t>
            </a:r>
            <a:r>
              <a:rPr lang="en-GB" sz="1247">
                <a:solidFill>
                  <a:schemeClr val="dk1"/>
                </a:solidFill>
              </a:rPr>
              <a:t> The amount of money in a bank account</a:t>
            </a:r>
            <a:endParaRPr sz="1247">
              <a:solidFill>
                <a:schemeClr val="dk1"/>
              </a:solidFill>
            </a:endParaRPr>
          </a:p>
          <a:p>
            <a:pPr indent="0" lvl="0" marL="0" rtl="0" algn="just">
              <a:spcBef>
                <a:spcPts val="0"/>
              </a:spcBef>
              <a:spcAft>
                <a:spcPts val="0"/>
              </a:spcAft>
              <a:buClr>
                <a:schemeClr val="dk1"/>
              </a:buClr>
              <a:buSzPts val="1032"/>
              <a:buFont typeface="Arial"/>
              <a:buNone/>
            </a:pPr>
            <a:r>
              <a:rPr lang="en-GB" sz="1247">
                <a:solidFill>
                  <a:schemeClr val="dk1"/>
                </a:solidFill>
              </a:rPr>
              <a:t>Deposit: Putting money into a bank account.</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305" name="Google Shape;305;p27"/>
          <p:cNvPicPr preferRelativeResize="0"/>
          <p:nvPr/>
        </p:nvPicPr>
        <p:blipFill>
          <a:blip r:embed="rId4">
            <a:alphaModFix/>
          </a:blip>
          <a:stretch>
            <a:fillRect/>
          </a:stretch>
        </p:blipFill>
        <p:spPr>
          <a:xfrm>
            <a:off x="3194950" y="1779950"/>
            <a:ext cx="6896400" cy="1250650"/>
          </a:xfrm>
          <a:prstGeom prst="rect">
            <a:avLst/>
          </a:prstGeom>
          <a:noFill/>
          <a:ln>
            <a:noFill/>
          </a:ln>
        </p:spPr>
      </p:pic>
      <p:pic>
        <p:nvPicPr>
          <p:cNvPr id="306" name="Google Shape;306;p27"/>
          <p:cNvPicPr preferRelativeResize="0"/>
          <p:nvPr/>
        </p:nvPicPr>
        <p:blipFill>
          <a:blip r:embed="rId5">
            <a:alphaModFix/>
          </a:blip>
          <a:stretch>
            <a:fillRect/>
          </a:stretch>
        </p:blipFill>
        <p:spPr>
          <a:xfrm>
            <a:off x="3194949" y="2946463"/>
            <a:ext cx="3144975" cy="1550225"/>
          </a:xfrm>
          <a:prstGeom prst="rect">
            <a:avLst/>
          </a:prstGeom>
          <a:noFill/>
          <a:ln>
            <a:noFill/>
          </a:ln>
        </p:spPr>
      </p:pic>
      <p:pic>
        <p:nvPicPr>
          <p:cNvPr id="307" name="Google Shape;307;p27"/>
          <p:cNvPicPr preferRelativeResize="0"/>
          <p:nvPr/>
        </p:nvPicPr>
        <p:blipFill>
          <a:blip r:embed="rId6">
            <a:alphaModFix/>
          </a:blip>
          <a:stretch>
            <a:fillRect/>
          </a:stretch>
        </p:blipFill>
        <p:spPr>
          <a:xfrm>
            <a:off x="6482425" y="3030599"/>
            <a:ext cx="3608925" cy="1381954"/>
          </a:xfrm>
          <a:prstGeom prst="rect">
            <a:avLst/>
          </a:prstGeom>
          <a:noFill/>
          <a:ln>
            <a:noFill/>
          </a:ln>
        </p:spPr>
      </p:pic>
      <p:pic>
        <p:nvPicPr>
          <p:cNvPr id="308" name="Google Shape;308;p27"/>
          <p:cNvPicPr preferRelativeResize="0"/>
          <p:nvPr/>
        </p:nvPicPr>
        <p:blipFill>
          <a:blip r:embed="rId7">
            <a:alphaModFix/>
          </a:blip>
          <a:stretch>
            <a:fillRect/>
          </a:stretch>
        </p:blipFill>
        <p:spPr>
          <a:xfrm>
            <a:off x="3194950" y="4640199"/>
            <a:ext cx="1927307" cy="1550225"/>
          </a:xfrm>
          <a:prstGeom prst="rect">
            <a:avLst/>
          </a:prstGeom>
          <a:noFill/>
          <a:ln>
            <a:noFill/>
          </a:ln>
        </p:spPr>
      </p:pic>
      <p:pic>
        <p:nvPicPr>
          <p:cNvPr id="309" name="Google Shape;309;p27"/>
          <p:cNvPicPr preferRelativeResize="0"/>
          <p:nvPr/>
        </p:nvPicPr>
        <p:blipFill>
          <a:blip r:embed="rId8">
            <a:alphaModFix/>
          </a:blip>
          <a:stretch>
            <a:fillRect/>
          </a:stretch>
        </p:blipFill>
        <p:spPr>
          <a:xfrm>
            <a:off x="5279724" y="4496699"/>
            <a:ext cx="4650675" cy="1550225"/>
          </a:xfrm>
          <a:prstGeom prst="rect">
            <a:avLst/>
          </a:prstGeom>
          <a:noFill/>
          <a:ln>
            <a:noFill/>
          </a:ln>
        </p:spPr>
      </p:pic>
      <p:pic>
        <p:nvPicPr>
          <p:cNvPr id="310" name="Google Shape;310;p27"/>
          <p:cNvPicPr preferRelativeResize="0"/>
          <p:nvPr/>
        </p:nvPicPr>
        <p:blipFill>
          <a:blip r:embed="rId9">
            <a:alphaModFix/>
          </a:blip>
          <a:stretch>
            <a:fillRect/>
          </a:stretch>
        </p:blipFill>
        <p:spPr>
          <a:xfrm>
            <a:off x="3558937" y="6190425"/>
            <a:ext cx="6168426" cy="444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28"/>
          <p:cNvSpPr txBox="1"/>
          <p:nvPr>
            <p:ph type="title"/>
          </p:nvPr>
        </p:nvSpPr>
        <p:spPr>
          <a:xfrm>
            <a:off x="515500" y="137350"/>
            <a:ext cx="8253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Angles in parallel lines and polygons</a:t>
            </a:r>
            <a:endParaRPr sz="3212"/>
          </a:p>
        </p:txBody>
      </p:sp>
      <p:grpSp>
        <p:nvGrpSpPr>
          <p:cNvPr id="317" name="Google Shape;317;p28"/>
          <p:cNvGrpSpPr/>
          <p:nvPr/>
        </p:nvGrpSpPr>
        <p:grpSpPr>
          <a:xfrm>
            <a:off x="344650" y="963854"/>
            <a:ext cx="10002677" cy="6061945"/>
            <a:chOff x="620518" y="1224000"/>
            <a:chExt cx="9689700" cy="5904300"/>
          </a:xfrm>
        </p:grpSpPr>
        <p:sp>
          <p:nvSpPr>
            <p:cNvPr id="318" name="Google Shape;318;p28"/>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319" name="Google Shape;319;p28"/>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20" name="Google Shape;320;p28"/>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321" name="Google Shape;321;p28"/>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22" name="Google Shape;322;p28"/>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323" name="Google Shape;323;p28"/>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24" name="Google Shape;324;p28"/>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325" name="Google Shape;325;p28"/>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Parallel:</a:t>
            </a:r>
            <a:r>
              <a:rPr lang="en-GB" sz="1247">
                <a:solidFill>
                  <a:schemeClr val="dk1"/>
                </a:solidFill>
              </a:rPr>
              <a:t> Straight lines that never meet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Angle:</a:t>
            </a:r>
            <a:r>
              <a:rPr lang="en-GB" sz="1247">
                <a:solidFill>
                  <a:schemeClr val="dk1"/>
                </a:solidFill>
              </a:rPr>
              <a:t> The figure formed by two straight lines meeting (measured in degrees)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Transversal</a:t>
            </a:r>
            <a:r>
              <a:rPr lang="en-GB" sz="1247">
                <a:solidFill>
                  <a:schemeClr val="dk1"/>
                </a:solidFill>
              </a:rPr>
              <a:t>: A line that cuts across two or more other (normally parallel) lines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Isosceles:</a:t>
            </a:r>
            <a:r>
              <a:rPr lang="en-GB" sz="1247">
                <a:solidFill>
                  <a:schemeClr val="dk1"/>
                </a:solidFill>
              </a:rPr>
              <a:t> Two equal size lines and equal size angles (in a triangle or trapezium)</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Polygon:</a:t>
            </a:r>
            <a:r>
              <a:rPr lang="en-GB" sz="1247">
                <a:solidFill>
                  <a:schemeClr val="dk1"/>
                </a:solidFill>
              </a:rPr>
              <a:t> A 2D shape made with straight lines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lang="en-GB"/>
              <a:t>Sum:</a:t>
            </a:r>
            <a:r>
              <a:rPr lang="en-GB" sz="1247">
                <a:solidFill>
                  <a:schemeClr val="dk1"/>
                </a:solidFill>
              </a:rPr>
              <a:t> Addition (total of all the interior angles added together)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Regular polygon</a:t>
            </a:r>
            <a:r>
              <a:rPr lang="en-GB" sz="1247">
                <a:solidFill>
                  <a:schemeClr val="dk1"/>
                </a:solidFill>
              </a:rPr>
              <a:t>: All the sides have equal length; all the interior angles have equal size.</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326" name="Google Shape;326;p28"/>
          <p:cNvPicPr preferRelativeResize="0"/>
          <p:nvPr/>
        </p:nvPicPr>
        <p:blipFill>
          <a:blip r:embed="rId4">
            <a:alphaModFix/>
          </a:blip>
          <a:stretch>
            <a:fillRect/>
          </a:stretch>
        </p:blipFill>
        <p:spPr>
          <a:xfrm>
            <a:off x="3250475" y="1804000"/>
            <a:ext cx="3459100" cy="1609675"/>
          </a:xfrm>
          <a:prstGeom prst="rect">
            <a:avLst/>
          </a:prstGeom>
          <a:noFill/>
          <a:ln>
            <a:noFill/>
          </a:ln>
        </p:spPr>
      </p:pic>
      <p:pic>
        <p:nvPicPr>
          <p:cNvPr id="327" name="Google Shape;327;p28"/>
          <p:cNvPicPr preferRelativeResize="0"/>
          <p:nvPr/>
        </p:nvPicPr>
        <p:blipFill>
          <a:blip r:embed="rId5">
            <a:alphaModFix/>
          </a:blip>
          <a:stretch>
            <a:fillRect/>
          </a:stretch>
        </p:blipFill>
        <p:spPr>
          <a:xfrm>
            <a:off x="6797750" y="1803999"/>
            <a:ext cx="3081624" cy="1609675"/>
          </a:xfrm>
          <a:prstGeom prst="rect">
            <a:avLst/>
          </a:prstGeom>
          <a:noFill/>
          <a:ln>
            <a:noFill/>
          </a:ln>
        </p:spPr>
      </p:pic>
      <p:pic>
        <p:nvPicPr>
          <p:cNvPr id="328" name="Google Shape;328;p28"/>
          <p:cNvPicPr preferRelativeResize="0"/>
          <p:nvPr/>
        </p:nvPicPr>
        <p:blipFill>
          <a:blip r:embed="rId6">
            <a:alphaModFix/>
          </a:blip>
          <a:stretch>
            <a:fillRect/>
          </a:stretch>
        </p:blipFill>
        <p:spPr>
          <a:xfrm>
            <a:off x="3250474" y="3413675"/>
            <a:ext cx="2199000" cy="1496425"/>
          </a:xfrm>
          <a:prstGeom prst="rect">
            <a:avLst/>
          </a:prstGeom>
          <a:noFill/>
          <a:ln>
            <a:noFill/>
          </a:ln>
        </p:spPr>
      </p:pic>
      <p:pic>
        <p:nvPicPr>
          <p:cNvPr id="329" name="Google Shape;329;p28"/>
          <p:cNvPicPr preferRelativeResize="0"/>
          <p:nvPr/>
        </p:nvPicPr>
        <p:blipFill>
          <a:blip r:embed="rId7">
            <a:alphaModFix/>
          </a:blip>
          <a:stretch>
            <a:fillRect/>
          </a:stretch>
        </p:blipFill>
        <p:spPr>
          <a:xfrm>
            <a:off x="5449474" y="3471813"/>
            <a:ext cx="2048325" cy="1314975"/>
          </a:xfrm>
          <a:prstGeom prst="rect">
            <a:avLst/>
          </a:prstGeom>
          <a:noFill/>
          <a:ln>
            <a:noFill/>
          </a:ln>
        </p:spPr>
      </p:pic>
      <p:pic>
        <p:nvPicPr>
          <p:cNvPr id="330" name="Google Shape;330;p28"/>
          <p:cNvPicPr preferRelativeResize="0"/>
          <p:nvPr/>
        </p:nvPicPr>
        <p:blipFill>
          <a:blip r:embed="rId8">
            <a:alphaModFix/>
          </a:blip>
          <a:stretch>
            <a:fillRect/>
          </a:stretch>
        </p:blipFill>
        <p:spPr>
          <a:xfrm>
            <a:off x="7612225" y="3488550"/>
            <a:ext cx="2199000" cy="1346674"/>
          </a:xfrm>
          <a:prstGeom prst="rect">
            <a:avLst/>
          </a:prstGeom>
          <a:noFill/>
          <a:ln>
            <a:noFill/>
          </a:ln>
        </p:spPr>
      </p:pic>
      <p:pic>
        <p:nvPicPr>
          <p:cNvPr id="331" name="Google Shape;331;p28"/>
          <p:cNvPicPr preferRelativeResize="0"/>
          <p:nvPr/>
        </p:nvPicPr>
        <p:blipFill>
          <a:blip r:embed="rId9">
            <a:alphaModFix/>
          </a:blip>
          <a:stretch>
            <a:fillRect/>
          </a:stretch>
        </p:blipFill>
        <p:spPr>
          <a:xfrm>
            <a:off x="3250475" y="5049850"/>
            <a:ext cx="3459100" cy="1542005"/>
          </a:xfrm>
          <a:prstGeom prst="rect">
            <a:avLst/>
          </a:prstGeom>
          <a:noFill/>
          <a:ln>
            <a:noFill/>
          </a:ln>
        </p:spPr>
      </p:pic>
      <p:pic>
        <p:nvPicPr>
          <p:cNvPr id="332" name="Google Shape;332;p28"/>
          <p:cNvPicPr preferRelativeResize="0"/>
          <p:nvPr/>
        </p:nvPicPr>
        <p:blipFill>
          <a:blip r:embed="rId10">
            <a:alphaModFix/>
          </a:blip>
          <a:stretch>
            <a:fillRect/>
          </a:stretch>
        </p:blipFill>
        <p:spPr>
          <a:xfrm>
            <a:off x="6573500" y="4910099"/>
            <a:ext cx="3459100" cy="18215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9"/>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Area of trapezia and Circles</a:t>
            </a:r>
            <a:endParaRPr sz="3212"/>
          </a:p>
        </p:txBody>
      </p:sp>
      <p:grpSp>
        <p:nvGrpSpPr>
          <p:cNvPr id="339" name="Google Shape;339;p29"/>
          <p:cNvGrpSpPr/>
          <p:nvPr/>
        </p:nvGrpSpPr>
        <p:grpSpPr>
          <a:xfrm>
            <a:off x="344650" y="963879"/>
            <a:ext cx="10002677" cy="6194792"/>
            <a:chOff x="620518" y="1224000"/>
            <a:chExt cx="9689700" cy="5904300"/>
          </a:xfrm>
        </p:grpSpPr>
        <p:sp>
          <p:nvSpPr>
            <p:cNvPr id="340" name="Google Shape;340;p29"/>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341" name="Google Shape;341;p29"/>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42" name="Google Shape;342;p29"/>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343" name="Google Shape;343;p29"/>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44" name="Google Shape;344;p29"/>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345" name="Google Shape;345;p29"/>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46" name="Google Shape;346;p29"/>
          <p:cNvSpPr txBox="1"/>
          <p:nvPr/>
        </p:nvSpPr>
        <p:spPr>
          <a:xfrm>
            <a:off x="2000826" y="7115993"/>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347" name="Google Shape;347;p29"/>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Congruent</a:t>
            </a:r>
            <a:r>
              <a:rPr lang="en-GB" sz="1247">
                <a:solidFill>
                  <a:schemeClr val="dk1"/>
                </a:solidFill>
              </a:rPr>
              <a:t>: The same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Area:</a:t>
            </a:r>
            <a:r>
              <a:rPr lang="en-GB" sz="1247">
                <a:solidFill>
                  <a:schemeClr val="dk1"/>
                </a:solidFill>
              </a:rPr>
              <a:t> Space inside a 2D object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Perimeter: </a:t>
            </a:r>
            <a:r>
              <a:rPr lang="en-GB" sz="1247">
                <a:solidFill>
                  <a:schemeClr val="dk1"/>
                </a:solidFill>
              </a:rPr>
              <a:t>Length around the outside of a 2D object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Pi (π):</a:t>
            </a:r>
            <a:r>
              <a:rPr lang="en-GB" sz="1247">
                <a:solidFill>
                  <a:schemeClr val="dk1"/>
                </a:solidFill>
              </a:rPr>
              <a:t> The ratio of a circle's circumference to its diameter.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Perpendicular:</a:t>
            </a:r>
            <a:r>
              <a:rPr lang="en-GB" sz="1247">
                <a:solidFill>
                  <a:schemeClr val="dk1"/>
                </a:solidFill>
              </a:rPr>
              <a:t> At an angle of 90° to a given surface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Formula:</a:t>
            </a:r>
            <a:r>
              <a:rPr lang="en-GB" sz="1247">
                <a:solidFill>
                  <a:schemeClr val="dk1"/>
                </a:solidFill>
              </a:rPr>
              <a:t> A mathematical relationship/ rule given in symbols. E.g. b x h = area of rectangle/ square</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Infinity (∞):</a:t>
            </a:r>
            <a:r>
              <a:rPr lang="en-GB" sz="1247">
                <a:solidFill>
                  <a:schemeClr val="dk1"/>
                </a:solidFill>
              </a:rPr>
              <a:t> A number without a given ending (too great to count to the end of the number) – never ends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Sector: </a:t>
            </a:r>
            <a:r>
              <a:rPr lang="en-GB" sz="1247">
                <a:solidFill>
                  <a:schemeClr val="dk1"/>
                </a:solidFill>
              </a:rPr>
              <a:t>A part of the circle enclosed by two radii and an arc.</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348" name="Google Shape;348;p29"/>
          <p:cNvPicPr preferRelativeResize="0"/>
          <p:nvPr/>
        </p:nvPicPr>
        <p:blipFill>
          <a:blip r:embed="rId4">
            <a:alphaModFix/>
          </a:blip>
          <a:stretch>
            <a:fillRect/>
          </a:stretch>
        </p:blipFill>
        <p:spPr>
          <a:xfrm>
            <a:off x="3244200" y="1818100"/>
            <a:ext cx="6847151" cy="928425"/>
          </a:xfrm>
          <a:prstGeom prst="rect">
            <a:avLst/>
          </a:prstGeom>
          <a:noFill/>
          <a:ln>
            <a:noFill/>
          </a:ln>
        </p:spPr>
      </p:pic>
      <p:pic>
        <p:nvPicPr>
          <p:cNvPr id="349" name="Google Shape;349;p29"/>
          <p:cNvPicPr preferRelativeResize="0"/>
          <p:nvPr/>
        </p:nvPicPr>
        <p:blipFill>
          <a:blip r:embed="rId5">
            <a:alphaModFix/>
          </a:blip>
          <a:stretch>
            <a:fillRect/>
          </a:stretch>
        </p:blipFill>
        <p:spPr>
          <a:xfrm>
            <a:off x="3217775" y="2826099"/>
            <a:ext cx="3096675" cy="1463725"/>
          </a:xfrm>
          <a:prstGeom prst="rect">
            <a:avLst/>
          </a:prstGeom>
          <a:noFill/>
          <a:ln>
            <a:noFill/>
          </a:ln>
        </p:spPr>
      </p:pic>
      <p:pic>
        <p:nvPicPr>
          <p:cNvPr id="350" name="Google Shape;350;p29"/>
          <p:cNvPicPr preferRelativeResize="0"/>
          <p:nvPr/>
        </p:nvPicPr>
        <p:blipFill>
          <a:blip r:embed="rId6">
            <a:alphaModFix/>
          </a:blip>
          <a:stretch>
            <a:fillRect/>
          </a:stretch>
        </p:blipFill>
        <p:spPr>
          <a:xfrm>
            <a:off x="3217763" y="4594898"/>
            <a:ext cx="3096675" cy="2061734"/>
          </a:xfrm>
          <a:prstGeom prst="rect">
            <a:avLst/>
          </a:prstGeom>
          <a:noFill/>
          <a:ln>
            <a:noFill/>
          </a:ln>
        </p:spPr>
      </p:pic>
      <p:pic>
        <p:nvPicPr>
          <p:cNvPr id="351" name="Google Shape;351;p29"/>
          <p:cNvPicPr preferRelativeResize="0"/>
          <p:nvPr/>
        </p:nvPicPr>
        <p:blipFill>
          <a:blip r:embed="rId7">
            <a:alphaModFix/>
          </a:blip>
          <a:stretch>
            <a:fillRect/>
          </a:stretch>
        </p:blipFill>
        <p:spPr>
          <a:xfrm>
            <a:off x="6658725" y="2746525"/>
            <a:ext cx="3355225" cy="1748625"/>
          </a:xfrm>
          <a:prstGeom prst="rect">
            <a:avLst/>
          </a:prstGeom>
          <a:noFill/>
          <a:ln>
            <a:noFill/>
          </a:ln>
        </p:spPr>
      </p:pic>
      <p:pic>
        <p:nvPicPr>
          <p:cNvPr id="352" name="Google Shape;352;p29"/>
          <p:cNvPicPr preferRelativeResize="0"/>
          <p:nvPr/>
        </p:nvPicPr>
        <p:blipFill>
          <a:blip r:embed="rId8">
            <a:alphaModFix/>
          </a:blip>
          <a:stretch>
            <a:fillRect/>
          </a:stretch>
        </p:blipFill>
        <p:spPr>
          <a:xfrm>
            <a:off x="6658725" y="4495150"/>
            <a:ext cx="3267350" cy="2474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0"/>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Line symmetry and reflection</a:t>
            </a:r>
            <a:endParaRPr sz="3212"/>
          </a:p>
        </p:txBody>
      </p:sp>
      <p:pic>
        <p:nvPicPr>
          <p:cNvPr id="359" name="Google Shape;359;p30"/>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60" name="Google Shape;360;p30"/>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361" name="Google Shape;361;p30"/>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100"/>
              <a:buFont typeface="Arial"/>
              <a:buNone/>
            </a:pPr>
            <a:r>
              <a:rPr b="1" lang="en-GB" sz="1247">
                <a:solidFill>
                  <a:schemeClr val="dk1"/>
                </a:solidFill>
              </a:rPr>
              <a:t>Mirror line:</a:t>
            </a:r>
            <a:r>
              <a:rPr lang="en-GB" sz="1247">
                <a:solidFill>
                  <a:schemeClr val="dk1"/>
                </a:solidFill>
              </a:rPr>
              <a:t> a line that passes through the center of a shape with a mirror image on either side of the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Line of symmetry:</a:t>
            </a:r>
            <a:r>
              <a:rPr lang="en-GB" sz="1247">
                <a:solidFill>
                  <a:schemeClr val="dk1"/>
                </a:solidFill>
              </a:rPr>
              <a:t> same definition as the mirror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Reflect: </a:t>
            </a:r>
            <a:r>
              <a:rPr lang="en-GB" sz="1247">
                <a:solidFill>
                  <a:schemeClr val="dk1"/>
                </a:solidFill>
              </a:rPr>
              <a:t>mapping of one object from one position to another of equal distance from a given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Vertex:</a:t>
            </a:r>
            <a:r>
              <a:rPr lang="en-GB" sz="1247">
                <a:solidFill>
                  <a:schemeClr val="dk1"/>
                </a:solidFill>
              </a:rPr>
              <a:t> a point where two or more-line segments meet.</a:t>
            </a:r>
            <a:endParaRPr sz="1247">
              <a:solidFill>
                <a:schemeClr val="dk1"/>
              </a:solidFill>
            </a:endParaRPr>
          </a:p>
          <a:p>
            <a:pPr indent="0" lvl="0" marL="0" rtl="0" algn="just">
              <a:spcBef>
                <a:spcPts val="0"/>
              </a:spcBef>
              <a:spcAft>
                <a:spcPts val="0"/>
              </a:spcAft>
              <a:buClr>
                <a:schemeClr val="dk1"/>
              </a:buClr>
              <a:buSzPts val="1100"/>
              <a:buFont typeface="Arial"/>
              <a:buNone/>
            </a:pPr>
            <a:r>
              <a:rPr lang="en-GB" sz="1247">
                <a:solidFill>
                  <a:schemeClr val="dk1"/>
                </a:solidFill>
              </a:rPr>
              <a:t>Perpendicular: lines that cross at 90°</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b="1"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Horizontal</a:t>
            </a:r>
            <a:r>
              <a:rPr lang="en-GB" sz="1247">
                <a:solidFill>
                  <a:schemeClr val="dk1"/>
                </a:solidFill>
              </a:rPr>
              <a:t>: a straight line from left to right (parallel to the x axis)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lang="en-GB" sz="1247">
                <a:solidFill>
                  <a:schemeClr val="dk1"/>
                </a:solidFill>
              </a:rPr>
              <a:t>Vertical: a straight line from top to bottom (parallel to the y axis)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grpSp>
        <p:nvGrpSpPr>
          <p:cNvPr id="362" name="Google Shape;362;p30"/>
          <p:cNvGrpSpPr/>
          <p:nvPr/>
        </p:nvGrpSpPr>
        <p:grpSpPr>
          <a:xfrm>
            <a:off x="344655" y="963838"/>
            <a:ext cx="10002677" cy="5913156"/>
            <a:chOff x="620518" y="1224000"/>
            <a:chExt cx="9689700" cy="5904300"/>
          </a:xfrm>
        </p:grpSpPr>
        <p:sp>
          <p:nvSpPr>
            <p:cNvPr id="363" name="Google Shape;363;p30"/>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364" name="Google Shape;364;p30"/>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rtl="0" algn="just">
                <a:spcBef>
                  <a:spcPts val="0"/>
                </a:spcBef>
                <a:spcAft>
                  <a:spcPts val="0"/>
                </a:spcAft>
                <a:buClr>
                  <a:schemeClr val="dk1"/>
                </a:buClr>
                <a:buSzPts val="1100"/>
                <a:buFont typeface="Arial"/>
                <a:buNone/>
              </a:pPr>
              <a:r>
                <a:rPr b="1" lang="en-GB" sz="1247">
                  <a:solidFill>
                    <a:schemeClr val="dk1"/>
                  </a:solidFill>
                </a:rPr>
                <a:t>Mirror line:</a:t>
              </a:r>
              <a:r>
                <a:rPr lang="en-GB" sz="1247">
                  <a:solidFill>
                    <a:schemeClr val="dk1"/>
                  </a:solidFill>
                </a:rPr>
                <a:t> a line that passes through the center of a shape with a mirror image on either side of the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Line of symmetry:</a:t>
              </a:r>
              <a:r>
                <a:rPr lang="en-GB" sz="1247">
                  <a:solidFill>
                    <a:schemeClr val="dk1"/>
                  </a:solidFill>
                </a:rPr>
                <a:t> same definition as the mirror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Reflect: </a:t>
              </a:r>
              <a:r>
                <a:rPr lang="en-GB" sz="1247">
                  <a:solidFill>
                    <a:schemeClr val="dk1"/>
                  </a:solidFill>
                </a:rPr>
                <a:t>mapping of one object from one position to another of equal distance from a given line.</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Vertex:</a:t>
              </a:r>
              <a:r>
                <a:rPr lang="en-GB" sz="1247">
                  <a:solidFill>
                    <a:schemeClr val="dk1"/>
                  </a:solidFill>
                </a:rPr>
                <a:t> a point where two or more-line segments meet.</a:t>
              </a:r>
              <a:endParaRPr sz="1247">
                <a:solidFill>
                  <a:schemeClr val="dk1"/>
                </a:solidFill>
              </a:endParaRPr>
            </a:p>
            <a:p>
              <a:pPr indent="0" lvl="0" marL="0" rtl="0" algn="just">
                <a:spcBef>
                  <a:spcPts val="0"/>
                </a:spcBef>
                <a:spcAft>
                  <a:spcPts val="0"/>
                </a:spcAft>
                <a:buClr>
                  <a:schemeClr val="dk1"/>
                </a:buClr>
                <a:buSzPts val="1100"/>
                <a:buFont typeface="Arial"/>
                <a:buNone/>
              </a:pPr>
              <a:r>
                <a:rPr lang="en-GB" sz="1247">
                  <a:solidFill>
                    <a:schemeClr val="dk1"/>
                  </a:solidFill>
                </a:rPr>
                <a:t>Perpendicular: lines that cross at 90°</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b="1"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Horizontal</a:t>
              </a:r>
              <a:r>
                <a:rPr lang="en-GB" sz="1247">
                  <a:solidFill>
                    <a:schemeClr val="dk1"/>
                  </a:solidFill>
                </a:rPr>
                <a:t>: a straight line from left to right (parallel to the x axis)</a:t>
              </a:r>
              <a:endParaRPr sz="1247">
                <a:solidFill>
                  <a:schemeClr val="dk1"/>
                </a:solidFill>
              </a:endParaRPr>
            </a:p>
            <a:p>
              <a:pPr indent="0" lvl="0" marL="0" rtl="0" algn="just">
                <a:spcBef>
                  <a:spcPts val="0"/>
                </a:spcBef>
                <a:spcAft>
                  <a:spcPts val="0"/>
                </a:spcAft>
                <a:buClr>
                  <a:schemeClr val="dk1"/>
                </a:buClr>
                <a:buSzPts val="1100"/>
                <a:buFont typeface="Arial"/>
                <a:buNone/>
              </a:pPr>
              <a:r>
                <a:t/>
              </a:r>
              <a:endParaRPr b="1" sz="1247">
                <a:solidFill>
                  <a:schemeClr val="dk1"/>
                </a:solidFill>
              </a:endParaRPr>
            </a:p>
            <a:p>
              <a:pPr indent="0" lvl="0" marL="0" rtl="0" algn="just">
                <a:spcBef>
                  <a:spcPts val="0"/>
                </a:spcBef>
                <a:spcAft>
                  <a:spcPts val="0"/>
                </a:spcAft>
                <a:buClr>
                  <a:schemeClr val="dk1"/>
                </a:buClr>
                <a:buSzPts val="1100"/>
                <a:buFont typeface="Arial"/>
                <a:buNone/>
              </a:pPr>
              <a:r>
                <a:rPr b="1" lang="en-GB" sz="1247">
                  <a:solidFill>
                    <a:schemeClr val="dk1"/>
                  </a:solidFill>
                </a:rPr>
                <a:t>Vertical:</a:t>
              </a:r>
              <a:r>
                <a:rPr lang="en-GB" sz="1247">
                  <a:solidFill>
                    <a:schemeClr val="dk1"/>
                  </a:solidFill>
                </a:rPr>
                <a:t> a straight line from top to bottom (parallel to the y axis)</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l">
                <a:spcBef>
                  <a:spcPts val="0"/>
                </a:spcBef>
                <a:spcAft>
                  <a:spcPts val="0"/>
                </a:spcAft>
                <a:buNone/>
              </a:pPr>
              <a:r>
                <a:t/>
              </a:r>
              <a:endParaRPr sz="2065">
                <a:solidFill>
                  <a:schemeClr val="dk2"/>
                </a:solidFill>
              </a:endParaRPr>
            </a:p>
            <a:p>
              <a:pPr indent="0" lvl="0" marL="0" marR="0" rtl="0" algn="ctr">
                <a:lnSpc>
                  <a:spcPct val="100000"/>
                </a:lnSpc>
                <a:spcBef>
                  <a:spcPts val="0"/>
                </a:spcBef>
                <a:spcAft>
                  <a:spcPts val="0"/>
                </a:spcAft>
                <a:buClr>
                  <a:srgbClr val="000000"/>
                </a:buClr>
                <a:buSzPts val="1606"/>
                <a:buFont typeface="Arial"/>
                <a:buNone/>
              </a:pPr>
              <a:r>
                <a:t/>
              </a:r>
              <a:endParaRPr sz="1606">
                <a:solidFill>
                  <a:schemeClr val="lt1"/>
                </a:solidFill>
              </a:endParaRPr>
            </a:p>
          </p:txBody>
        </p:sp>
        <p:sp>
          <p:nvSpPr>
            <p:cNvPr id="365" name="Google Shape;365;p30"/>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366" name="Google Shape;366;p30"/>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67" name="Google Shape;367;p30"/>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368" name="Google Shape;368;p30"/>
          <p:cNvPicPr preferRelativeResize="0"/>
          <p:nvPr/>
        </p:nvPicPr>
        <p:blipFill>
          <a:blip r:embed="rId4">
            <a:alphaModFix/>
          </a:blip>
          <a:stretch>
            <a:fillRect/>
          </a:stretch>
        </p:blipFill>
        <p:spPr>
          <a:xfrm>
            <a:off x="3260999" y="1780249"/>
            <a:ext cx="2978168" cy="1999750"/>
          </a:xfrm>
          <a:prstGeom prst="rect">
            <a:avLst/>
          </a:prstGeom>
          <a:noFill/>
          <a:ln>
            <a:noFill/>
          </a:ln>
        </p:spPr>
      </p:pic>
      <p:pic>
        <p:nvPicPr>
          <p:cNvPr id="369" name="Google Shape;369;p30"/>
          <p:cNvPicPr preferRelativeResize="0"/>
          <p:nvPr/>
        </p:nvPicPr>
        <p:blipFill>
          <a:blip r:embed="rId5">
            <a:alphaModFix/>
          </a:blip>
          <a:stretch>
            <a:fillRect/>
          </a:stretch>
        </p:blipFill>
        <p:spPr>
          <a:xfrm>
            <a:off x="6474424" y="1780249"/>
            <a:ext cx="3441630" cy="1999750"/>
          </a:xfrm>
          <a:prstGeom prst="rect">
            <a:avLst/>
          </a:prstGeom>
          <a:noFill/>
          <a:ln>
            <a:noFill/>
          </a:ln>
        </p:spPr>
      </p:pic>
      <p:pic>
        <p:nvPicPr>
          <p:cNvPr id="370" name="Google Shape;370;p30"/>
          <p:cNvPicPr preferRelativeResize="0"/>
          <p:nvPr/>
        </p:nvPicPr>
        <p:blipFill rotWithShape="1">
          <a:blip r:embed="rId6">
            <a:alphaModFix/>
          </a:blip>
          <a:srcRect b="63015" l="0" r="0" t="0"/>
          <a:stretch/>
        </p:blipFill>
        <p:spPr>
          <a:xfrm>
            <a:off x="3261000" y="3861650"/>
            <a:ext cx="1958725" cy="1529701"/>
          </a:xfrm>
          <a:prstGeom prst="rect">
            <a:avLst/>
          </a:prstGeom>
          <a:noFill/>
          <a:ln>
            <a:noFill/>
          </a:ln>
        </p:spPr>
      </p:pic>
      <p:pic>
        <p:nvPicPr>
          <p:cNvPr id="371" name="Google Shape;371;p30"/>
          <p:cNvPicPr preferRelativeResize="0"/>
          <p:nvPr/>
        </p:nvPicPr>
        <p:blipFill rotWithShape="1">
          <a:blip r:embed="rId6">
            <a:alphaModFix/>
          </a:blip>
          <a:srcRect b="17290" l="0" r="0" t="37424"/>
          <a:stretch/>
        </p:blipFill>
        <p:spPr>
          <a:xfrm>
            <a:off x="5219725" y="3950650"/>
            <a:ext cx="1958725" cy="1872950"/>
          </a:xfrm>
          <a:prstGeom prst="rect">
            <a:avLst/>
          </a:prstGeom>
          <a:noFill/>
          <a:ln>
            <a:noFill/>
          </a:ln>
        </p:spPr>
      </p:pic>
      <p:pic>
        <p:nvPicPr>
          <p:cNvPr id="372" name="Google Shape;372;p30"/>
          <p:cNvPicPr preferRelativeResize="0"/>
          <p:nvPr/>
        </p:nvPicPr>
        <p:blipFill rotWithShape="1">
          <a:blip r:embed="rId6">
            <a:alphaModFix/>
          </a:blip>
          <a:srcRect b="0" l="0" r="0" t="82050"/>
          <a:stretch/>
        </p:blipFill>
        <p:spPr>
          <a:xfrm>
            <a:off x="3387275" y="5322425"/>
            <a:ext cx="1567825" cy="594251"/>
          </a:xfrm>
          <a:prstGeom prst="rect">
            <a:avLst/>
          </a:prstGeom>
          <a:noFill/>
          <a:ln>
            <a:noFill/>
          </a:ln>
        </p:spPr>
      </p:pic>
      <p:pic>
        <p:nvPicPr>
          <p:cNvPr id="373" name="Google Shape;373;p30"/>
          <p:cNvPicPr preferRelativeResize="0"/>
          <p:nvPr/>
        </p:nvPicPr>
        <p:blipFill rotWithShape="1">
          <a:blip r:embed="rId7">
            <a:alphaModFix/>
          </a:blip>
          <a:srcRect b="18461" l="0" r="52910" t="0"/>
          <a:stretch/>
        </p:blipFill>
        <p:spPr>
          <a:xfrm>
            <a:off x="7292000" y="3906400"/>
            <a:ext cx="1958725" cy="1888294"/>
          </a:xfrm>
          <a:prstGeom prst="rect">
            <a:avLst/>
          </a:prstGeom>
          <a:noFill/>
          <a:ln>
            <a:noFill/>
          </a:ln>
        </p:spPr>
      </p:pic>
      <p:pic>
        <p:nvPicPr>
          <p:cNvPr id="374" name="Google Shape;374;p30"/>
          <p:cNvPicPr preferRelativeResize="0"/>
          <p:nvPr/>
        </p:nvPicPr>
        <p:blipFill rotWithShape="1">
          <a:blip r:embed="rId7">
            <a:alphaModFix/>
          </a:blip>
          <a:srcRect b="52158" l="48818" r="0" t="0"/>
          <a:stretch/>
        </p:blipFill>
        <p:spPr>
          <a:xfrm>
            <a:off x="5254474" y="5823600"/>
            <a:ext cx="1738149" cy="904554"/>
          </a:xfrm>
          <a:prstGeom prst="rect">
            <a:avLst/>
          </a:prstGeom>
          <a:noFill/>
          <a:ln>
            <a:noFill/>
          </a:ln>
        </p:spPr>
      </p:pic>
      <p:pic>
        <p:nvPicPr>
          <p:cNvPr id="375" name="Google Shape;375;p30"/>
          <p:cNvPicPr preferRelativeResize="0"/>
          <p:nvPr/>
        </p:nvPicPr>
        <p:blipFill rotWithShape="1">
          <a:blip r:embed="rId7">
            <a:alphaModFix/>
          </a:blip>
          <a:srcRect b="9372" l="43912" r="0" t="50968"/>
          <a:stretch/>
        </p:blipFill>
        <p:spPr>
          <a:xfrm>
            <a:off x="7292000" y="5794700"/>
            <a:ext cx="2070250" cy="815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1"/>
          <p:cNvSpPr txBox="1"/>
          <p:nvPr>
            <p:ph type="title"/>
          </p:nvPr>
        </p:nvSpPr>
        <p:spPr>
          <a:xfrm>
            <a:off x="515503" y="137354"/>
            <a:ext cx="7194600" cy="677700"/>
          </a:xfrm>
          <a:prstGeom prst="rect">
            <a:avLst/>
          </a:prstGeom>
          <a:solidFill>
            <a:srgbClr val="D9E5F8"/>
          </a:solidFill>
          <a:ln>
            <a:noFill/>
          </a:ln>
        </p:spPr>
        <p:txBody>
          <a:bodyPr anchorCtr="0" anchor="ctr" bIns="40225" lIns="80525" spcFirstLastPara="1" rIns="80525" wrap="square" tIns="40225">
            <a:normAutofit/>
          </a:bodyPr>
          <a:lstStyle/>
          <a:p>
            <a:pPr indent="0" lvl="0" marL="0" rtl="0" algn="l">
              <a:lnSpc>
                <a:spcPct val="90000"/>
              </a:lnSpc>
              <a:spcBef>
                <a:spcPts val="0"/>
              </a:spcBef>
              <a:spcAft>
                <a:spcPts val="0"/>
              </a:spcAft>
              <a:buClr>
                <a:schemeClr val="dk1"/>
              </a:buClr>
              <a:buSzPts val="3785"/>
              <a:buFont typeface="Play"/>
              <a:buNone/>
            </a:pPr>
            <a:r>
              <a:rPr lang="en-GB" sz="3212"/>
              <a:t>Maths: </a:t>
            </a:r>
            <a:r>
              <a:rPr lang="en-GB"/>
              <a:t>The data handling</a:t>
            </a:r>
            <a:endParaRPr sz="3212"/>
          </a:p>
        </p:txBody>
      </p:sp>
      <p:grpSp>
        <p:nvGrpSpPr>
          <p:cNvPr id="382" name="Google Shape;382;p31"/>
          <p:cNvGrpSpPr/>
          <p:nvPr/>
        </p:nvGrpSpPr>
        <p:grpSpPr>
          <a:xfrm>
            <a:off x="344650" y="963854"/>
            <a:ext cx="10002677" cy="6061945"/>
            <a:chOff x="620518" y="1224000"/>
            <a:chExt cx="9689700" cy="5904300"/>
          </a:xfrm>
        </p:grpSpPr>
        <p:sp>
          <p:nvSpPr>
            <p:cNvPr id="383" name="Google Shape;383;p31"/>
            <p:cNvSpPr/>
            <p:nvPr/>
          </p:nvSpPr>
          <p:spPr>
            <a:xfrm>
              <a:off x="620518" y="1224000"/>
              <a:ext cx="9689700" cy="5904300"/>
            </a:xfrm>
            <a:prstGeom prst="rect">
              <a:avLst/>
            </a:prstGeom>
            <a:solidFill>
              <a:schemeClr val="lt1"/>
            </a:solidFill>
            <a:ln cap="flat" cmpd="sng" w="35250">
              <a:solidFill>
                <a:schemeClr val="dk1"/>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384" name="Google Shape;384;p31"/>
            <p:cNvSpPr/>
            <p:nvPr/>
          </p:nvSpPr>
          <p:spPr>
            <a:xfrm>
              <a:off x="735087" y="1936193"/>
              <a:ext cx="2470800" cy="50601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85" name="Google Shape;385;p31"/>
            <p:cNvSpPr/>
            <p:nvPr/>
          </p:nvSpPr>
          <p:spPr>
            <a:xfrm>
              <a:off x="735083" y="1343982"/>
              <a:ext cx="2470800" cy="504000"/>
            </a:xfrm>
            <a:prstGeom prst="rect">
              <a:avLst/>
            </a:prstGeom>
            <a:noFill/>
            <a:ln cap="flat" cmpd="sng" w="26400">
              <a:solidFill>
                <a:srgbClr val="00B05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386" name="Google Shape;386;p31"/>
            <p:cNvSpPr/>
            <p:nvPr/>
          </p:nvSpPr>
          <p:spPr>
            <a:xfrm>
              <a:off x="3364459" y="1967372"/>
              <a:ext cx="6810600" cy="50601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387" name="Google Shape;387;p31"/>
            <p:cNvSpPr/>
            <p:nvPr/>
          </p:nvSpPr>
          <p:spPr>
            <a:xfrm>
              <a:off x="3364453" y="1344007"/>
              <a:ext cx="6810600" cy="504000"/>
            </a:xfrm>
            <a:prstGeom prst="rect">
              <a:avLst/>
            </a:prstGeom>
            <a:noFill/>
            <a:ln cap="flat" cmpd="sng" w="26400">
              <a:solidFill>
                <a:srgbClr val="FF0000"/>
              </a:solidFill>
              <a:prstDash val="solid"/>
              <a:miter lim="800000"/>
              <a:headEnd len="sm" w="sm" type="none"/>
              <a:tailEnd len="sm" w="sm" type="none"/>
            </a:ln>
          </p:spPr>
          <p:txBody>
            <a:bodyPr anchorCtr="0" anchor="ctr" bIns="40225" lIns="80525" spcFirstLastPara="1" rIns="80525" wrap="square" tIns="402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388" name="Google Shape;388;p31"/>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389" name="Google Shape;389;p31"/>
          <p:cNvSpPr txBox="1"/>
          <p:nvPr/>
        </p:nvSpPr>
        <p:spPr>
          <a:xfrm>
            <a:off x="2000826" y="7025768"/>
            <a:ext cx="6347400" cy="444000"/>
          </a:xfrm>
          <a:prstGeom prst="rect">
            <a:avLst/>
          </a:prstGeom>
          <a:noFill/>
          <a:ln>
            <a:noFill/>
          </a:ln>
        </p:spPr>
        <p:txBody>
          <a:bodyPr anchorCtr="0" anchor="t" bIns="53675" lIns="107300" spcFirstLastPara="1" rIns="107300" wrap="square" tIns="53675">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390" name="Google Shape;390;p31"/>
          <p:cNvSpPr txBox="1"/>
          <p:nvPr/>
        </p:nvSpPr>
        <p:spPr>
          <a:xfrm>
            <a:off x="515500" y="1716400"/>
            <a:ext cx="2358000" cy="4825800"/>
          </a:xfrm>
          <a:prstGeom prst="rect">
            <a:avLst/>
          </a:prstGeom>
          <a:noFill/>
          <a:ln>
            <a:noFill/>
          </a:ln>
        </p:spPr>
        <p:txBody>
          <a:bodyPr anchorCtr="0" anchor="t" bIns="106075" lIns="106075" spcFirstLastPara="1" rIns="106075" wrap="square" tIns="106075">
            <a:noAutofit/>
          </a:bodyPr>
          <a:lstStyle/>
          <a:p>
            <a:pPr indent="0" lvl="0" marL="0" rtl="0" algn="just">
              <a:spcBef>
                <a:spcPts val="0"/>
              </a:spcBef>
              <a:spcAft>
                <a:spcPts val="0"/>
              </a:spcAft>
              <a:buClr>
                <a:schemeClr val="dk1"/>
              </a:buClr>
              <a:buSzPts val="1032"/>
              <a:buFont typeface="Arial"/>
              <a:buNone/>
            </a:pPr>
            <a:r>
              <a:rPr b="1" lang="en-GB" sz="1247">
                <a:solidFill>
                  <a:schemeClr val="dk1"/>
                </a:solidFill>
              </a:rPr>
              <a:t>Spread:</a:t>
            </a:r>
            <a:r>
              <a:rPr lang="en-GB" sz="1247">
                <a:solidFill>
                  <a:schemeClr val="dk1"/>
                </a:solidFill>
              </a:rPr>
              <a:t> the distance/ how spread out/ variation of data</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Average: </a:t>
            </a:r>
            <a:r>
              <a:rPr lang="en-GB" sz="1247">
                <a:solidFill>
                  <a:schemeClr val="dk1"/>
                </a:solidFill>
              </a:rPr>
              <a:t>a measure of central tendency – or the typical value of all the data together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lang="en-GB" sz="1247">
                <a:solidFill>
                  <a:schemeClr val="dk1"/>
                </a:solidFill>
              </a:rPr>
              <a:t>Total: all the data added together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Frequency:</a:t>
            </a:r>
            <a:r>
              <a:rPr lang="en-GB" sz="1247">
                <a:solidFill>
                  <a:schemeClr val="dk1"/>
                </a:solidFill>
              </a:rPr>
              <a:t> the number of times the data values occur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Represent:</a:t>
            </a:r>
            <a:r>
              <a:rPr lang="en-GB" sz="1247">
                <a:solidFill>
                  <a:schemeClr val="dk1"/>
                </a:solidFill>
              </a:rPr>
              <a:t> something that show’s the value of another</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Outlier:</a:t>
            </a:r>
            <a:r>
              <a:rPr lang="en-GB" sz="1247">
                <a:solidFill>
                  <a:schemeClr val="dk1"/>
                </a:solidFill>
              </a:rPr>
              <a:t> a value that stands apart from the data set</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Consistent</a:t>
            </a:r>
            <a:r>
              <a:rPr lang="en-GB" sz="1247">
                <a:solidFill>
                  <a:schemeClr val="dk1"/>
                </a:solidFill>
              </a:rPr>
              <a:t>: a set of data that is similar and doesn’t change very much</a:t>
            </a:r>
            <a:endParaRPr sz="1247">
              <a:solidFill>
                <a:schemeClr val="dk1"/>
              </a:solidFill>
            </a:endParaRPr>
          </a:p>
          <a:p>
            <a:pPr indent="0" lvl="0" marL="0" rtl="0" algn="just">
              <a:spcBef>
                <a:spcPts val="0"/>
              </a:spcBef>
              <a:spcAft>
                <a:spcPts val="0"/>
              </a:spcAft>
              <a:buClr>
                <a:schemeClr val="dk1"/>
              </a:buClr>
              <a:buSzPts val="1032"/>
              <a:buFont typeface="Arial"/>
              <a:buNone/>
            </a:pPr>
            <a:r>
              <a:t/>
            </a:r>
            <a:endParaRPr sz="1247">
              <a:solidFill>
                <a:schemeClr val="dk1"/>
              </a:solidFill>
            </a:endParaRPr>
          </a:p>
          <a:p>
            <a:pPr indent="0" lvl="0" marL="0" rtl="0" algn="just">
              <a:spcBef>
                <a:spcPts val="0"/>
              </a:spcBef>
              <a:spcAft>
                <a:spcPts val="0"/>
              </a:spcAft>
              <a:buClr>
                <a:schemeClr val="dk1"/>
              </a:buClr>
              <a:buSzPts val="1032"/>
              <a:buFont typeface="Arial"/>
              <a:buNone/>
            </a:pPr>
            <a:r>
              <a:rPr b="1" lang="en-GB" sz="1247">
                <a:solidFill>
                  <a:schemeClr val="dk1"/>
                </a:solidFill>
              </a:rPr>
              <a:t>Proportion:</a:t>
            </a:r>
            <a:r>
              <a:rPr lang="en-GB" sz="1247">
                <a:solidFill>
                  <a:schemeClr val="dk1"/>
                </a:solidFill>
              </a:rPr>
              <a:t> numerical relationship that compares two things</a:t>
            </a:r>
            <a:endParaRPr sz="1247">
              <a:solidFill>
                <a:schemeClr val="dk1"/>
              </a:solidFill>
            </a:endParaRPr>
          </a:p>
          <a:p>
            <a:pPr indent="0" lvl="0" marL="0" rtl="0" algn="l">
              <a:spcBef>
                <a:spcPts val="0"/>
              </a:spcBef>
              <a:spcAft>
                <a:spcPts val="0"/>
              </a:spcAft>
              <a:buNone/>
            </a:pPr>
            <a:r>
              <a:t/>
            </a:r>
            <a:endParaRPr sz="2065">
              <a:solidFill>
                <a:schemeClr val="dk2"/>
              </a:solidFill>
            </a:endParaRPr>
          </a:p>
        </p:txBody>
      </p:sp>
      <p:pic>
        <p:nvPicPr>
          <p:cNvPr id="391" name="Google Shape;391;p31"/>
          <p:cNvPicPr preferRelativeResize="0"/>
          <p:nvPr/>
        </p:nvPicPr>
        <p:blipFill>
          <a:blip r:embed="rId4">
            <a:alphaModFix/>
          </a:blip>
          <a:stretch>
            <a:fillRect/>
          </a:stretch>
        </p:blipFill>
        <p:spPr>
          <a:xfrm>
            <a:off x="3269525" y="5011075"/>
            <a:ext cx="6754670" cy="1887075"/>
          </a:xfrm>
          <a:prstGeom prst="rect">
            <a:avLst/>
          </a:prstGeom>
          <a:noFill/>
          <a:ln>
            <a:noFill/>
          </a:ln>
        </p:spPr>
      </p:pic>
      <p:pic>
        <p:nvPicPr>
          <p:cNvPr id="392" name="Google Shape;392;p31"/>
          <p:cNvPicPr preferRelativeResize="0"/>
          <p:nvPr/>
        </p:nvPicPr>
        <p:blipFill>
          <a:blip r:embed="rId5">
            <a:alphaModFix/>
          </a:blip>
          <a:stretch>
            <a:fillRect/>
          </a:stretch>
        </p:blipFill>
        <p:spPr>
          <a:xfrm>
            <a:off x="3269525" y="1795898"/>
            <a:ext cx="3339700" cy="1561300"/>
          </a:xfrm>
          <a:prstGeom prst="rect">
            <a:avLst/>
          </a:prstGeom>
          <a:noFill/>
          <a:ln>
            <a:noFill/>
          </a:ln>
        </p:spPr>
      </p:pic>
      <p:pic>
        <p:nvPicPr>
          <p:cNvPr id="393" name="Google Shape;393;p31"/>
          <p:cNvPicPr preferRelativeResize="0"/>
          <p:nvPr/>
        </p:nvPicPr>
        <p:blipFill>
          <a:blip r:embed="rId6">
            <a:alphaModFix/>
          </a:blip>
          <a:stretch>
            <a:fillRect/>
          </a:stretch>
        </p:blipFill>
        <p:spPr>
          <a:xfrm>
            <a:off x="6630675" y="1795900"/>
            <a:ext cx="3411101" cy="1561300"/>
          </a:xfrm>
          <a:prstGeom prst="rect">
            <a:avLst/>
          </a:prstGeom>
          <a:noFill/>
          <a:ln>
            <a:noFill/>
          </a:ln>
        </p:spPr>
      </p:pic>
      <p:pic>
        <p:nvPicPr>
          <p:cNvPr id="394" name="Google Shape;394;p31"/>
          <p:cNvPicPr preferRelativeResize="0"/>
          <p:nvPr/>
        </p:nvPicPr>
        <p:blipFill rotWithShape="1">
          <a:blip r:embed="rId7">
            <a:alphaModFix/>
          </a:blip>
          <a:srcRect b="0" l="0" r="0" t="2496"/>
          <a:stretch/>
        </p:blipFill>
        <p:spPr>
          <a:xfrm>
            <a:off x="3269525" y="3488800"/>
            <a:ext cx="2981425" cy="1522275"/>
          </a:xfrm>
          <a:prstGeom prst="rect">
            <a:avLst/>
          </a:prstGeom>
          <a:noFill/>
          <a:ln>
            <a:noFill/>
          </a:ln>
        </p:spPr>
      </p:pic>
      <p:pic>
        <p:nvPicPr>
          <p:cNvPr id="395" name="Google Shape;395;p31"/>
          <p:cNvPicPr preferRelativeResize="0"/>
          <p:nvPr/>
        </p:nvPicPr>
        <p:blipFill>
          <a:blip r:embed="rId8">
            <a:alphaModFix/>
          </a:blip>
          <a:stretch>
            <a:fillRect/>
          </a:stretch>
        </p:blipFill>
        <p:spPr>
          <a:xfrm>
            <a:off x="6416925" y="3449774"/>
            <a:ext cx="3624850" cy="161004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2"/>
          <p:cNvSpPr txBox="1"/>
          <p:nvPr>
            <p:ph type="title"/>
          </p:nvPr>
        </p:nvSpPr>
        <p:spPr>
          <a:xfrm>
            <a:off x="515512" y="137360"/>
            <a:ext cx="86655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sz="3212"/>
              <a:t>S</a:t>
            </a:r>
            <a:r>
              <a:rPr lang="en-GB"/>
              <a:t>cience</a:t>
            </a:r>
            <a:r>
              <a:rPr lang="en-GB" sz="3212"/>
              <a:t>: Key Skills in Science</a:t>
            </a:r>
            <a:endParaRPr sz="3212"/>
          </a:p>
        </p:txBody>
      </p:sp>
      <p:grpSp>
        <p:nvGrpSpPr>
          <p:cNvPr id="402" name="Google Shape;402;p32"/>
          <p:cNvGrpSpPr/>
          <p:nvPr/>
        </p:nvGrpSpPr>
        <p:grpSpPr>
          <a:xfrm>
            <a:off x="206038" y="963643"/>
            <a:ext cx="10002677" cy="5914337"/>
            <a:chOff x="521178" y="1197727"/>
            <a:chExt cx="9689700" cy="5904300"/>
          </a:xfrm>
        </p:grpSpPr>
        <p:sp>
          <p:nvSpPr>
            <p:cNvPr id="403" name="Google Shape;403;p32"/>
            <p:cNvSpPr/>
            <p:nvPr/>
          </p:nvSpPr>
          <p:spPr>
            <a:xfrm>
              <a:off x="521178" y="1197727"/>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KS Line </a:t>
              </a:r>
              <a:endParaRPr b="0" i="0" sz="1262" u="none" cap="none" strike="noStrike">
                <a:solidFill>
                  <a:srgbClr val="000000"/>
                </a:solidFill>
                <a:latin typeface="Arial"/>
                <a:ea typeface="Arial"/>
                <a:cs typeface="Arial"/>
                <a:sym typeface="Arial"/>
              </a:endParaRPr>
            </a:p>
          </p:txBody>
        </p:sp>
        <p:sp>
          <p:nvSpPr>
            <p:cNvPr id="404" name="Google Shape;404;p32"/>
            <p:cNvSpPr/>
            <p:nvPr/>
          </p:nvSpPr>
          <p:spPr>
            <a:xfrm>
              <a:off x="691282"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05" name="Google Shape;405;p32"/>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406" name="Google Shape;406;p32"/>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07" name="Google Shape;407;p32"/>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408" name="Google Shape;408;p32"/>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409" name="Google Shape;409;p32"/>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410" name="Google Shape;410;p32"/>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411" name="Google Shape;411;p32"/>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412" name="Google Shape;412;p32"/>
          <p:cNvSpPr txBox="1"/>
          <p:nvPr/>
        </p:nvSpPr>
        <p:spPr>
          <a:xfrm>
            <a:off x="381580" y="2096904"/>
            <a:ext cx="2227200" cy="3774300"/>
          </a:xfrm>
          <a:prstGeom prst="rect">
            <a:avLst/>
          </a:prstGeom>
          <a:noFill/>
          <a:ln>
            <a:noFill/>
          </a:ln>
        </p:spPr>
        <p:txBody>
          <a:bodyPr anchorCtr="0" anchor="t" bIns="41775" lIns="83550" spcFirstLastPara="1" rIns="83550" wrap="square" tIns="41775">
            <a:spAutoFit/>
          </a:bodyPr>
          <a:lstStyle/>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Scientific method – Process of carrying out an investigation which isolates one variable to see its effect on another</a:t>
            </a:r>
            <a:endParaRPr b="0" i="0" sz="12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262"/>
          </a:p>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Independent variable – The variable which you change</a:t>
            </a:r>
            <a:endParaRPr b="0" i="0" sz="12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262"/>
          </a:p>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Dependent variable – the dependent which is measured]</a:t>
            </a:r>
            <a:endParaRPr b="0" i="0" sz="12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262"/>
          </a:p>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Control variable  - variables which are kept the same</a:t>
            </a:r>
            <a:endParaRPr b="0" i="0" sz="12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262"/>
          </a:p>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Conclusion – a written summary that describes the results using data</a:t>
            </a:r>
            <a:endParaRPr sz="1262"/>
          </a:p>
        </p:txBody>
      </p:sp>
      <p:sp>
        <p:nvSpPr>
          <p:cNvPr id="413" name="Google Shape;413;p32"/>
          <p:cNvSpPr txBox="1"/>
          <p:nvPr/>
        </p:nvSpPr>
        <p:spPr>
          <a:xfrm>
            <a:off x="2900909" y="1989216"/>
            <a:ext cx="3373800" cy="472800"/>
          </a:xfrm>
          <a:prstGeom prst="rect">
            <a:avLst/>
          </a:prstGeom>
          <a:noFill/>
          <a:ln>
            <a:noFill/>
          </a:ln>
        </p:spPr>
        <p:txBody>
          <a:bodyPr anchorCtr="0" anchor="t" bIns="41775" lIns="83550" spcFirstLastPara="1" rIns="83550" wrap="square" tIns="41775">
            <a:spAutoFit/>
          </a:bodyPr>
          <a:lstStyle/>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Bar chart </a:t>
            </a:r>
            <a:r>
              <a:rPr lang="en-GB" sz="1262"/>
              <a:t>categorical</a:t>
            </a:r>
            <a:r>
              <a:rPr b="0" i="0" lang="en-GB" sz="1262" u="none" cap="none" strike="noStrike">
                <a:solidFill>
                  <a:srgbClr val="000000"/>
                </a:solidFill>
                <a:latin typeface="Arial"/>
                <a:ea typeface="Arial"/>
                <a:cs typeface="Arial"/>
                <a:sym typeface="Arial"/>
              </a:rPr>
              <a:t> data</a:t>
            </a:r>
            <a:endParaRPr sz="1262"/>
          </a:p>
          <a:p>
            <a:pPr indent="0" lvl="0" marL="0" marR="0" rtl="0" algn="l">
              <a:lnSpc>
                <a:spcPct val="100000"/>
              </a:lnSpc>
              <a:spcBef>
                <a:spcPts val="0"/>
              </a:spcBef>
              <a:spcAft>
                <a:spcPts val="0"/>
              </a:spcAft>
              <a:buNone/>
            </a:pPr>
            <a:r>
              <a:t/>
            </a:r>
            <a:endParaRPr b="0" i="0" sz="1262" u="none" cap="none" strike="noStrike">
              <a:solidFill>
                <a:srgbClr val="000000"/>
              </a:solidFill>
              <a:latin typeface="Arial"/>
              <a:ea typeface="Arial"/>
              <a:cs typeface="Arial"/>
              <a:sym typeface="Arial"/>
            </a:endParaRPr>
          </a:p>
        </p:txBody>
      </p:sp>
      <p:pic>
        <p:nvPicPr>
          <p:cNvPr id="414" name="Google Shape;414;p32"/>
          <p:cNvPicPr preferRelativeResize="0"/>
          <p:nvPr/>
        </p:nvPicPr>
        <p:blipFill rotWithShape="1">
          <a:blip r:embed="rId4">
            <a:alphaModFix/>
          </a:blip>
          <a:srcRect b="0" l="0" r="0" t="17756"/>
          <a:stretch/>
        </p:blipFill>
        <p:spPr>
          <a:xfrm>
            <a:off x="3004626" y="2346820"/>
            <a:ext cx="2624300" cy="2067650"/>
          </a:xfrm>
          <a:prstGeom prst="rect">
            <a:avLst/>
          </a:prstGeom>
          <a:noFill/>
          <a:ln>
            <a:noFill/>
          </a:ln>
        </p:spPr>
      </p:pic>
      <p:sp>
        <p:nvSpPr>
          <p:cNvPr id="415" name="Google Shape;415;p32"/>
          <p:cNvSpPr txBox="1"/>
          <p:nvPr/>
        </p:nvSpPr>
        <p:spPr>
          <a:xfrm>
            <a:off x="2900910" y="4477599"/>
            <a:ext cx="3477600" cy="666900"/>
          </a:xfrm>
          <a:prstGeom prst="rect">
            <a:avLst/>
          </a:prstGeom>
          <a:noFill/>
          <a:ln>
            <a:noFill/>
          </a:ln>
        </p:spPr>
        <p:txBody>
          <a:bodyPr anchorCtr="0" anchor="t" bIns="41775" lIns="83550" spcFirstLastPara="1" rIns="83550" wrap="square" tIns="41775">
            <a:spAutoFit/>
          </a:bodyPr>
          <a:lstStyle/>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Line graph – continuous data</a:t>
            </a:r>
            <a:endParaRPr sz="1262"/>
          </a:p>
          <a:p>
            <a:pPr indent="0" lvl="0" marL="0" marR="0" rtl="0" algn="l">
              <a:lnSpc>
                <a:spcPct val="100000"/>
              </a:lnSpc>
              <a:spcBef>
                <a:spcPts val="0"/>
              </a:spcBef>
              <a:spcAft>
                <a:spcPts val="0"/>
              </a:spcAft>
              <a:buNone/>
            </a:pPr>
            <a:r>
              <a:rPr b="0" i="0" lang="en-GB" sz="1262" u="none" cap="none" strike="noStrike">
                <a:solidFill>
                  <a:srgbClr val="000000"/>
                </a:solidFill>
                <a:latin typeface="Arial"/>
                <a:ea typeface="Arial"/>
                <a:cs typeface="Arial"/>
                <a:sym typeface="Arial"/>
              </a:rPr>
              <a:t>Line of best fit – describes the pattern shown by a set of points</a:t>
            </a:r>
            <a:endParaRPr sz="1262"/>
          </a:p>
        </p:txBody>
      </p:sp>
      <p:pic>
        <p:nvPicPr>
          <p:cNvPr id="416" name="Google Shape;416;p32"/>
          <p:cNvPicPr preferRelativeResize="0"/>
          <p:nvPr/>
        </p:nvPicPr>
        <p:blipFill rotWithShape="1">
          <a:blip r:embed="rId5">
            <a:alphaModFix/>
          </a:blip>
          <a:srcRect b="0" l="0" r="0" t="0"/>
          <a:stretch/>
        </p:blipFill>
        <p:spPr>
          <a:xfrm>
            <a:off x="2900897" y="5177248"/>
            <a:ext cx="2994450" cy="1409150"/>
          </a:xfrm>
          <a:prstGeom prst="rect">
            <a:avLst/>
          </a:prstGeom>
          <a:noFill/>
          <a:ln>
            <a:noFill/>
          </a:ln>
        </p:spPr>
      </p:pic>
      <p:pic>
        <p:nvPicPr>
          <p:cNvPr id="417" name="Google Shape;417;p32"/>
          <p:cNvPicPr preferRelativeResize="0"/>
          <p:nvPr/>
        </p:nvPicPr>
        <p:blipFill rotWithShape="1">
          <a:blip r:embed="rId6">
            <a:alphaModFix/>
          </a:blip>
          <a:srcRect b="0" l="0" r="6059" t="2496"/>
          <a:stretch/>
        </p:blipFill>
        <p:spPr>
          <a:xfrm>
            <a:off x="6987496" y="1900500"/>
            <a:ext cx="2855554" cy="46859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3"/>
          <p:cNvSpPr txBox="1"/>
          <p:nvPr>
            <p:ph type="title"/>
          </p:nvPr>
        </p:nvSpPr>
        <p:spPr>
          <a:xfrm>
            <a:off x="515512" y="137360"/>
            <a:ext cx="84342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Atoms, elements &amp; compounds</a:t>
            </a:r>
            <a:endParaRPr sz="3212"/>
          </a:p>
        </p:txBody>
      </p:sp>
      <p:grpSp>
        <p:nvGrpSpPr>
          <p:cNvPr id="424" name="Google Shape;424;p33"/>
          <p:cNvGrpSpPr/>
          <p:nvPr/>
        </p:nvGrpSpPr>
        <p:grpSpPr>
          <a:xfrm>
            <a:off x="308587" y="989960"/>
            <a:ext cx="10002677" cy="5914337"/>
            <a:chOff x="620518" y="1224000"/>
            <a:chExt cx="9689700" cy="5904300"/>
          </a:xfrm>
        </p:grpSpPr>
        <p:sp>
          <p:nvSpPr>
            <p:cNvPr id="425" name="Google Shape;425;p33"/>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426" name="Google Shape;426;p33"/>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27" name="Google Shape;427;p33"/>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428" name="Google Shape;428;p33"/>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29" name="Google Shape;429;p33"/>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430" name="Google Shape;430;p33"/>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431" name="Google Shape;431;p33"/>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432" name="Google Shape;432;p33"/>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433" name="Google Shape;433;p33"/>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434" name="Google Shape;434;p33"/>
          <p:cNvSpPr txBox="1"/>
          <p:nvPr/>
        </p:nvSpPr>
        <p:spPr>
          <a:xfrm>
            <a:off x="381581" y="1789715"/>
            <a:ext cx="2291700" cy="4912200"/>
          </a:xfrm>
          <a:prstGeom prst="rect">
            <a:avLst/>
          </a:prstGeom>
          <a:noFill/>
          <a:ln>
            <a:noFill/>
          </a:ln>
        </p:spPr>
        <p:txBody>
          <a:bodyPr anchorCtr="0" anchor="t" bIns="41775" lIns="83550" spcFirstLastPara="1" rIns="83550" wrap="square" tIns="41775">
            <a:spAutoFit/>
          </a:bodyPr>
          <a:lstStyle/>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Periodic table – table of elements in order of atomic number</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Group – vertical columns of periodic table</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Period – horizontal rows of periodic table</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Atom – smallest piece of an element</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Element – substance containing only one type of atom</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Compound – 2 or more elements chemically joined together</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Mixture – 2 or more elements and/or compounds not chemically joined together</a:t>
            </a:r>
            <a:endParaRPr b="0" i="0" sz="1162"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62"/>
          </a:p>
          <a:p>
            <a:pPr indent="0" lvl="0" marL="0" marR="0" rtl="0" algn="l">
              <a:lnSpc>
                <a:spcPct val="100000"/>
              </a:lnSpc>
              <a:spcBef>
                <a:spcPts val="0"/>
              </a:spcBef>
              <a:spcAft>
                <a:spcPts val="0"/>
              </a:spcAft>
              <a:buNone/>
            </a:pPr>
            <a:r>
              <a:rPr b="0" i="0" lang="en-GB" sz="1162" u="none" cap="none" strike="noStrike">
                <a:solidFill>
                  <a:srgbClr val="000000"/>
                </a:solidFill>
                <a:latin typeface="Arial"/>
                <a:ea typeface="Arial"/>
                <a:cs typeface="Arial"/>
                <a:sym typeface="Arial"/>
              </a:rPr>
              <a:t>Chemical reaction – process where 1/more substances are changed into others </a:t>
            </a:r>
            <a:endParaRPr sz="1162"/>
          </a:p>
        </p:txBody>
      </p:sp>
      <p:pic>
        <p:nvPicPr>
          <p:cNvPr id="435" name="Google Shape;435;p33"/>
          <p:cNvPicPr preferRelativeResize="0"/>
          <p:nvPr/>
        </p:nvPicPr>
        <p:blipFill rotWithShape="1">
          <a:blip r:embed="rId4">
            <a:alphaModFix/>
          </a:blip>
          <a:srcRect b="0" l="0" r="0" t="0"/>
          <a:stretch/>
        </p:blipFill>
        <p:spPr>
          <a:xfrm>
            <a:off x="2924825" y="1882725"/>
            <a:ext cx="3310350" cy="1523984"/>
          </a:xfrm>
          <a:prstGeom prst="rect">
            <a:avLst/>
          </a:prstGeom>
          <a:noFill/>
          <a:ln>
            <a:noFill/>
          </a:ln>
        </p:spPr>
      </p:pic>
      <p:pic>
        <p:nvPicPr>
          <p:cNvPr id="436" name="Google Shape;436;p33"/>
          <p:cNvPicPr preferRelativeResize="0"/>
          <p:nvPr/>
        </p:nvPicPr>
        <p:blipFill rotWithShape="1">
          <a:blip r:embed="rId5">
            <a:alphaModFix/>
          </a:blip>
          <a:srcRect b="0" l="0" r="0" t="0"/>
          <a:stretch/>
        </p:blipFill>
        <p:spPr>
          <a:xfrm>
            <a:off x="2888250" y="3535050"/>
            <a:ext cx="3346925" cy="1092261"/>
          </a:xfrm>
          <a:prstGeom prst="rect">
            <a:avLst/>
          </a:prstGeom>
          <a:noFill/>
          <a:ln>
            <a:noFill/>
          </a:ln>
        </p:spPr>
      </p:pic>
      <p:pic>
        <p:nvPicPr>
          <p:cNvPr id="437" name="Google Shape;437;p33"/>
          <p:cNvPicPr preferRelativeResize="0"/>
          <p:nvPr/>
        </p:nvPicPr>
        <p:blipFill rotWithShape="1">
          <a:blip r:embed="rId6">
            <a:alphaModFix/>
          </a:blip>
          <a:srcRect b="0" l="0" r="0" t="5669"/>
          <a:stretch/>
        </p:blipFill>
        <p:spPr>
          <a:xfrm>
            <a:off x="2888250" y="4833500"/>
            <a:ext cx="3310350" cy="1202551"/>
          </a:xfrm>
          <a:prstGeom prst="rect">
            <a:avLst/>
          </a:prstGeom>
          <a:noFill/>
          <a:ln>
            <a:noFill/>
          </a:ln>
        </p:spPr>
      </p:pic>
      <p:pic>
        <p:nvPicPr>
          <p:cNvPr id="438" name="Google Shape;438;p33"/>
          <p:cNvPicPr preferRelativeResize="0"/>
          <p:nvPr/>
        </p:nvPicPr>
        <p:blipFill rotWithShape="1">
          <a:blip r:embed="rId7">
            <a:alphaModFix/>
          </a:blip>
          <a:srcRect b="0" l="0" r="0" t="0"/>
          <a:stretch/>
        </p:blipFill>
        <p:spPr>
          <a:xfrm>
            <a:off x="6536278" y="1818647"/>
            <a:ext cx="3595488" cy="2214300"/>
          </a:xfrm>
          <a:prstGeom prst="rect">
            <a:avLst/>
          </a:prstGeom>
          <a:noFill/>
          <a:ln>
            <a:noFill/>
          </a:ln>
        </p:spPr>
      </p:pic>
      <p:pic>
        <p:nvPicPr>
          <p:cNvPr id="439" name="Google Shape;439;p33"/>
          <p:cNvPicPr preferRelativeResize="0"/>
          <p:nvPr/>
        </p:nvPicPr>
        <p:blipFill rotWithShape="1">
          <a:blip r:embed="rId8">
            <a:alphaModFix/>
          </a:blip>
          <a:srcRect b="0" l="0" r="0" t="0"/>
          <a:stretch/>
        </p:blipFill>
        <p:spPr>
          <a:xfrm>
            <a:off x="6541102" y="4150422"/>
            <a:ext cx="3585825" cy="210997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4"/>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sz="3212"/>
              <a:t>Subject: Forces &amp; Motion</a:t>
            </a:r>
            <a:endParaRPr sz="3212"/>
          </a:p>
        </p:txBody>
      </p:sp>
      <p:grpSp>
        <p:nvGrpSpPr>
          <p:cNvPr id="446" name="Google Shape;446;p34"/>
          <p:cNvGrpSpPr/>
          <p:nvPr/>
        </p:nvGrpSpPr>
        <p:grpSpPr>
          <a:xfrm>
            <a:off x="258884" y="872446"/>
            <a:ext cx="9831170" cy="5914337"/>
            <a:chOff x="620518" y="1224000"/>
            <a:chExt cx="9689700" cy="5904300"/>
          </a:xfrm>
        </p:grpSpPr>
        <p:sp>
          <p:nvSpPr>
            <p:cNvPr id="447" name="Google Shape;447;p34"/>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448" name="Google Shape;448;p34"/>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49" name="Google Shape;449;p34"/>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450" name="Google Shape;450;p34"/>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51" name="Google Shape;451;p34"/>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452" name="Google Shape;452;p34"/>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453" name="Google Shape;453;p34"/>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454" name="Google Shape;454;p34"/>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455" name="Google Shape;455;p34"/>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456" name="Google Shape;456;p34"/>
          <p:cNvGraphicFramePr/>
          <p:nvPr/>
        </p:nvGraphicFramePr>
        <p:xfrm>
          <a:off x="428293" y="1737092"/>
          <a:ext cx="3000000" cy="3000000"/>
        </p:xfrm>
        <a:graphic>
          <a:graphicData uri="http://schemas.openxmlformats.org/drawingml/2006/table">
            <a:tbl>
              <a:tblPr>
                <a:noFill/>
                <a:tableStyleId>{39CF85C6-AD16-4700-A697-6FB13C080FB6}</a:tableStyleId>
              </a:tblPr>
              <a:tblGrid>
                <a:gridCol w="2135800"/>
              </a:tblGrid>
              <a:tr h="4964450">
                <a:tc>
                  <a:txBody>
                    <a:bodyPr/>
                    <a:lstStyle/>
                    <a:p>
                      <a:pPr indent="0" lvl="0" marL="0" marR="0" rtl="0" algn="l">
                        <a:lnSpc>
                          <a:spcPct val="107000"/>
                        </a:lnSpc>
                        <a:spcBef>
                          <a:spcPts val="0"/>
                        </a:spcBef>
                        <a:spcAft>
                          <a:spcPts val="0"/>
                        </a:spcAft>
                        <a:buNone/>
                      </a:pPr>
                      <a:r>
                        <a:rPr lang="en-GB" sz="1176" u="none" cap="none" strike="noStrike">
                          <a:latin typeface="Arial"/>
                          <a:ea typeface="Arial"/>
                          <a:cs typeface="Arial"/>
                          <a:sym typeface="Arial"/>
                        </a:rPr>
                        <a:t>Speed - Calculated using distance (metres) divided by time (seconds). Units of speed are metres per second</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Force - Can cause an object to be pushed, pulled, stretched, squashed, speed up and or slow down. Measured in Newtons (N).</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Resultant force - Overall force or force leftover when opposite forces act.</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Balanced forces - Forces that are equal and opposite. If forces are balanced then object is either stationary or moving at a constant velocity</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Unbalanced forces - Forces that are not equal and opposite. Results in acceleration – speeding up or slowing down</a:t>
                      </a:r>
                      <a:endParaRPr sz="1029" u="none" cap="none" strike="noStrike">
                        <a:latin typeface="Calibri"/>
                        <a:ea typeface="Calibri"/>
                        <a:cs typeface="Calibri"/>
                        <a:sym typeface="Calibri"/>
                      </a:endParaRPr>
                    </a:p>
                  </a:txBody>
                  <a:tcPr marT="19050" marB="19050" marR="28600" marL="28600">
                    <a:lnL cap="flat" cmpd="sng" w="11625">
                      <a:solidFill>
                        <a:srgbClr val="000000"/>
                      </a:solidFill>
                      <a:prstDash val="solid"/>
                      <a:round/>
                      <a:headEnd len="sm" w="sm" type="none"/>
                      <a:tailEnd len="sm" w="sm" type="none"/>
                    </a:lnL>
                    <a:lnR cap="flat" cmpd="sng" w="11625">
                      <a:solidFill>
                        <a:srgbClr val="000000"/>
                      </a:solidFill>
                      <a:prstDash val="solid"/>
                      <a:round/>
                      <a:headEnd len="sm" w="sm" type="none"/>
                      <a:tailEnd len="sm" w="sm" type="none"/>
                    </a:lnR>
                    <a:lnT cap="flat" cmpd="sng" w="11625">
                      <a:solidFill>
                        <a:srgbClr val="000000"/>
                      </a:solidFill>
                      <a:prstDash val="solid"/>
                      <a:round/>
                      <a:headEnd len="sm" w="sm" type="none"/>
                      <a:tailEnd len="sm" w="sm" type="none"/>
                    </a:lnT>
                    <a:lnB cap="flat" cmpd="sng" w="11625">
                      <a:solidFill>
                        <a:srgbClr val="000000"/>
                      </a:solidFill>
                      <a:prstDash val="solid"/>
                      <a:round/>
                      <a:headEnd len="sm" w="sm" type="none"/>
                      <a:tailEnd len="sm" w="sm" type="none"/>
                    </a:lnB>
                  </a:tcPr>
                </a:tc>
              </a:tr>
            </a:tbl>
          </a:graphicData>
        </a:graphic>
      </p:graphicFrame>
      <p:pic>
        <p:nvPicPr>
          <p:cNvPr id="457" name="Google Shape;457;p34"/>
          <p:cNvPicPr preferRelativeResize="0"/>
          <p:nvPr/>
        </p:nvPicPr>
        <p:blipFill rotWithShape="1">
          <a:blip r:embed="rId4">
            <a:alphaModFix/>
          </a:blip>
          <a:srcRect b="0" l="0" r="0" t="0"/>
          <a:stretch/>
        </p:blipFill>
        <p:spPr>
          <a:xfrm>
            <a:off x="2792625" y="1737100"/>
            <a:ext cx="3129125" cy="4900426"/>
          </a:xfrm>
          <a:prstGeom prst="rect">
            <a:avLst/>
          </a:prstGeom>
          <a:noFill/>
          <a:ln>
            <a:noFill/>
          </a:ln>
        </p:spPr>
      </p:pic>
      <p:pic>
        <p:nvPicPr>
          <p:cNvPr id="458" name="Google Shape;458;p34"/>
          <p:cNvPicPr preferRelativeResize="0"/>
          <p:nvPr/>
        </p:nvPicPr>
        <p:blipFill rotWithShape="1">
          <a:blip r:embed="rId5">
            <a:alphaModFix/>
          </a:blip>
          <a:srcRect b="0" l="0" r="0" t="0"/>
          <a:stretch/>
        </p:blipFill>
        <p:spPr>
          <a:xfrm>
            <a:off x="6433124" y="1737103"/>
            <a:ext cx="3463575" cy="2148275"/>
          </a:xfrm>
          <a:prstGeom prst="rect">
            <a:avLst/>
          </a:prstGeom>
          <a:noFill/>
          <a:ln>
            <a:noFill/>
          </a:ln>
        </p:spPr>
      </p:pic>
      <p:pic>
        <p:nvPicPr>
          <p:cNvPr id="459" name="Google Shape;459;p34"/>
          <p:cNvPicPr preferRelativeResize="0"/>
          <p:nvPr/>
        </p:nvPicPr>
        <p:blipFill rotWithShape="1">
          <a:blip r:embed="rId6">
            <a:alphaModFix/>
          </a:blip>
          <a:srcRect b="0" l="0" r="0" t="0"/>
          <a:stretch/>
        </p:blipFill>
        <p:spPr>
          <a:xfrm>
            <a:off x="6472574" y="3995953"/>
            <a:ext cx="3322050" cy="1341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35"/>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Animals as Organisms</a:t>
            </a:r>
            <a:endParaRPr sz="3212"/>
          </a:p>
        </p:txBody>
      </p:sp>
      <p:grpSp>
        <p:nvGrpSpPr>
          <p:cNvPr id="466" name="Google Shape;466;p35"/>
          <p:cNvGrpSpPr/>
          <p:nvPr/>
        </p:nvGrpSpPr>
        <p:grpSpPr>
          <a:xfrm>
            <a:off x="308587" y="989960"/>
            <a:ext cx="10002677" cy="5914337"/>
            <a:chOff x="620518" y="1224000"/>
            <a:chExt cx="9689700" cy="5904300"/>
          </a:xfrm>
        </p:grpSpPr>
        <p:sp>
          <p:nvSpPr>
            <p:cNvPr id="467" name="Google Shape;467;p35"/>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468" name="Google Shape;468;p35"/>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69" name="Google Shape;469;p35"/>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470" name="Google Shape;470;p35"/>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71" name="Google Shape;471;p35"/>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472" name="Google Shape;472;p35"/>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473" name="Google Shape;473;p35"/>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474" name="Google Shape;474;p35"/>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475" name="Google Shape;475;p35"/>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476" name="Google Shape;476;p35"/>
          <p:cNvGraphicFramePr/>
          <p:nvPr/>
        </p:nvGraphicFramePr>
        <p:xfrm>
          <a:off x="515513" y="1807228"/>
          <a:ext cx="3000000" cy="3000000"/>
        </p:xfrm>
        <a:graphic>
          <a:graphicData uri="http://schemas.openxmlformats.org/drawingml/2006/table">
            <a:tbl>
              <a:tblPr>
                <a:noFill/>
                <a:tableStyleId>{39CF85C6-AD16-4700-A697-6FB13C080FB6}</a:tableStyleId>
              </a:tblPr>
              <a:tblGrid>
                <a:gridCol w="2102000"/>
              </a:tblGrid>
              <a:tr h="2000350">
                <a:tc>
                  <a:txBody>
                    <a:bodyPr/>
                    <a:lstStyle/>
                    <a:p>
                      <a:pPr indent="0" lvl="0" marL="0" marR="0" rtl="0" algn="l">
                        <a:lnSpc>
                          <a:spcPct val="107000"/>
                        </a:lnSpc>
                        <a:spcBef>
                          <a:spcPts val="0"/>
                        </a:spcBef>
                        <a:spcAft>
                          <a:spcPts val="0"/>
                        </a:spcAft>
                        <a:buNone/>
                      </a:pPr>
                      <a:r>
                        <a:rPr lang="en-GB" sz="1176" u="none" cap="none" strike="noStrike">
                          <a:latin typeface="Arial"/>
                          <a:ea typeface="Arial"/>
                          <a:cs typeface="Arial"/>
                          <a:sym typeface="Arial"/>
                        </a:rPr>
                        <a:t>Skeletal System - The body system that consists of bones and joints.</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Skeleton - Consists of 206 bones in the human body.</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Functions of the skeleton - </a:t>
                      </a:r>
                      <a:r>
                        <a:rPr lang="en-GB" sz="1176" u="none" cap="none" strike="noStrike">
                          <a:solidFill>
                            <a:srgbClr val="231F20"/>
                          </a:solidFill>
                          <a:latin typeface="Arial"/>
                          <a:ea typeface="Arial"/>
                          <a:cs typeface="Arial"/>
                          <a:sym typeface="Arial"/>
                        </a:rPr>
                        <a:t>To support the body, to protect some of the vital organs of the body, to help the body move, to make blood cells.</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Muscular System - The body system that consists of muscle tissues and connective tissue.</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Muscles - Contract to produce movement.</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Respiratory System -Main organ = the lungs. Function = take in oxygen and remove carbon dioxide.</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Heart -Pump blood around the body</a:t>
                      </a:r>
                      <a:endParaRPr sz="1029" u="none" cap="none" strike="noStrike">
                        <a:latin typeface="Calibri"/>
                        <a:ea typeface="Calibri"/>
                        <a:cs typeface="Calibri"/>
                        <a:sym typeface="Calibri"/>
                      </a:endParaRPr>
                    </a:p>
                  </a:txBody>
                  <a:tcPr marT="19050" marB="19050" marR="28600" marL="28600">
                    <a:lnL cap="flat" cmpd="sng" w="11625">
                      <a:solidFill>
                        <a:srgbClr val="000000"/>
                      </a:solidFill>
                      <a:prstDash val="solid"/>
                      <a:round/>
                      <a:headEnd len="sm" w="sm" type="none"/>
                      <a:tailEnd len="sm" w="sm" type="none"/>
                    </a:lnL>
                    <a:lnR cap="flat" cmpd="sng" w="11625">
                      <a:solidFill>
                        <a:srgbClr val="000000"/>
                      </a:solidFill>
                      <a:prstDash val="solid"/>
                      <a:round/>
                      <a:headEnd len="sm" w="sm" type="none"/>
                      <a:tailEnd len="sm" w="sm" type="none"/>
                    </a:lnR>
                    <a:lnT cap="flat" cmpd="sng" w="11625">
                      <a:solidFill>
                        <a:srgbClr val="000000"/>
                      </a:solidFill>
                      <a:prstDash val="solid"/>
                      <a:round/>
                      <a:headEnd len="sm" w="sm" type="none"/>
                      <a:tailEnd len="sm" w="sm" type="none"/>
                    </a:lnT>
                    <a:lnB cap="flat" cmpd="sng" w="11625">
                      <a:solidFill>
                        <a:srgbClr val="000000"/>
                      </a:solidFill>
                      <a:prstDash val="solid"/>
                      <a:round/>
                      <a:headEnd len="sm" w="sm" type="none"/>
                      <a:tailEnd len="sm" w="sm" type="none"/>
                    </a:lnB>
                  </a:tcPr>
                </a:tc>
              </a:tr>
            </a:tbl>
          </a:graphicData>
        </a:graphic>
      </p:graphicFrame>
      <p:pic>
        <p:nvPicPr>
          <p:cNvPr id="477" name="Google Shape;477;p35"/>
          <p:cNvPicPr preferRelativeResize="0"/>
          <p:nvPr/>
        </p:nvPicPr>
        <p:blipFill rotWithShape="1">
          <a:blip r:embed="rId4">
            <a:alphaModFix/>
          </a:blip>
          <a:srcRect b="0" l="0" r="0" t="0"/>
          <a:stretch/>
        </p:blipFill>
        <p:spPr>
          <a:xfrm>
            <a:off x="2832272" y="1899524"/>
            <a:ext cx="3474038" cy="3851632"/>
          </a:xfrm>
          <a:prstGeom prst="rect">
            <a:avLst/>
          </a:prstGeom>
          <a:noFill/>
          <a:ln>
            <a:noFill/>
          </a:ln>
        </p:spPr>
      </p:pic>
      <p:pic>
        <p:nvPicPr>
          <p:cNvPr id="478" name="Google Shape;478;p35"/>
          <p:cNvPicPr preferRelativeResize="0"/>
          <p:nvPr/>
        </p:nvPicPr>
        <p:blipFill rotWithShape="1">
          <a:blip r:embed="rId5">
            <a:alphaModFix/>
          </a:blip>
          <a:srcRect b="0" l="0" r="0" t="0"/>
          <a:stretch/>
        </p:blipFill>
        <p:spPr>
          <a:xfrm>
            <a:off x="6608597" y="1861203"/>
            <a:ext cx="3231600" cy="47551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36"/>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Earth &amp; resources</a:t>
            </a:r>
            <a:endParaRPr sz="3212"/>
          </a:p>
        </p:txBody>
      </p:sp>
      <p:grpSp>
        <p:nvGrpSpPr>
          <p:cNvPr id="485" name="Google Shape;485;p36"/>
          <p:cNvGrpSpPr/>
          <p:nvPr/>
        </p:nvGrpSpPr>
        <p:grpSpPr>
          <a:xfrm>
            <a:off x="308587" y="989960"/>
            <a:ext cx="10002677" cy="5914337"/>
            <a:chOff x="620518" y="1224000"/>
            <a:chExt cx="9689700" cy="5904300"/>
          </a:xfrm>
        </p:grpSpPr>
        <p:sp>
          <p:nvSpPr>
            <p:cNvPr id="486" name="Google Shape;486;p36"/>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487" name="Google Shape;487;p36"/>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88" name="Google Shape;488;p36"/>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489" name="Google Shape;489;p36"/>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490" name="Google Shape;490;p36"/>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491" name="Google Shape;491;p36"/>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492" name="Google Shape;492;p36"/>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493" name="Google Shape;493;p36"/>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494" name="Google Shape;494;p36"/>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495" name="Google Shape;495;p36"/>
          <p:cNvGraphicFramePr/>
          <p:nvPr/>
        </p:nvGraphicFramePr>
        <p:xfrm>
          <a:off x="462813" y="1909844"/>
          <a:ext cx="3000000" cy="3000000"/>
        </p:xfrm>
        <a:graphic>
          <a:graphicData uri="http://schemas.openxmlformats.org/drawingml/2006/table">
            <a:tbl>
              <a:tblPr>
                <a:noFill/>
                <a:tableStyleId>{39CF85C6-AD16-4700-A697-6FB13C080FB6}</a:tableStyleId>
              </a:tblPr>
              <a:tblGrid>
                <a:gridCol w="2041800"/>
              </a:tblGrid>
              <a:tr h="4405725">
                <a:tc>
                  <a:txBody>
                    <a:bodyPr/>
                    <a:lstStyle/>
                    <a:p>
                      <a:pPr indent="0" lvl="0" marL="0" marR="0" rtl="0" algn="l">
                        <a:lnSpc>
                          <a:spcPct val="107000"/>
                        </a:lnSpc>
                        <a:spcBef>
                          <a:spcPts val="0"/>
                        </a:spcBef>
                        <a:spcAft>
                          <a:spcPts val="0"/>
                        </a:spcAft>
                        <a:buNone/>
                      </a:pPr>
                      <a:r>
                        <a:rPr lang="en-GB" sz="1100" u="none" cap="none" strike="noStrike">
                          <a:latin typeface="Arial"/>
                          <a:ea typeface="Arial"/>
                          <a:cs typeface="Arial"/>
                          <a:sym typeface="Arial"/>
                        </a:rPr>
                        <a:t>Crust - The thin, rocky outer layer of the Earth.</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Mantle - The thickest layer of the Earth. Found under the crust. </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Outer Core - The layer of the Earth in between the mantle and the inner core.</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Inner Core - Made of solid iron. The centre layer of the Earth,</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Igneous - Type of rock formed from cooling lava or magma</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Sedimentary - Type of rock formed from layers of sediment</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Metamorphic - Type of rock formed when sedimentary rock is under pressure and heat.</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Lava - Molten rock at the surface of a volcano.</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Magma - Molten rock under the surface of the earth.</a:t>
                      </a:r>
                      <a:endParaRPr sz="1100"/>
                    </a:p>
                  </a:txBody>
                  <a:tcPr marT="19050" marB="19050" marR="28600" marL="28600" anchor="b">
                    <a:lnL cap="flat" cmpd="sng" w="11625">
                      <a:solidFill>
                        <a:schemeClr val="lt1"/>
                      </a:solidFill>
                      <a:prstDash val="solid"/>
                      <a:round/>
                      <a:headEnd len="sm" w="sm" type="none"/>
                      <a:tailEnd len="sm" w="sm" type="none"/>
                    </a:lnL>
                    <a:lnR cap="flat" cmpd="sng" w="11625">
                      <a:solidFill>
                        <a:schemeClr val="lt1"/>
                      </a:solidFill>
                      <a:prstDash val="solid"/>
                      <a:round/>
                      <a:headEnd len="sm" w="sm" type="none"/>
                      <a:tailEnd len="sm" w="sm" type="none"/>
                    </a:lnR>
                    <a:lnT cap="flat" cmpd="sng" w="11625">
                      <a:solidFill>
                        <a:schemeClr val="lt1"/>
                      </a:solidFill>
                      <a:prstDash val="solid"/>
                      <a:round/>
                      <a:headEnd len="sm" w="sm" type="none"/>
                      <a:tailEnd len="sm" w="sm" type="none"/>
                    </a:lnT>
                    <a:lnB cap="flat" cmpd="sng" w="11625">
                      <a:solidFill>
                        <a:schemeClr val="lt1"/>
                      </a:solidFill>
                      <a:prstDash val="solid"/>
                      <a:round/>
                      <a:headEnd len="sm" w="sm" type="none"/>
                      <a:tailEnd len="sm" w="sm" type="none"/>
                    </a:lnB>
                  </a:tcPr>
                </a:tc>
              </a:tr>
            </a:tbl>
          </a:graphicData>
        </a:graphic>
      </p:graphicFrame>
      <p:pic>
        <p:nvPicPr>
          <p:cNvPr id="496" name="Google Shape;496;p36"/>
          <p:cNvPicPr preferRelativeResize="0"/>
          <p:nvPr/>
        </p:nvPicPr>
        <p:blipFill rotWithShape="1">
          <a:blip r:embed="rId4">
            <a:alphaModFix/>
          </a:blip>
          <a:srcRect b="0" l="0" r="0" t="0"/>
          <a:stretch/>
        </p:blipFill>
        <p:spPr>
          <a:xfrm>
            <a:off x="2914823" y="1909851"/>
            <a:ext cx="3191525" cy="2327000"/>
          </a:xfrm>
          <a:prstGeom prst="rect">
            <a:avLst/>
          </a:prstGeom>
          <a:noFill/>
          <a:ln>
            <a:noFill/>
          </a:ln>
        </p:spPr>
      </p:pic>
      <p:pic>
        <p:nvPicPr>
          <p:cNvPr id="497" name="Google Shape;497;p36"/>
          <p:cNvPicPr preferRelativeResize="0"/>
          <p:nvPr/>
        </p:nvPicPr>
        <p:blipFill rotWithShape="1">
          <a:blip r:embed="rId5">
            <a:alphaModFix/>
          </a:blip>
          <a:srcRect b="0" l="0" r="0" t="0"/>
          <a:stretch/>
        </p:blipFill>
        <p:spPr>
          <a:xfrm>
            <a:off x="6536052" y="1820173"/>
            <a:ext cx="3586300" cy="2224625"/>
          </a:xfrm>
          <a:prstGeom prst="rect">
            <a:avLst/>
          </a:prstGeom>
          <a:noFill/>
          <a:ln>
            <a:noFill/>
          </a:ln>
        </p:spPr>
      </p:pic>
      <p:pic>
        <p:nvPicPr>
          <p:cNvPr id="498" name="Google Shape;498;p36"/>
          <p:cNvPicPr preferRelativeResize="0"/>
          <p:nvPr/>
        </p:nvPicPr>
        <p:blipFill rotWithShape="1">
          <a:blip r:embed="rId6">
            <a:alphaModFix/>
          </a:blip>
          <a:srcRect b="0" l="0" r="0" t="0"/>
          <a:stretch/>
        </p:blipFill>
        <p:spPr>
          <a:xfrm>
            <a:off x="2958126" y="4348895"/>
            <a:ext cx="3191524" cy="2319742"/>
          </a:xfrm>
          <a:prstGeom prst="rect">
            <a:avLst/>
          </a:prstGeom>
          <a:noFill/>
          <a:ln>
            <a:noFill/>
          </a:ln>
        </p:spPr>
      </p:pic>
      <p:pic>
        <p:nvPicPr>
          <p:cNvPr id="499" name="Google Shape;499;p36"/>
          <p:cNvPicPr preferRelativeResize="0"/>
          <p:nvPr/>
        </p:nvPicPr>
        <p:blipFill rotWithShape="1">
          <a:blip r:embed="rId7">
            <a:alphaModFix/>
          </a:blip>
          <a:srcRect b="0" l="0" r="0" t="0"/>
          <a:stretch/>
        </p:blipFill>
        <p:spPr>
          <a:xfrm>
            <a:off x="6603162" y="4126134"/>
            <a:ext cx="2686670" cy="177577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grpSp>
        <p:nvGrpSpPr>
          <p:cNvPr id="505" name="Google Shape;505;p37"/>
          <p:cNvGrpSpPr/>
          <p:nvPr/>
        </p:nvGrpSpPr>
        <p:grpSpPr>
          <a:xfrm>
            <a:off x="308587" y="989960"/>
            <a:ext cx="10002677" cy="5914337"/>
            <a:chOff x="620518" y="1224000"/>
            <a:chExt cx="9689700" cy="5904300"/>
          </a:xfrm>
        </p:grpSpPr>
        <p:sp>
          <p:nvSpPr>
            <p:cNvPr id="506" name="Google Shape;506;p37"/>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507" name="Google Shape;507;p37"/>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08" name="Google Shape;508;p37"/>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509" name="Google Shape;509;p37"/>
            <p:cNvSpPr/>
            <p:nvPr/>
          </p:nvSpPr>
          <p:spPr>
            <a:xfrm>
              <a:off x="3045312" y="2040003"/>
              <a:ext cx="71649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10" name="Google Shape;510;p37"/>
            <p:cNvSpPr/>
            <p:nvPr/>
          </p:nvSpPr>
          <p:spPr>
            <a:xfrm>
              <a:off x="3077836" y="1373885"/>
              <a:ext cx="70848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sp>
        <p:nvSpPr>
          <p:cNvPr id="511" name="Google Shape;511;p37"/>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EM spectrum</a:t>
            </a:r>
            <a:endParaRPr sz="3212"/>
          </a:p>
        </p:txBody>
      </p:sp>
      <p:pic>
        <p:nvPicPr>
          <p:cNvPr id="512" name="Google Shape;512;p37"/>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13" name="Google Shape;513;p37"/>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514" name="Google Shape;514;p37"/>
          <p:cNvGraphicFramePr/>
          <p:nvPr/>
        </p:nvGraphicFramePr>
        <p:xfrm>
          <a:off x="515531" y="1874377"/>
          <a:ext cx="3000000" cy="3000000"/>
        </p:xfrm>
        <a:graphic>
          <a:graphicData uri="http://schemas.openxmlformats.org/drawingml/2006/table">
            <a:tbl>
              <a:tblPr>
                <a:noFill/>
                <a:tableStyleId>{39CF85C6-AD16-4700-A697-6FB13C080FB6}</a:tableStyleId>
              </a:tblPr>
              <a:tblGrid>
                <a:gridCol w="2037450"/>
              </a:tblGrid>
              <a:tr h="4835175">
                <a:tc>
                  <a:txBody>
                    <a:bodyPr/>
                    <a:lstStyle/>
                    <a:p>
                      <a:pPr indent="0" lvl="0" marL="0" marR="0" rtl="0" algn="l">
                        <a:lnSpc>
                          <a:spcPct val="107000"/>
                        </a:lnSpc>
                        <a:spcBef>
                          <a:spcPts val="0"/>
                        </a:spcBef>
                        <a:spcAft>
                          <a:spcPts val="0"/>
                        </a:spcAft>
                        <a:buNone/>
                      </a:pPr>
                      <a:r>
                        <a:rPr lang="en-GB" sz="1176" u="none" cap="none" strike="noStrike">
                          <a:latin typeface="Arial"/>
                          <a:ea typeface="Arial"/>
                          <a:cs typeface="Arial"/>
                          <a:sym typeface="Arial"/>
                        </a:rPr>
                        <a:t>Waves - Transfer energy from one place to another</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Transverse waves - Vibrations are perpendicular to the direction in which the waves transfer energy.</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Longitudinal waves - Vibrations are parallel to the direction in which the waves are travelling.</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Amplitude - The height of the wave crest or the depth of the wave trough.  The bigger the amplitude, the more energy the waves carry i.e. louder the sound.</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Wavelength - Distance between one wave crest to another.</a:t>
                      </a:r>
                      <a:endParaRPr sz="1470"/>
                    </a:p>
                    <a:p>
                      <a:pPr indent="0" lvl="0" marL="0" marR="0" rtl="0" algn="l">
                        <a:lnSpc>
                          <a:spcPct val="107000"/>
                        </a:lnSpc>
                        <a:spcBef>
                          <a:spcPts val="735"/>
                        </a:spcBef>
                        <a:spcAft>
                          <a:spcPts val="0"/>
                        </a:spcAft>
                        <a:buNone/>
                      </a:pPr>
                      <a:r>
                        <a:rPr lang="en-GB" sz="1176" u="none" cap="none" strike="noStrike">
                          <a:latin typeface="Arial"/>
                          <a:ea typeface="Arial"/>
                          <a:cs typeface="Arial"/>
                          <a:sym typeface="Arial"/>
                        </a:rPr>
                        <a:t>Frequency - The number of wave crests passing a fixed point every second.  Measured in hertz (Hz)</a:t>
                      </a:r>
                      <a:endParaRPr sz="1029" u="none" cap="none" strike="noStrike">
                        <a:latin typeface="Calibri"/>
                        <a:ea typeface="Calibri"/>
                        <a:cs typeface="Calibri"/>
                        <a:sym typeface="Calibri"/>
                      </a:endParaRPr>
                    </a:p>
                  </a:txBody>
                  <a:tcPr marT="19050" marB="19050" marR="28600" marL="28600">
                    <a:lnL cap="flat" cmpd="sng" w="11625">
                      <a:solidFill>
                        <a:schemeClr val="lt1"/>
                      </a:solidFill>
                      <a:prstDash val="solid"/>
                      <a:round/>
                      <a:headEnd len="sm" w="sm" type="none"/>
                      <a:tailEnd len="sm" w="sm" type="none"/>
                    </a:lnL>
                    <a:lnR cap="flat" cmpd="sng" w="11625">
                      <a:solidFill>
                        <a:schemeClr val="lt1"/>
                      </a:solidFill>
                      <a:prstDash val="solid"/>
                      <a:round/>
                      <a:headEnd len="sm" w="sm" type="none"/>
                      <a:tailEnd len="sm" w="sm" type="none"/>
                    </a:lnR>
                    <a:lnT cap="flat" cmpd="sng" w="11625">
                      <a:solidFill>
                        <a:schemeClr val="lt1"/>
                      </a:solidFill>
                      <a:prstDash val="solid"/>
                      <a:round/>
                      <a:headEnd len="sm" w="sm" type="none"/>
                      <a:tailEnd len="sm" w="sm" type="none"/>
                    </a:lnT>
                    <a:lnB cap="flat" cmpd="sng" w="11625">
                      <a:solidFill>
                        <a:schemeClr val="lt1"/>
                      </a:solidFill>
                      <a:prstDash val="solid"/>
                      <a:round/>
                      <a:headEnd len="sm" w="sm" type="none"/>
                      <a:tailEnd len="sm" w="sm" type="none"/>
                    </a:lnB>
                  </a:tcPr>
                </a:tc>
              </a:tr>
            </a:tbl>
          </a:graphicData>
        </a:graphic>
      </p:graphicFrame>
      <p:pic>
        <p:nvPicPr>
          <p:cNvPr id="515" name="Google Shape;515;p37"/>
          <p:cNvPicPr preferRelativeResize="0"/>
          <p:nvPr/>
        </p:nvPicPr>
        <p:blipFill rotWithShape="1">
          <a:blip r:embed="rId4">
            <a:alphaModFix/>
          </a:blip>
          <a:srcRect b="0" l="0" r="0" t="0"/>
          <a:stretch/>
        </p:blipFill>
        <p:spPr>
          <a:xfrm>
            <a:off x="2884853" y="1927223"/>
            <a:ext cx="3543225" cy="1745900"/>
          </a:xfrm>
          <a:prstGeom prst="rect">
            <a:avLst/>
          </a:prstGeom>
          <a:noFill/>
          <a:ln>
            <a:noFill/>
          </a:ln>
        </p:spPr>
      </p:pic>
      <p:pic>
        <p:nvPicPr>
          <p:cNvPr id="516" name="Google Shape;516;p37"/>
          <p:cNvPicPr preferRelativeResize="0"/>
          <p:nvPr/>
        </p:nvPicPr>
        <p:blipFill rotWithShape="1">
          <a:blip r:embed="rId5">
            <a:alphaModFix/>
          </a:blip>
          <a:srcRect b="0" l="0" r="0" t="0"/>
          <a:stretch/>
        </p:blipFill>
        <p:spPr>
          <a:xfrm>
            <a:off x="3027075" y="3846600"/>
            <a:ext cx="6016000" cy="1367025"/>
          </a:xfrm>
          <a:prstGeom prst="rect">
            <a:avLst/>
          </a:prstGeom>
          <a:noFill/>
          <a:ln>
            <a:noFill/>
          </a:ln>
        </p:spPr>
      </p:pic>
      <p:pic>
        <p:nvPicPr>
          <p:cNvPr id="517" name="Google Shape;517;p37"/>
          <p:cNvPicPr preferRelativeResize="0"/>
          <p:nvPr/>
        </p:nvPicPr>
        <p:blipFill rotWithShape="1">
          <a:blip r:embed="rId6">
            <a:alphaModFix/>
          </a:blip>
          <a:srcRect b="0" l="0" r="0" t="0"/>
          <a:stretch/>
        </p:blipFill>
        <p:spPr>
          <a:xfrm>
            <a:off x="6584625" y="1818538"/>
            <a:ext cx="3507301" cy="1963275"/>
          </a:xfrm>
          <a:prstGeom prst="rect">
            <a:avLst/>
          </a:prstGeom>
          <a:noFill/>
          <a:ln>
            <a:noFill/>
          </a:ln>
        </p:spPr>
      </p:pic>
      <p:pic>
        <p:nvPicPr>
          <p:cNvPr id="518" name="Google Shape;518;p37"/>
          <p:cNvPicPr preferRelativeResize="0"/>
          <p:nvPr/>
        </p:nvPicPr>
        <p:blipFill rotWithShape="1">
          <a:blip r:embed="rId7">
            <a:alphaModFix/>
          </a:blip>
          <a:srcRect b="0" l="0" r="0" t="0"/>
          <a:stretch/>
        </p:blipFill>
        <p:spPr>
          <a:xfrm>
            <a:off x="3069150" y="5213625"/>
            <a:ext cx="3976950" cy="14779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38"/>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Inheritance &amp; evolution</a:t>
            </a:r>
            <a:endParaRPr sz="3212"/>
          </a:p>
        </p:txBody>
      </p:sp>
      <p:grpSp>
        <p:nvGrpSpPr>
          <p:cNvPr id="525" name="Google Shape;525;p38"/>
          <p:cNvGrpSpPr/>
          <p:nvPr/>
        </p:nvGrpSpPr>
        <p:grpSpPr>
          <a:xfrm>
            <a:off x="308587" y="989960"/>
            <a:ext cx="10002677" cy="5914337"/>
            <a:chOff x="620518" y="1224000"/>
            <a:chExt cx="9689700" cy="5904300"/>
          </a:xfrm>
        </p:grpSpPr>
        <p:sp>
          <p:nvSpPr>
            <p:cNvPr id="526" name="Google Shape;526;p38"/>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527" name="Google Shape;527;p38"/>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28" name="Google Shape;528;p38"/>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529" name="Google Shape;529;p38"/>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30" name="Google Shape;530;p38"/>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531" name="Google Shape;531;p38"/>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532" name="Google Shape;532;p38"/>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533" name="Google Shape;533;p38"/>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34" name="Google Shape;534;p38"/>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535" name="Google Shape;535;p38"/>
          <p:cNvSpPr txBox="1"/>
          <p:nvPr/>
        </p:nvSpPr>
        <p:spPr>
          <a:xfrm>
            <a:off x="467825" y="1905550"/>
            <a:ext cx="2072700" cy="4317300"/>
          </a:xfrm>
          <a:prstGeom prst="rect">
            <a:avLst/>
          </a:prstGeom>
          <a:noFill/>
          <a:ln>
            <a:noFill/>
          </a:ln>
        </p:spPr>
        <p:txBody>
          <a:bodyPr anchorCtr="0" anchor="t" bIns="41775" lIns="83550" spcFirstLastPara="1" rIns="83550" wrap="square" tIns="41775">
            <a:spAutoFit/>
          </a:bodyPr>
          <a:lstStyle/>
          <a:p>
            <a:pPr indent="0" lvl="0" marL="0" marR="0" rtl="0" algn="l">
              <a:lnSpc>
                <a:spcPct val="100000"/>
              </a:lnSpc>
              <a:spcBef>
                <a:spcPts val="0"/>
              </a:spcBef>
              <a:spcAft>
                <a:spcPts val="0"/>
              </a:spcAft>
              <a:buNone/>
            </a:pPr>
            <a:r>
              <a:rPr b="0" i="0" lang="en-GB" sz="1100" u="none" cap="none" strike="noStrike">
                <a:solidFill>
                  <a:srgbClr val="000000"/>
                </a:solidFill>
                <a:latin typeface="Arial"/>
                <a:ea typeface="Arial"/>
                <a:cs typeface="Arial"/>
                <a:sym typeface="Arial"/>
              </a:rPr>
              <a:t>Adaptation: A characteristic that allows an organism to survive and reproduce in its habitat. </a:t>
            </a:r>
            <a:endParaRPr sz="1100"/>
          </a:p>
          <a:p>
            <a:pPr indent="0" lvl="0" marL="0" marR="0" rtl="0" algn="l">
              <a:lnSpc>
                <a:spcPct val="100000"/>
              </a:lnSpc>
              <a:spcBef>
                <a:spcPts val="0"/>
              </a:spcBef>
              <a:spcAft>
                <a:spcPts val="0"/>
              </a:spcAft>
              <a:buNone/>
            </a:pPr>
            <a:r>
              <a:t/>
            </a:r>
            <a:endParaRPr sz="1100"/>
          </a:p>
          <a:p>
            <a:pPr indent="0" lvl="0" marL="0" marR="0" rtl="0" algn="l">
              <a:lnSpc>
                <a:spcPct val="100000"/>
              </a:lnSpc>
              <a:spcBef>
                <a:spcPts val="0"/>
              </a:spcBef>
              <a:spcAft>
                <a:spcPts val="0"/>
              </a:spcAft>
              <a:buNone/>
            </a:pPr>
            <a:r>
              <a:rPr b="0" i="0" lang="en-GB" sz="1100" u="none" cap="none" strike="noStrike">
                <a:solidFill>
                  <a:srgbClr val="000000"/>
                </a:solidFill>
                <a:latin typeface="Arial"/>
                <a:ea typeface="Arial"/>
                <a:cs typeface="Arial"/>
                <a:sym typeface="Arial"/>
              </a:rPr>
              <a:t>Community: Two or more populations of organisms in the same habitat. </a:t>
            </a:r>
            <a:endParaRPr sz="1100"/>
          </a:p>
          <a:p>
            <a:pPr indent="0" lvl="0" marL="0" marR="0" rtl="0" algn="l">
              <a:lnSpc>
                <a:spcPct val="100000"/>
              </a:lnSpc>
              <a:spcBef>
                <a:spcPts val="0"/>
              </a:spcBef>
              <a:spcAft>
                <a:spcPts val="0"/>
              </a:spcAft>
              <a:buNone/>
            </a:pPr>
            <a:r>
              <a:t/>
            </a:r>
            <a:endParaRPr sz="1100"/>
          </a:p>
          <a:p>
            <a:pPr indent="0" lvl="0" marL="0" marR="0" rtl="0" algn="l">
              <a:lnSpc>
                <a:spcPct val="100000"/>
              </a:lnSpc>
              <a:spcBef>
                <a:spcPts val="0"/>
              </a:spcBef>
              <a:spcAft>
                <a:spcPts val="0"/>
              </a:spcAft>
              <a:buNone/>
            </a:pPr>
            <a:r>
              <a:rPr b="0" i="0" lang="en-GB" sz="1100" u="none" cap="none" strike="noStrike">
                <a:solidFill>
                  <a:srgbClr val="000000"/>
                </a:solidFill>
                <a:latin typeface="Arial"/>
                <a:ea typeface="Arial"/>
                <a:cs typeface="Arial"/>
                <a:sym typeface="Arial"/>
              </a:rPr>
              <a:t>Competition: Where organisms need a resource that has a limited supply.</a:t>
            </a:r>
            <a:endParaRPr sz="1100"/>
          </a:p>
          <a:p>
            <a:pPr indent="0" lvl="0" marL="0" marR="0" rtl="0" algn="l">
              <a:lnSpc>
                <a:spcPct val="100000"/>
              </a:lnSpc>
              <a:spcBef>
                <a:spcPts val="0"/>
              </a:spcBef>
              <a:spcAft>
                <a:spcPts val="0"/>
              </a:spcAft>
              <a:buNone/>
            </a:pPr>
            <a:r>
              <a:t/>
            </a:r>
            <a:endParaRPr sz="1100"/>
          </a:p>
          <a:p>
            <a:pPr indent="0" lvl="0" marL="0" marR="0" rtl="0" algn="l">
              <a:lnSpc>
                <a:spcPct val="100000"/>
              </a:lnSpc>
              <a:spcBef>
                <a:spcPts val="0"/>
              </a:spcBef>
              <a:spcAft>
                <a:spcPts val="0"/>
              </a:spcAft>
              <a:buNone/>
            </a:pPr>
            <a:r>
              <a:rPr b="0" i="0" lang="en-GB" sz="1100" u="none" cap="none" strike="noStrike">
                <a:solidFill>
                  <a:srgbClr val="000000"/>
                </a:solidFill>
                <a:latin typeface="Arial"/>
                <a:ea typeface="Arial"/>
                <a:cs typeface="Arial"/>
                <a:sym typeface="Arial"/>
              </a:rPr>
              <a:t>DNA The molecule that contains all the genetic information (code) for each organism. </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sz="1100"/>
          </a:p>
          <a:p>
            <a:pPr indent="0" lvl="0" marL="0" marR="0" rtl="0" algn="l">
              <a:lnSpc>
                <a:spcPct val="100000"/>
              </a:lnSpc>
              <a:spcBef>
                <a:spcPts val="0"/>
              </a:spcBef>
              <a:spcAft>
                <a:spcPts val="0"/>
              </a:spcAft>
              <a:buNone/>
            </a:pPr>
            <a:r>
              <a:rPr b="0" i="0" lang="en-GB" sz="1100" u="none" cap="none" strike="noStrike">
                <a:solidFill>
                  <a:srgbClr val="000000"/>
                </a:solidFill>
                <a:latin typeface="Arial"/>
                <a:ea typeface="Arial"/>
                <a:cs typeface="Arial"/>
                <a:sym typeface="Arial"/>
              </a:rPr>
              <a:t>Ecosystem Interaction between a community of living organisms and their environment. An ecosystem is two or more populations of organisms (usually many more) in their environment. </a:t>
            </a:r>
            <a:endParaRPr b="0" i="0" sz="1100" u="none" cap="none" strike="noStrike">
              <a:solidFill>
                <a:srgbClr val="000000"/>
              </a:solidFill>
              <a:latin typeface="Arial"/>
              <a:ea typeface="Arial"/>
              <a:cs typeface="Arial"/>
              <a:sym typeface="Arial"/>
            </a:endParaRPr>
          </a:p>
        </p:txBody>
      </p:sp>
      <p:pic>
        <p:nvPicPr>
          <p:cNvPr id="536" name="Google Shape;536;p38"/>
          <p:cNvPicPr preferRelativeResize="0"/>
          <p:nvPr/>
        </p:nvPicPr>
        <p:blipFill rotWithShape="1">
          <a:blip r:embed="rId4">
            <a:alphaModFix/>
          </a:blip>
          <a:srcRect b="51028" l="0" r="0" t="2154"/>
          <a:stretch/>
        </p:blipFill>
        <p:spPr>
          <a:xfrm>
            <a:off x="2836300" y="2031425"/>
            <a:ext cx="3462700" cy="1451575"/>
          </a:xfrm>
          <a:prstGeom prst="rect">
            <a:avLst/>
          </a:prstGeom>
          <a:noFill/>
          <a:ln>
            <a:noFill/>
          </a:ln>
        </p:spPr>
      </p:pic>
      <p:pic>
        <p:nvPicPr>
          <p:cNvPr id="537" name="Google Shape;537;p38"/>
          <p:cNvPicPr preferRelativeResize="0"/>
          <p:nvPr/>
        </p:nvPicPr>
        <p:blipFill rotWithShape="1">
          <a:blip r:embed="rId5">
            <a:alphaModFix/>
          </a:blip>
          <a:srcRect b="44546" l="2344" r="1999" t="2010"/>
          <a:stretch/>
        </p:blipFill>
        <p:spPr>
          <a:xfrm>
            <a:off x="6594775" y="1863600"/>
            <a:ext cx="3508500" cy="2382575"/>
          </a:xfrm>
          <a:prstGeom prst="rect">
            <a:avLst/>
          </a:prstGeom>
          <a:noFill/>
          <a:ln>
            <a:noFill/>
          </a:ln>
        </p:spPr>
      </p:pic>
      <p:pic>
        <p:nvPicPr>
          <p:cNvPr id="538" name="Google Shape;538;p38"/>
          <p:cNvPicPr preferRelativeResize="0"/>
          <p:nvPr/>
        </p:nvPicPr>
        <p:blipFill rotWithShape="1">
          <a:blip r:embed="rId4">
            <a:alphaModFix/>
          </a:blip>
          <a:srcRect b="1548" l="0" r="0" t="54341"/>
          <a:stretch/>
        </p:blipFill>
        <p:spPr>
          <a:xfrm>
            <a:off x="2836300" y="3826650"/>
            <a:ext cx="3462700" cy="1367675"/>
          </a:xfrm>
          <a:prstGeom prst="rect">
            <a:avLst/>
          </a:prstGeom>
          <a:noFill/>
          <a:ln>
            <a:noFill/>
          </a:ln>
        </p:spPr>
      </p:pic>
      <p:pic>
        <p:nvPicPr>
          <p:cNvPr id="539" name="Google Shape;539;p38"/>
          <p:cNvPicPr preferRelativeResize="0"/>
          <p:nvPr/>
        </p:nvPicPr>
        <p:blipFill rotWithShape="1">
          <a:blip r:embed="rId5">
            <a:alphaModFix/>
          </a:blip>
          <a:srcRect b="0" l="2544" r="2516" t="58182"/>
          <a:stretch/>
        </p:blipFill>
        <p:spPr>
          <a:xfrm>
            <a:off x="6594775" y="4444025"/>
            <a:ext cx="3508500" cy="187828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39"/>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Electromagnetism </a:t>
            </a:r>
            <a:endParaRPr sz="3212"/>
          </a:p>
        </p:txBody>
      </p:sp>
      <p:grpSp>
        <p:nvGrpSpPr>
          <p:cNvPr id="546" name="Google Shape;546;p39"/>
          <p:cNvGrpSpPr/>
          <p:nvPr/>
        </p:nvGrpSpPr>
        <p:grpSpPr>
          <a:xfrm>
            <a:off x="308587" y="989960"/>
            <a:ext cx="10002677" cy="5914337"/>
            <a:chOff x="620518" y="1224000"/>
            <a:chExt cx="9689700" cy="5904300"/>
          </a:xfrm>
        </p:grpSpPr>
        <p:sp>
          <p:nvSpPr>
            <p:cNvPr id="547" name="Google Shape;547;p39"/>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548" name="Google Shape;548;p39"/>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49" name="Google Shape;549;p39"/>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550" name="Google Shape;550;p39"/>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51" name="Google Shape;551;p39"/>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552" name="Google Shape;552;p39"/>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553" name="Google Shape;553;p39"/>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554" name="Google Shape;554;p39"/>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55" name="Google Shape;555;p39"/>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556" name="Google Shape;556;p39"/>
          <p:cNvGraphicFramePr/>
          <p:nvPr/>
        </p:nvGraphicFramePr>
        <p:xfrm>
          <a:off x="554699" y="1874353"/>
          <a:ext cx="3000000" cy="3000000"/>
        </p:xfrm>
        <a:graphic>
          <a:graphicData uri="http://schemas.openxmlformats.org/drawingml/2006/table">
            <a:tbl>
              <a:tblPr bandRow="1">
                <a:noFill/>
                <a:tableStyleId>{7BD6C3F8-E78B-4335-8F90-2EC6BF631844}</a:tableStyleId>
              </a:tblPr>
              <a:tblGrid>
                <a:gridCol w="2055350"/>
              </a:tblGrid>
              <a:tr h="4728300">
                <a:tc>
                  <a:txBody>
                    <a:bodyPr/>
                    <a:lstStyle/>
                    <a:p>
                      <a:pPr indent="0" lvl="0" marL="0" marR="0" rtl="0" algn="l">
                        <a:lnSpc>
                          <a:spcPct val="107000"/>
                        </a:lnSpc>
                        <a:spcBef>
                          <a:spcPts val="0"/>
                        </a:spcBef>
                        <a:spcAft>
                          <a:spcPts val="0"/>
                        </a:spcAft>
                        <a:buNone/>
                      </a:pPr>
                      <a:r>
                        <a:rPr lang="en-GB" sz="1100" u="none" cap="none" strike="noStrike">
                          <a:solidFill>
                            <a:schemeClr val="dk1"/>
                          </a:solidFill>
                        </a:rPr>
                        <a:t>Series circuit - circuit which forms one single loop</a:t>
                      </a:r>
                      <a:endParaRPr sz="1100"/>
                    </a:p>
                    <a:p>
                      <a:pPr indent="0" lvl="0" marL="0" marR="0" rtl="0" algn="l">
                        <a:lnSpc>
                          <a:spcPct val="107000"/>
                        </a:lnSpc>
                        <a:spcBef>
                          <a:spcPts val="735"/>
                        </a:spcBef>
                        <a:spcAft>
                          <a:spcPts val="0"/>
                        </a:spcAft>
                        <a:buNone/>
                      </a:pPr>
                      <a:r>
                        <a:rPr lang="en-GB" sz="1100" u="none" cap="none" strike="noStrike">
                          <a:solidFill>
                            <a:schemeClr val="dk1"/>
                          </a:solidFill>
                        </a:rPr>
                        <a:t>Parallel circuit -  circuit which forms branches</a:t>
                      </a:r>
                      <a:endParaRPr sz="1100"/>
                    </a:p>
                    <a:p>
                      <a:pPr indent="0" lvl="0" marL="0" marR="0" rtl="0" algn="l">
                        <a:lnSpc>
                          <a:spcPct val="107000"/>
                        </a:lnSpc>
                        <a:spcBef>
                          <a:spcPts val="735"/>
                        </a:spcBef>
                        <a:spcAft>
                          <a:spcPts val="0"/>
                        </a:spcAft>
                        <a:buNone/>
                      </a:pPr>
                      <a:r>
                        <a:rPr lang="en-GB" sz="1100" u="none" cap="none" strike="noStrike">
                          <a:solidFill>
                            <a:schemeClr val="dk1"/>
                          </a:solidFill>
                        </a:rPr>
                        <a:t>Electrical current - The rate of flow of charge/electrons.  (I) I = Q/t</a:t>
                      </a:r>
                      <a:endParaRPr sz="1100"/>
                    </a:p>
                    <a:p>
                      <a:pPr indent="0" lvl="0" marL="0" marR="0" rtl="0" algn="l">
                        <a:lnSpc>
                          <a:spcPct val="107000"/>
                        </a:lnSpc>
                        <a:spcBef>
                          <a:spcPts val="735"/>
                        </a:spcBef>
                        <a:spcAft>
                          <a:spcPts val="0"/>
                        </a:spcAft>
                        <a:buNone/>
                      </a:pPr>
                      <a:r>
                        <a:rPr lang="en-GB" sz="1100" u="none" cap="none" strike="noStrike">
                          <a:solidFill>
                            <a:schemeClr val="dk1"/>
                          </a:solidFill>
                        </a:rPr>
                        <a:t>Magnet - metal object with a magnetic field, and north and south poles.</a:t>
                      </a:r>
                      <a:endParaRPr sz="1100"/>
                    </a:p>
                    <a:p>
                      <a:pPr indent="0" lvl="0" marL="0" marR="0" rtl="0" algn="l">
                        <a:lnSpc>
                          <a:spcPct val="107000"/>
                        </a:lnSpc>
                        <a:spcBef>
                          <a:spcPts val="735"/>
                        </a:spcBef>
                        <a:spcAft>
                          <a:spcPts val="0"/>
                        </a:spcAft>
                        <a:buNone/>
                      </a:pPr>
                      <a:r>
                        <a:rPr lang="en-GB" sz="1100" u="none" cap="none" strike="noStrike">
                          <a:solidFill>
                            <a:schemeClr val="dk1"/>
                          </a:solidFill>
                        </a:rPr>
                        <a:t>Magnetic Field -The area around a magnet that interacts with other magnetic objects.</a:t>
                      </a:r>
                      <a:endParaRPr sz="1100"/>
                    </a:p>
                    <a:p>
                      <a:pPr indent="0" lvl="0" marL="0" marR="0" rtl="0" algn="l">
                        <a:lnSpc>
                          <a:spcPct val="107000"/>
                        </a:lnSpc>
                        <a:spcBef>
                          <a:spcPts val="735"/>
                        </a:spcBef>
                        <a:spcAft>
                          <a:spcPts val="0"/>
                        </a:spcAft>
                        <a:buNone/>
                      </a:pPr>
                      <a:r>
                        <a:rPr lang="en-GB" sz="1100" u="none" cap="none" strike="noStrike">
                          <a:solidFill>
                            <a:schemeClr val="dk1"/>
                          </a:solidFill>
                        </a:rPr>
                        <a:t>Magnetic metals Iron, Steel, Cobalt, Nickel</a:t>
                      </a:r>
                      <a:endParaRPr sz="1100"/>
                    </a:p>
                    <a:p>
                      <a:pPr indent="0" lvl="0" marL="0" marR="0" rtl="0" algn="l">
                        <a:lnSpc>
                          <a:spcPct val="107000"/>
                        </a:lnSpc>
                        <a:spcBef>
                          <a:spcPts val="735"/>
                        </a:spcBef>
                        <a:spcAft>
                          <a:spcPts val="0"/>
                        </a:spcAft>
                        <a:buNone/>
                      </a:pPr>
                      <a:r>
                        <a:rPr lang="en-GB" sz="1100" u="none" cap="none" strike="noStrike">
                          <a:solidFill>
                            <a:schemeClr val="dk1"/>
                          </a:solidFill>
                        </a:rPr>
                        <a:t>Compass - A direction pointing device that consists of a mim bar magnet.</a:t>
                      </a:r>
                      <a:endParaRPr sz="1100"/>
                    </a:p>
                    <a:p>
                      <a:pPr indent="0" lvl="0" marL="0" marR="0" rtl="0" algn="l">
                        <a:lnSpc>
                          <a:spcPct val="107000"/>
                        </a:lnSpc>
                        <a:spcBef>
                          <a:spcPts val="735"/>
                        </a:spcBef>
                        <a:spcAft>
                          <a:spcPts val="0"/>
                        </a:spcAft>
                        <a:buNone/>
                      </a:pPr>
                      <a:r>
                        <a:rPr lang="en-GB" sz="1100" u="none" cap="none" strike="noStrike">
                          <a:solidFill>
                            <a:schemeClr val="dk1"/>
                          </a:solidFill>
                        </a:rPr>
                        <a:t>Electromagnet</a:t>
                      </a:r>
                      <a:endParaRPr sz="1100"/>
                    </a:p>
                    <a:p>
                      <a:pPr indent="0" lvl="0" marL="0" marR="0" rtl="0" algn="l">
                        <a:lnSpc>
                          <a:spcPct val="107000"/>
                        </a:lnSpc>
                        <a:spcBef>
                          <a:spcPts val="735"/>
                        </a:spcBef>
                        <a:spcAft>
                          <a:spcPts val="0"/>
                        </a:spcAft>
                        <a:buNone/>
                      </a:pPr>
                      <a:r>
                        <a:rPr lang="en-GB" sz="1100" u="none" cap="none" strike="noStrike">
                          <a:solidFill>
                            <a:schemeClr val="dk1"/>
                          </a:solidFill>
                        </a:rPr>
                        <a:t>Consists of wire wound into a coil around </a:t>
                      </a:r>
                      <a:r>
                        <a:rPr lang="en-GB" sz="1100" u="none" cap="none" strike="noStrike"/>
                        <a:t>metal.  It acts like a magnet when switched on.</a:t>
                      </a:r>
                      <a:endParaRPr sz="1100" u="none" cap="none" strike="noStrike">
                        <a:latin typeface="Calibri"/>
                        <a:ea typeface="Calibri"/>
                        <a:cs typeface="Calibri"/>
                        <a:sym typeface="Calibri"/>
                      </a:endParaRPr>
                    </a:p>
                  </a:txBody>
                  <a:tcPr marT="18375" marB="18375" marR="27575" marL="27575">
                    <a:solidFill>
                      <a:schemeClr val="lt1"/>
                    </a:solidFill>
                  </a:tcPr>
                </a:tc>
              </a:tr>
            </a:tbl>
          </a:graphicData>
        </a:graphic>
      </p:graphicFrame>
      <p:pic>
        <p:nvPicPr>
          <p:cNvPr id="557" name="Google Shape;557;p39"/>
          <p:cNvPicPr preferRelativeResize="0"/>
          <p:nvPr/>
        </p:nvPicPr>
        <p:blipFill rotWithShape="1">
          <a:blip r:embed="rId4">
            <a:alphaModFix/>
          </a:blip>
          <a:srcRect b="56923" l="0" r="0" t="0"/>
          <a:stretch/>
        </p:blipFill>
        <p:spPr>
          <a:xfrm>
            <a:off x="2908775" y="1874350"/>
            <a:ext cx="3341150" cy="1725943"/>
          </a:xfrm>
          <a:prstGeom prst="rect">
            <a:avLst/>
          </a:prstGeom>
          <a:noFill/>
          <a:ln>
            <a:noFill/>
          </a:ln>
        </p:spPr>
      </p:pic>
      <p:pic>
        <p:nvPicPr>
          <p:cNvPr id="558" name="Google Shape;558;p39"/>
          <p:cNvPicPr preferRelativeResize="0"/>
          <p:nvPr/>
        </p:nvPicPr>
        <p:blipFill rotWithShape="1">
          <a:blip r:embed="rId5">
            <a:alphaModFix/>
          </a:blip>
          <a:srcRect b="5794" l="2690" r="1570" t="0"/>
          <a:stretch/>
        </p:blipFill>
        <p:spPr>
          <a:xfrm>
            <a:off x="6566475" y="2034050"/>
            <a:ext cx="3508675" cy="3753900"/>
          </a:xfrm>
          <a:prstGeom prst="rect">
            <a:avLst/>
          </a:prstGeom>
          <a:noFill/>
          <a:ln>
            <a:noFill/>
          </a:ln>
        </p:spPr>
      </p:pic>
      <p:pic>
        <p:nvPicPr>
          <p:cNvPr id="559" name="Google Shape;559;p39"/>
          <p:cNvPicPr preferRelativeResize="0"/>
          <p:nvPr/>
        </p:nvPicPr>
        <p:blipFill rotWithShape="1">
          <a:blip r:embed="rId4">
            <a:alphaModFix/>
          </a:blip>
          <a:srcRect b="0" l="0" r="0" t="41708"/>
          <a:stretch/>
        </p:blipFill>
        <p:spPr>
          <a:xfrm>
            <a:off x="2977275" y="3700976"/>
            <a:ext cx="3084675" cy="2156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40"/>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Reactions of metals</a:t>
            </a:r>
            <a:endParaRPr sz="3212"/>
          </a:p>
        </p:txBody>
      </p:sp>
      <p:grpSp>
        <p:nvGrpSpPr>
          <p:cNvPr id="566" name="Google Shape;566;p40"/>
          <p:cNvGrpSpPr/>
          <p:nvPr/>
        </p:nvGrpSpPr>
        <p:grpSpPr>
          <a:xfrm>
            <a:off x="308587" y="963410"/>
            <a:ext cx="10002677" cy="5914337"/>
            <a:chOff x="620518" y="1224000"/>
            <a:chExt cx="9689700" cy="5904300"/>
          </a:xfrm>
        </p:grpSpPr>
        <p:sp>
          <p:nvSpPr>
            <p:cNvPr id="567" name="Google Shape;567;p40"/>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568" name="Google Shape;568;p40"/>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69" name="Google Shape;569;p40"/>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570" name="Google Shape;570;p40"/>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71" name="Google Shape;571;p40"/>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572" name="Google Shape;572;p40"/>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573" name="Google Shape;573;p40"/>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574" name="Google Shape;574;p40"/>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75" name="Google Shape;575;p40"/>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576" name="Google Shape;576;p40"/>
          <p:cNvGraphicFramePr/>
          <p:nvPr/>
        </p:nvGraphicFramePr>
        <p:xfrm>
          <a:off x="468759" y="1913303"/>
          <a:ext cx="3000000" cy="3000000"/>
        </p:xfrm>
        <a:graphic>
          <a:graphicData uri="http://schemas.openxmlformats.org/drawingml/2006/table">
            <a:tbl>
              <a:tblPr>
                <a:noFill/>
                <a:tableStyleId>{39CF85C6-AD16-4700-A697-6FB13C080FB6}</a:tableStyleId>
              </a:tblPr>
              <a:tblGrid>
                <a:gridCol w="2076875"/>
              </a:tblGrid>
              <a:tr h="4964450">
                <a:tc>
                  <a:txBody>
                    <a:bodyPr/>
                    <a:lstStyle/>
                    <a:p>
                      <a:pPr indent="0" lvl="0" marL="0" marR="0" rtl="0" algn="l">
                        <a:lnSpc>
                          <a:spcPct val="107000"/>
                        </a:lnSpc>
                        <a:spcBef>
                          <a:spcPts val="0"/>
                        </a:spcBef>
                        <a:spcAft>
                          <a:spcPts val="0"/>
                        </a:spcAft>
                        <a:buNone/>
                      </a:pPr>
                      <a:r>
                        <a:rPr lang="en-GB" sz="1100" u="none" cap="none" strike="noStrike">
                          <a:latin typeface="Arial"/>
                          <a:ea typeface="Arial"/>
                          <a:cs typeface="Arial"/>
                          <a:sym typeface="Arial"/>
                        </a:rPr>
                        <a:t>Metals and oxygen - Metal + oxygen 🡪 metal </a:t>
                      </a:r>
                      <a:r>
                        <a:rPr lang="en-GB" sz="1100"/>
                        <a:t>oxide - </a:t>
                      </a:r>
                      <a:endParaRPr sz="1100"/>
                    </a:p>
                    <a:p>
                      <a:pPr indent="0" lvl="0" marL="0" marR="0" rtl="0" algn="l">
                        <a:lnSpc>
                          <a:spcPct val="107000"/>
                        </a:lnSpc>
                        <a:spcBef>
                          <a:spcPts val="0"/>
                        </a:spcBef>
                        <a:spcAft>
                          <a:spcPts val="0"/>
                        </a:spcAft>
                        <a:buNone/>
                      </a:pPr>
                      <a:r>
                        <a:rPr lang="en-GB" sz="1100" u="none" cap="none" strike="noStrike">
                          <a:latin typeface="Arial"/>
                          <a:ea typeface="Arial"/>
                          <a:cs typeface="Arial"/>
                          <a:sym typeface="Arial"/>
                        </a:rPr>
                        <a:t>copper + oxygen 🡪 copper oxide</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Metals and water - Metal + water 🡪 metal salt + hydrogen</a:t>
                      </a:r>
                      <a:endParaRPr sz="1100" u="none" cap="none" strike="noStrike">
                        <a:latin typeface="Calibri"/>
                        <a:ea typeface="Calibri"/>
                        <a:cs typeface="Calibri"/>
                        <a:sym typeface="Calibri"/>
                      </a:endParaRPr>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 Rust - Product of reaction between iron, oxygen and water</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Group 1 metals (Alkali metals) - Group of very reactive metals that react with water to form alkali solutions (hydroxides).</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Metals and acids - Metal + acid 🡪 metal salt + hydrogen</a:t>
                      </a:r>
                      <a:r>
                        <a:rPr lang="en-GB" sz="1100" u="none" cap="none" strike="noStrike">
                          <a:latin typeface="Calibri"/>
                          <a:ea typeface="Calibri"/>
                          <a:cs typeface="Calibri"/>
                          <a:sym typeface="Calibri"/>
                        </a:rPr>
                        <a:t> </a:t>
                      </a:r>
                      <a:r>
                        <a:rPr lang="en-GB" sz="1100" u="none" cap="none" strike="noStrike">
                          <a:latin typeface="Arial"/>
                          <a:ea typeface="Arial"/>
                          <a:cs typeface="Arial"/>
                          <a:sym typeface="Arial"/>
                        </a:rPr>
                        <a:t>Eg. Calcium + hydrochloric acid 🡪 calcium chloride + hydrogen</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Reactivity series - List of elements in order of reactivity</a:t>
                      </a:r>
                      <a:endParaRPr sz="1100"/>
                    </a:p>
                    <a:p>
                      <a:pPr indent="0" lvl="0" marL="0" marR="0" rtl="0" algn="l">
                        <a:lnSpc>
                          <a:spcPct val="107000"/>
                        </a:lnSpc>
                        <a:spcBef>
                          <a:spcPts val="735"/>
                        </a:spcBef>
                        <a:spcAft>
                          <a:spcPts val="0"/>
                        </a:spcAft>
                        <a:buNone/>
                      </a:pPr>
                      <a:r>
                        <a:rPr lang="en-GB" sz="1100" u="none" cap="none" strike="noStrike">
                          <a:latin typeface="Arial"/>
                          <a:ea typeface="Arial"/>
                          <a:cs typeface="Arial"/>
                          <a:sym typeface="Arial"/>
                        </a:rPr>
                        <a:t>Displacement reaction - Reaction where most reactive metal displaces least reactive metal.</a:t>
                      </a:r>
                      <a:endParaRPr sz="1100"/>
                    </a:p>
                  </a:txBody>
                  <a:tcPr marT="0" marB="0" marR="68575" marL="68575">
                    <a:lnL cap="flat" cmpd="sng" w="11625">
                      <a:solidFill>
                        <a:schemeClr val="lt1"/>
                      </a:solidFill>
                      <a:prstDash val="solid"/>
                      <a:round/>
                      <a:headEnd len="sm" w="sm" type="none"/>
                      <a:tailEnd len="sm" w="sm" type="none"/>
                    </a:lnL>
                    <a:lnR cap="flat" cmpd="sng" w="11625">
                      <a:solidFill>
                        <a:schemeClr val="lt1"/>
                      </a:solidFill>
                      <a:prstDash val="solid"/>
                      <a:round/>
                      <a:headEnd len="sm" w="sm" type="none"/>
                      <a:tailEnd len="sm" w="sm" type="none"/>
                    </a:lnR>
                    <a:lnT cap="flat" cmpd="sng" w="11625">
                      <a:solidFill>
                        <a:schemeClr val="lt1"/>
                      </a:solidFill>
                      <a:prstDash val="solid"/>
                      <a:round/>
                      <a:headEnd len="sm" w="sm" type="none"/>
                      <a:tailEnd len="sm" w="sm" type="none"/>
                    </a:lnT>
                    <a:lnB cap="flat" cmpd="sng" w="11625">
                      <a:solidFill>
                        <a:schemeClr val="lt1"/>
                      </a:solidFill>
                      <a:prstDash val="solid"/>
                      <a:round/>
                      <a:headEnd len="sm" w="sm" type="none"/>
                      <a:tailEnd len="sm" w="sm" type="none"/>
                    </a:lnB>
                  </a:tcPr>
                </a:tc>
              </a:tr>
            </a:tbl>
          </a:graphicData>
        </a:graphic>
      </p:graphicFrame>
      <p:pic>
        <p:nvPicPr>
          <p:cNvPr id="577" name="Google Shape;577;p40"/>
          <p:cNvPicPr preferRelativeResize="0"/>
          <p:nvPr/>
        </p:nvPicPr>
        <p:blipFill rotWithShape="1">
          <a:blip r:embed="rId4">
            <a:alphaModFix/>
          </a:blip>
          <a:srcRect b="3177" l="2160" r="2683" t="3661"/>
          <a:stretch/>
        </p:blipFill>
        <p:spPr>
          <a:xfrm>
            <a:off x="2875950" y="1846175"/>
            <a:ext cx="3446950" cy="2898259"/>
          </a:xfrm>
          <a:prstGeom prst="rect">
            <a:avLst/>
          </a:prstGeom>
          <a:noFill/>
          <a:ln>
            <a:noFill/>
          </a:ln>
        </p:spPr>
      </p:pic>
      <p:pic>
        <p:nvPicPr>
          <p:cNvPr id="578" name="Google Shape;578;p40"/>
          <p:cNvPicPr preferRelativeResize="0"/>
          <p:nvPr/>
        </p:nvPicPr>
        <p:blipFill rotWithShape="1">
          <a:blip r:embed="rId5">
            <a:alphaModFix/>
          </a:blip>
          <a:srcRect b="0" l="1925" r="5508" t="3661"/>
          <a:stretch/>
        </p:blipFill>
        <p:spPr>
          <a:xfrm>
            <a:off x="2875950" y="4803150"/>
            <a:ext cx="3298900" cy="1632975"/>
          </a:xfrm>
          <a:prstGeom prst="rect">
            <a:avLst/>
          </a:prstGeom>
          <a:noFill/>
          <a:ln>
            <a:noFill/>
          </a:ln>
        </p:spPr>
      </p:pic>
      <p:pic>
        <p:nvPicPr>
          <p:cNvPr id="579" name="Google Shape;579;p40"/>
          <p:cNvPicPr preferRelativeResize="0"/>
          <p:nvPr/>
        </p:nvPicPr>
        <p:blipFill>
          <a:blip r:embed="rId6">
            <a:alphaModFix/>
          </a:blip>
          <a:stretch>
            <a:fillRect/>
          </a:stretch>
        </p:blipFill>
        <p:spPr>
          <a:xfrm>
            <a:off x="8970600" y="1853189"/>
            <a:ext cx="1129575" cy="2445625"/>
          </a:xfrm>
          <a:prstGeom prst="rect">
            <a:avLst/>
          </a:prstGeom>
          <a:noFill/>
          <a:ln>
            <a:noFill/>
          </a:ln>
        </p:spPr>
      </p:pic>
      <p:sp>
        <p:nvSpPr>
          <p:cNvPr id="580" name="Google Shape;580;p40"/>
          <p:cNvSpPr txBox="1"/>
          <p:nvPr/>
        </p:nvSpPr>
        <p:spPr>
          <a:xfrm>
            <a:off x="6544075" y="1853200"/>
            <a:ext cx="2426400" cy="2460600"/>
          </a:xfrm>
          <a:prstGeom prst="rect">
            <a:avLst/>
          </a:prstGeom>
          <a:noFill/>
          <a:ln>
            <a:noFill/>
          </a:ln>
        </p:spPr>
        <p:txBody>
          <a:bodyPr anchorCtr="0" anchor="t" bIns="91425" lIns="91425" spcFirstLastPara="1" rIns="91425" wrap="square" tIns="91425">
            <a:spAutoFit/>
          </a:bodyPr>
          <a:lstStyle/>
          <a:p>
            <a:pPr indent="0" lvl="0" marL="0" rtl="0" algn="just">
              <a:lnSpc>
                <a:spcPct val="114286"/>
              </a:lnSpc>
              <a:spcBef>
                <a:spcPts val="0"/>
              </a:spcBef>
              <a:spcAft>
                <a:spcPts val="0"/>
              </a:spcAft>
              <a:buNone/>
            </a:pPr>
            <a:r>
              <a:rPr b="1" lang="en-GB" sz="1000">
                <a:solidFill>
                  <a:srgbClr val="181818"/>
                </a:solidFill>
              </a:rPr>
              <a:t>The reactivity series</a:t>
            </a:r>
            <a:endParaRPr b="1" sz="1000">
              <a:solidFill>
                <a:srgbClr val="181818"/>
              </a:solidFill>
            </a:endParaRPr>
          </a:p>
          <a:p>
            <a:pPr indent="0" lvl="0" marL="0" rtl="0" algn="just">
              <a:lnSpc>
                <a:spcPct val="114286"/>
              </a:lnSpc>
              <a:spcBef>
                <a:spcPts val="0"/>
              </a:spcBef>
              <a:spcAft>
                <a:spcPts val="0"/>
              </a:spcAft>
              <a:buNone/>
            </a:pPr>
            <a:r>
              <a:t/>
            </a:r>
            <a:endParaRPr b="1" sz="1000">
              <a:solidFill>
                <a:srgbClr val="181818"/>
              </a:solidFill>
            </a:endParaRPr>
          </a:p>
          <a:p>
            <a:pPr indent="0" lvl="0" marL="0" rtl="0" algn="just">
              <a:lnSpc>
                <a:spcPct val="115000"/>
              </a:lnSpc>
              <a:spcBef>
                <a:spcPts val="0"/>
              </a:spcBef>
              <a:spcAft>
                <a:spcPts val="0"/>
              </a:spcAft>
              <a:buNone/>
            </a:pPr>
            <a:r>
              <a:rPr lang="en-GB" sz="1000">
                <a:solidFill>
                  <a:srgbClr val="181818"/>
                </a:solidFill>
              </a:rPr>
              <a:t>A </a:t>
            </a:r>
            <a:r>
              <a:rPr b="1" lang="en-GB" sz="1000">
                <a:solidFill>
                  <a:srgbClr val="181818"/>
                </a:solidFill>
              </a:rPr>
              <a:t>reactivity series</a:t>
            </a:r>
            <a:r>
              <a:rPr lang="en-GB" sz="1000">
                <a:solidFill>
                  <a:srgbClr val="181818"/>
                </a:solidFill>
              </a:rPr>
              <a:t> of metals can be created using the observations of their reactions with </a:t>
            </a:r>
            <a:r>
              <a:rPr b="1" lang="en-GB" sz="1000">
                <a:solidFill>
                  <a:srgbClr val="181818"/>
                </a:solidFill>
              </a:rPr>
              <a:t>oxygen</a:t>
            </a:r>
            <a:r>
              <a:rPr lang="en-GB" sz="1000">
                <a:solidFill>
                  <a:srgbClr val="181818"/>
                </a:solidFill>
              </a:rPr>
              <a:t>, </a:t>
            </a:r>
            <a:r>
              <a:rPr b="1" lang="en-GB" sz="1000">
                <a:solidFill>
                  <a:srgbClr val="181818"/>
                </a:solidFill>
              </a:rPr>
              <a:t>water</a:t>
            </a:r>
            <a:r>
              <a:rPr lang="en-GB" sz="1000">
                <a:solidFill>
                  <a:srgbClr val="181818"/>
                </a:solidFill>
              </a:rPr>
              <a:t> and </a:t>
            </a:r>
            <a:r>
              <a:rPr b="1" lang="en-GB" sz="1000">
                <a:solidFill>
                  <a:srgbClr val="181818"/>
                </a:solidFill>
              </a:rPr>
              <a:t>acid.</a:t>
            </a:r>
            <a:endParaRPr b="1" sz="1000">
              <a:solidFill>
                <a:srgbClr val="181818"/>
              </a:solidFill>
            </a:endParaRPr>
          </a:p>
          <a:p>
            <a:pPr indent="0" lvl="0" marL="0" rtl="0" algn="just">
              <a:lnSpc>
                <a:spcPct val="115000"/>
              </a:lnSpc>
              <a:spcBef>
                <a:spcPts val="0"/>
              </a:spcBef>
              <a:spcAft>
                <a:spcPts val="0"/>
              </a:spcAft>
              <a:buNone/>
            </a:pPr>
            <a:r>
              <a:t/>
            </a:r>
            <a:endParaRPr sz="1000">
              <a:solidFill>
                <a:srgbClr val="181818"/>
              </a:solidFill>
            </a:endParaRPr>
          </a:p>
          <a:p>
            <a:pPr indent="0" lvl="0" marL="0" rtl="0" algn="just">
              <a:lnSpc>
                <a:spcPct val="115000"/>
              </a:lnSpc>
              <a:spcBef>
                <a:spcPts val="0"/>
              </a:spcBef>
              <a:spcAft>
                <a:spcPts val="0"/>
              </a:spcAft>
              <a:buNone/>
            </a:pPr>
            <a:r>
              <a:rPr lang="en-GB" sz="1000">
                <a:solidFill>
                  <a:srgbClr val="181818"/>
                </a:solidFill>
              </a:rPr>
              <a:t>.The metals which show the fastest and most violent reactions are the most reactive.Those which show no visible change are the least reactive. In the reactivity series, the metals are in order of reactivity, with the most reactive metals at the top.</a:t>
            </a:r>
            <a:endParaRPr sz="1000">
              <a:solidFill>
                <a:srgbClr val="181818"/>
              </a:solidFill>
            </a:endParaRPr>
          </a:p>
        </p:txBody>
      </p:sp>
      <p:sp>
        <p:nvSpPr>
          <p:cNvPr id="581" name="Google Shape;581;p40"/>
          <p:cNvSpPr txBox="1"/>
          <p:nvPr/>
        </p:nvSpPr>
        <p:spPr>
          <a:xfrm>
            <a:off x="6505175" y="4298825"/>
            <a:ext cx="3594900" cy="14160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lang="en-GB" sz="1000">
                <a:solidFill>
                  <a:srgbClr val="181818"/>
                </a:solidFill>
              </a:rPr>
              <a:t>Displacement reactions are chemical reactions which involve a metal and a compound containing a different metal. These compounds containing metals and non-metals are called </a:t>
            </a:r>
            <a:r>
              <a:rPr b="1" lang="en-GB" sz="1000">
                <a:solidFill>
                  <a:srgbClr val="181818"/>
                </a:solidFill>
              </a:rPr>
              <a:t>salts</a:t>
            </a:r>
            <a:r>
              <a:rPr lang="en-GB" sz="1000">
                <a:solidFill>
                  <a:srgbClr val="181818"/>
                </a:solidFill>
              </a:rPr>
              <a:t>. For example, iron (a metal) reacts with copper sulfate (a salt containing copper). </a:t>
            </a:r>
            <a:endParaRPr sz="1000">
              <a:solidFill>
                <a:srgbClr val="181818"/>
              </a:solidFill>
            </a:endParaRPr>
          </a:p>
          <a:p>
            <a:pPr indent="0" lvl="0" marL="0" rtl="0" algn="just">
              <a:lnSpc>
                <a:spcPct val="115000"/>
              </a:lnSpc>
              <a:spcBef>
                <a:spcPts val="0"/>
              </a:spcBef>
              <a:spcAft>
                <a:spcPts val="0"/>
              </a:spcAft>
              <a:buNone/>
            </a:pPr>
            <a:r>
              <a:t/>
            </a:r>
            <a:endParaRPr sz="1000">
              <a:solidFill>
                <a:srgbClr val="181818"/>
              </a:solidFill>
            </a:endParaRPr>
          </a:p>
          <a:p>
            <a:pPr indent="0" lvl="0" marL="0" rtl="0" algn="just">
              <a:lnSpc>
                <a:spcPct val="115000"/>
              </a:lnSpc>
              <a:spcBef>
                <a:spcPts val="0"/>
              </a:spcBef>
              <a:spcAft>
                <a:spcPts val="0"/>
              </a:spcAft>
              <a:buNone/>
            </a:pPr>
            <a:r>
              <a:rPr b="1" lang="en-GB" sz="1100">
                <a:solidFill>
                  <a:srgbClr val="8214E1"/>
                </a:solidFill>
                <a:highlight>
                  <a:srgbClr val="FFFFFF"/>
                </a:highlight>
              </a:rPr>
              <a:t>iron oxide + aluminium → iron + aluminium oxide</a:t>
            </a:r>
            <a:r>
              <a:rPr lang="en-GB" sz="1000">
                <a:solidFill>
                  <a:schemeClr val="dk1"/>
                </a:solidFill>
              </a:rPr>
              <a:t> </a:t>
            </a:r>
            <a:endParaRPr sz="900">
              <a:solidFill>
                <a:srgbClr val="181818"/>
              </a:solidFill>
            </a:endParaRPr>
          </a:p>
        </p:txBody>
      </p:sp>
      <p:pic>
        <p:nvPicPr>
          <p:cNvPr id="582" name="Google Shape;582;p40"/>
          <p:cNvPicPr preferRelativeResize="0"/>
          <p:nvPr/>
        </p:nvPicPr>
        <p:blipFill>
          <a:blip r:embed="rId7">
            <a:alphaModFix/>
          </a:blip>
          <a:stretch>
            <a:fillRect/>
          </a:stretch>
        </p:blipFill>
        <p:spPr>
          <a:xfrm>
            <a:off x="6708650" y="5769397"/>
            <a:ext cx="3298900" cy="66120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1"/>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Plants</a:t>
            </a:r>
            <a:endParaRPr sz="3212"/>
          </a:p>
        </p:txBody>
      </p:sp>
      <p:grpSp>
        <p:nvGrpSpPr>
          <p:cNvPr id="589" name="Google Shape;589;p41"/>
          <p:cNvGrpSpPr/>
          <p:nvPr/>
        </p:nvGrpSpPr>
        <p:grpSpPr>
          <a:xfrm>
            <a:off x="308587" y="989960"/>
            <a:ext cx="10002677" cy="5914337"/>
            <a:chOff x="620518" y="1224000"/>
            <a:chExt cx="9689700" cy="5904300"/>
          </a:xfrm>
        </p:grpSpPr>
        <p:sp>
          <p:nvSpPr>
            <p:cNvPr id="590" name="Google Shape;590;p41"/>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591" name="Google Shape;591;p41"/>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92" name="Google Shape;592;p41"/>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593" name="Google Shape;593;p41"/>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594" name="Google Shape;594;p41"/>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595" name="Google Shape;595;p41"/>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596" name="Google Shape;596;p41"/>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597" name="Google Shape;597;p41"/>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598" name="Google Shape;598;p41"/>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599" name="Google Shape;599;p41"/>
          <p:cNvGraphicFramePr/>
          <p:nvPr/>
        </p:nvGraphicFramePr>
        <p:xfrm>
          <a:off x="515514" y="1865199"/>
          <a:ext cx="3000000" cy="3000000"/>
        </p:xfrm>
        <a:graphic>
          <a:graphicData uri="http://schemas.openxmlformats.org/drawingml/2006/table">
            <a:tbl>
              <a:tblPr>
                <a:noFill/>
                <a:tableStyleId>{39CF85C6-AD16-4700-A697-6FB13C080FB6}</a:tableStyleId>
              </a:tblPr>
              <a:tblGrid>
                <a:gridCol w="2082350"/>
              </a:tblGrid>
              <a:tr h="4855925">
                <a:tc>
                  <a:txBody>
                    <a:bodyPr/>
                    <a:lstStyle/>
                    <a:p>
                      <a:pPr indent="0" lvl="0" marL="0" marR="0" rtl="0" algn="l">
                        <a:lnSpc>
                          <a:spcPct val="107000"/>
                        </a:lnSpc>
                        <a:spcBef>
                          <a:spcPts val="0"/>
                        </a:spcBef>
                        <a:spcAft>
                          <a:spcPts val="0"/>
                        </a:spcAft>
                        <a:buNone/>
                      </a:pPr>
                      <a:r>
                        <a:rPr lang="en-GB" sz="1000" u="none" cap="none" strike="noStrike">
                          <a:latin typeface="Arial"/>
                          <a:ea typeface="Arial"/>
                          <a:cs typeface="Arial"/>
                          <a:sym typeface="Arial"/>
                        </a:rPr>
                        <a:t>Chloroplast -  A plant organelle that contains a green pigment called chlorophyll.  Where photosynthesis takes place.</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Cell Wall - The outside layer of a plant cell. Strengthens the cell.</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Vacuole - Filled with cell sap to keep the cell turgid</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Xylem</a:t>
                      </a:r>
                      <a:r>
                        <a:rPr lang="en-GB" sz="1000" u="none" cap="none" strike="noStrike">
                          <a:solidFill>
                            <a:schemeClr val="dk1"/>
                          </a:solidFill>
                          <a:latin typeface="Arial"/>
                          <a:ea typeface="Arial"/>
                          <a:cs typeface="Arial"/>
                          <a:sym typeface="Arial"/>
                        </a:rPr>
                        <a:t> - </a:t>
                      </a:r>
                      <a:r>
                        <a:rPr lang="en-GB" sz="1000" u="none" cap="none" strike="noStrike">
                          <a:solidFill>
                            <a:srgbClr val="202124"/>
                          </a:solidFill>
                          <a:highlight>
                            <a:srgbClr val="FFFFFF"/>
                          </a:highlight>
                          <a:latin typeface="Arial"/>
                          <a:ea typeface="Arial"/>
                          <a:cs typeface="Arial"/>
                          <a:sym typeface="Arial"/>
                        </a:rPr>
                        <a:t>Plant tissue responsible for the transport of water and minerals.</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Phloem - </a:t>
                      </a:r>
                      <a:r>
                        <a:rPr lang="en-GB" sz="1000" u="none" cap="none" strike="noStrike">
                          <a:solidFill>
                            <a:srgbClr val="202124"/>
                          </a:solidFill>
                          <a:highlight>
                            <a:srgbClr val="FFFFFF"/>
                          </a:highlight>
                          <a:latin typeface="Arial"/>
                          <a:ea typeface="Arial"/>
                          <a:cs typeface="Arial"/>
                          <a:sym typeface="Arial"/>
                        </a:rPr>
                        <a:t>Plant tissue responsible for the transport of sugars.</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Stomata - </a:t>
                      </a:r>
                      <a:r>
                        <a:rPr lang="en-GB" sz="1000" u="none" cap="none" strike="noStrike">
                          <a:solidFill>
                            <a:srgbClr val="202124"/>
                          </a:solidFill>
                          <a:highlight>
                            <a:srgbClr val="FFFFFF"/>
                          </a:highlight>
                          <a:latin typeface="Arial"/>
                          <a:ea typeface="Arial"/>
                          <a:cs typeface="Arial"/>
                          <a:sym typeface="Arial"/>
                        </a:rPr>
                        <a:t>Tiny openings or pores in plant tissue that allow for gas exchange</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Waxy Layer - </a:t>
                      </a:r>
                      <a:r>
                        <a:rPr lang="en-GB" sz="1000" u="none" cap="none" strike="noStrike">
                          <a:solidFill>
                            <a:srgbClr val="202124"/>
                          </a:solidFill>
                          <a:highlight>
                            <a:srgbClr val="FFFFFF"/>
                          </a:highlight>
                          <a:latin typeface="Arial"/>
                          <a:ea typeface="Arial"/>
                          <a:cs typeface="Arial"/>
                          <a:sym typeface="Arial"/>
                        </a:rPr>
                        <a:t>The layer on the outside of a leaf that protects it from the outside world.</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Epidermal tissues -</a:t>
                      </a:r>
                      <a:r>
                        <a:rPr lang="en-GB" sz="1000" u="none" cap="none" strike="noStrike">
                          <a:solidFill>
                            <a:srgbClr val="202124"/>
                          </a:solidFill>
                          <a:highlight>
                            <a:srgbClr val="FFFFFF"/>
                          </a:highlight>
                          <a:latin typeface="Arial"/>
                          <a:ea typeface="Arial"/>
                          <a:cs typeface="Arial"/>
                          <a:sym typeface="Arial"/>
                        </a:rPr>
                        <a:t>Part of the leaf that is a layer of cells covering the top and bottom of the leaf. </a:t>
                      </a:r>
                      <a:endParaRPr sz="1000"/>
                    </a:p>
                    <a:p>
                      <a:pPr indent="0" lvl="0" marL="0" marR="0" rtl="0" algn="l">
                        <a:lnSpc>
                          <a:spcPct val="107000"/>
                        </a:lnSpc>
                        <a:spcBef>
                          <a:spcPts val="735"/>
                        </a:spcBef>
                        <a:spcAft>
                          <a:spcPts val="0"/>
                        </a:spcAft>
                        <a:buNone/>
                      </a:pPr>
                      <a:r>
                        <a:rPr lang="en-GB" sz="1000" u="none" cap="none" strike="noStrike">
                          <a:latin typeface="Arial"/>
                          <a:ea typeface="Arial"/>
                          <a:cs typeface="Arial"/>
                          <a:sym typeface="Arial"/>
                        </a:rPr>
                        <a:t>Palisade mesophyll - </a:t>
                      </a:r>
                      <a:r>
                        <a:rPr lang="en-GB" sz="1000" u="none" cap="none" strike="noStrike">
                          <a:solidFill>
                            <a:srgbClr val="202124"/>
                          </a:solidFill>
                          <a:highlight>
                            <a:srgbClr val="FFFFFF"/>
                          </a:highlight>
                          <a:latin typeface="Arial"/>
                          <a:ea typeface="Arial"/>
                          <a:cs typeface="Arial"/>
                          <a:sym typeface="Arial"/>
                        </a:rPr>
                        <a:t>Part of the leaf that is made up of regularly shaped cells which contain many chloroplasts</a:t>
                      </a:r>
                      <a:endParaRPr sz="882" u="none" cap="none" strike="noStrike">
                        <a:latin typeface="Calibri"/>
                        <a:ea typeface="Calibri"/>
                        <a:cs typeface="Calibri"/>
                        <a:sym typeface="Calibri"/>
                      </a:endParaRPr>
                    </a:p>
                  </a:txBody>
                  <a:tcPr marT="15300" marB="15300" marR="22900" marL="22900" anchor="b">
                    <a:lnL cap="flat" cmpd="sng" w="11625">
                      <a:solidFill>
                        <a:schemeClr val="lt1">
                          <a:alpha val="0"/>
                        </a:schemeClr>
                      </a:solidFill>
                      <a:prstDash val="solid"/>
                      <a:round/>
                      <a:headEnd len="sm" w="sm" type="none"/>
                      <a:tailEnd len="sm" w="sm" type="none"/>
                    </a:lnL>
                    <a:lnR cap="flat" cmpd="sng" w="11625">
                      <a:solidFill>
                        <a:schemeClr val="lt1">
                          <a:alpha val="0"/>
                        </a:schemeClr>
                      </a:solidFill>
                      <a:prstDash val="solid"/>
                      <a:round/>
                      <a:headEnd len="sm" w="sm" type="none"/>
                      <a:tailEnd len="sm" w="sm" type="none"/>
                    </a:lnR>
                    <a:lnT cap="flat" cmpd="sng" w="11625">
                      <a:solidFill>
                        <a:schemeClr val="lt1">
                          <a:alpha val="0"/>
                        </a:schemeClr>
                      </a:solidFill>
                      <a:prstDash val="solid"/>
                      <a:round/>
                      <a:headEnd len="sm" w="sm" type="none"/>
                      <a:tailEnd len="sm" w="sm" type="none"/>
                    </a:lnT>
                    <a:lnB cap="flat" cmpd="sng" w="11625">
                      <a:solidFill>
                        <a:schemeClr val="lt1">
                          <a:alpha val="0"/>
                        </a:schemeClr>
                      </a:solidFill>
                      <a:prstDash val="solid"/>
                      <a:round/>
                      <a:headEnd len="sm" w="sm" type="none"/>
                      <a:tailEnd len="sm" w="sm" type="none"/>
                    </a:lnB>
                  </a:tcPr>
                </a:tc>
              </a:tr>
            </a:tbl>
          </a:graphicData>
        </a:graphic>
      </p:graphicFrame>
      <p:pic>
        <p:nvPicPr>
          <p:cNvPr id="600" name="Google Shape;600;p41"/>
          <p:cNvPicPr preferRelativeResize="0"/>
          <p:nvPr/>
        </p:nvPicPr>
        <p:blipFill rotWithShape="1">
          <a:blip r:embed="rId4">
            <a:alphaModFix/>
          </a:blip>
          <a:srcRect b="0" l="2138" r="2841" t="0"/>
          <a:stretch/>
        </p:blipFill>
        <p:spPr>
          <a:xfrm>
            <a:off x="2968225" y="1814850"/>
            <a:ext cx="3205250" cy="4906276"/>
          </a:xfrm>
          <a:prstGeom prst="rect">
            <a:avLst/>
          </a:prstGeom>
          <a:noFill/>
          <a:ln>
            <a:noFill/>
          </a:ln>
        </p:spPr>
      </p:pic>
      <p:pic>
        <p:nvPicPr>
          <p:cNvPr id="601" name="Google Shape;601;p41"/>
          <p:cNvPicPr preferRelativeResize="0"/>
          <p:nvPr/>
        </p:nvPicPr>
        <p:blipFill>
          <a:blip r:embed="rId5">
            <a:alphaModFix/>
          </a:blip>
          <a:stretch>
            <a:fillRect/>
          </a:stretch>
        </p:blipFill>
        <p:spPr>
          <a:xfrm>
            <a:off x="6987100" y="4101445"/>
            <a:ext cx="2705195" cy="2314575"/>
          </a:xfrm>
          <a:prstGeom prst="rect">
            <a:avLst/>
          </a:prstGeom>
          <a:noFill/>
          <a:ln>
            <a:noFill/>
          </a:ln>
        </p:spPr>
      </p:pic>
      <p:pic>
        <p:nvPicPr>
          <p:cNvPr id="602" name="Google Shape;602;p41"/>
          <p:cNvPicPr preferRelativeResize="0"/>
          <p:nvPr/>
        </p:nvPicPr>
        <p:blipFill>
          <a:blip r:embed="rId6">
            <a:alphaModFix/>
          </a:blip>
          <a:stretch>
            <a:fillRect/>
          </a:stretch>
        </p:blipFill>
        <p:spPr>
          <a:xfrm>
            <a:off x="7435750" y="1979625"/>
            <a:ext cx="2256550" cy="19596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42"/>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Work, power &amp; energy</a:t>
            </a:r>
            <a:endParaRPr sz="3212"/>
          </a:p>
        </p:txBody>
      </p:sp>
      <p:grpSp>
        <p:nvGrpSpPr>
          <p:cNvPr id="609" name="Google Shape;609;p42"/>
          <p:cNvGrpSpPr/>
          <p:nvPr/>
        </p:nvGrpSpPr>
        <p:grpSpPr>
          <a:xfrm>
            <a:off x="308587" y="989960"/>
            <a:ext cx="10002677" cy="5914337"/>
            <a:chOff x="620518" y="1224000"/>
            <a:chExt cx="9689700" cy="5904300"/>
          </a:xfrm>
        </p:grpSpPr>
        <p:sp>
          <p:nvSpPr>
            <p:cNvPr id="610" name="Google Shape;610;p42"/>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611" name="Google Shape;611;p42"/>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612" name="Google Shape;612;p42"/>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613" name="Google Shape;613;p42"/>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614" name="Google Shape;614;p42"/>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615" name="Google Shape;615;p42"/>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616" name="Google Shape;616;p42"/>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617" name="Google Shape;617;p42"/>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18" name="Google Shape;618;p42"/>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graphicFrame>
        <p:nvGraphicFramePr>
          <p:cNvPr id="619" name="Google Shape;619;p42"/>
          <p:cNvGraphicFramePr/>
          <p:nvPr/>
        </p:nvGraphicFramePr>
        <p:xfrm>
          <a:off x="515525" y="2006784"/>
          <a:ext cx="3000000" cy="3000000"/>
        </p:xfrm>
        <a:graphic>
          <a:graphicData uri="http://schemas.openxmlformats.org/drawingml/2006/table">
            <a:tbl>
              <a:tblPr>
                <a:noFill/>
                <a:tableStyleId>{39CF85C6-AD16-4700-A697-6FB13C080FB6}</a:tableStyleId>
              </a:tblPr>
              <a:tblGrid>
                <a:gridCol w="2021900"/>
              </a:tblGrid>
              <a:tr h="3179550">
                <a:tc>
                  <a:txBody>
                    <a:bodyPr/>
                    <a:lstStyle/>
                    <a:p>
                      <a:pPr indent="0" lvl="0" marL="0" marR="0" rtl="0" algn="l">
                        <a:lnSpc>
                          <a:spcPct val="107000"/>
                        </a:lnSpc>
                        <a:spcBef>
                          <a:spcPts val="0"/>
                        </a:spcBef>
                        <a:spcAft>
                          <a:spcPts val="0"/>
                        </a:spcAft>
                        <a:buNone/>
                      </a:pPr>
                      <a:r>
                        <a:rPr lang="en-GB" sz="1176" u="none" cap="none" strike="noStrike">
                          <a:solidFill>
                            <a:srgbClr val="000000"/>
                          </a:solidFill>
                          <a:latin typeface="Arial"/>
                          <a:ea typeface="Arial"/>
                          <a:cs typeface="Arial"/>
                          <a:sym typeface="Arial"/>
                        </a:rPr>
                        <a:t>Energy Store - A means by which an object stores energy. </a:t>
                      </a:r>
                      <a:endParaRPr sz="1470"/>
                    </a:p>
                    <a:p>
                      <a:pPr indent="0" lvl="0" marL="0" marR="0" rtl="0" algn="l">
                        <a:lnSpc>
                          <a:spcPct val="107000"/>
                        </a:lnSpc>
                        <a:spcBef>
                          <a:spcPts val="735"/>
                        </a:spcBef>
                        <a:spcAft>
                          <a:spcPts val="0"/>
                        </a:spcAft>
                        <a:buNone/>
                      </a:pPr>
                      <a:r>
                        <a:rPr lang="en-GB" sz="1176" u="none" cap="none" strike="noStrike">
                          <a:solidFill>
                            <a:srgbClr val="000000"/>
                          </a:solidFill>
                          <a:latin typeface="Arial"/>
                          <a:ea typeface="Arial"/>
                          <a:cs typeface="Arial"/>
                          <a:sym typeface="Arial"/>
                        </a:rPr>
                        <a:t>Energy transfer -  Energy moving from one store to another.</a:t>
                      </a:r>
                      <a:endParaRPr sz="1470"/>
                    </a:p>
                    <a:p>
                      <a:pPr indent="0" lvl="0" marL="0" marR="0" rtl="0" algn="l">
                        <a:lnSpc>
                          <a:spcPct val="107000"/>
                        </a:lnSpc>
                        <a:spcBef>
                          <a:spcPts val="735"/>
                        </a:spcBef>
                        <a:spcAft>
                          <a:spcPts val="0"/>
                        </a:spcAft>
                        <a:buNone/>
                      </a:pPr>
                      <a:r>
                        <a:rPr lang="en-GB" sz="1176" u="none" cap="none" strike="noStrike">
                          <a:solidFill>
                            <a:srgbClr val="000000"/>
                          </a:solidFill>
                          <a:latin typeface="Arial"/>
                          <a:ea typeface="Arial"/>
                          <a:cs typeface="Arial"/>
                          <a:sym typeface="Arial"/>
                        </a:rPr>
                        <a:t>Elastic potential energy -  Anything that has been stretched or compressed. Eg: a spring. </a:t>
                      </a:r>
                      <a:endParaRPr sz="1470"/>
                    </a:p>
                    <a:p>
                      <a:pPr indent="0" lvl="0" marL="0" marR="0" rtl="0" algn="l">
                        <a:lnSpc>
                          <a:spcPct val="107000"/>
                        </a:lnSpc>
                        <a:spcBef>
                          <a:spcPts val="735"/>
                        </a:spcBef>
                        <a:spcAft>
                          <a:spcPts val="0"/>
                        </a:spcAft>
                        <a:buNone/>
                      </a:pPr>
                      <a:r>
                        <a:rPr lang="en-GB" sz="1176" u="none" cap="none" strike="noStrike">
                          <a:solidFill>
                            <a:srgbClr val="000000"/>
                          </a:solidFill>
                          <a:latin typeface="Arial"/>
                          <a:ea typeface="Arial"/>
                          <a:cs typeface="Arial"/>
                          <a:sym typeface="Arial"/>
                        </a:rPr>
                        <a:t>Chemical energy - Energy stored that can be released.  Eg: food or fuel.</a:t>
                      </a:r>
                      <a:endParaRPr sz="1470"/>
                    </a:p>
                    <a:p>
                      <a:pPr indent="0" lvl="0" marL="0" marR="0" rtl="0" algn="l">
                        <a:lnSpc>
                          <a:spcPct val="107000"/>
                        </a:lnSpc>
                        <a:spcBef>
                          <a:spcPts val="735"/>
                        </a:spcBef>
                        <a:spcAft>
                          <a:spcPts val="0"/>
                        </a:spcAft>
                        <a:buNone/>
                      </a:pPr>
                      <a:r>
                        <a:rPr lang="en-GB" sz="1176" u="none" cap="none" strike="noStrike">
                          <a:solidFill>
                            <a:srgbClr val="000000"/>
                          </a:solidFill>
                          <a:latin typeface="Arial"/>
                          <a:ea typeface="Arial"/>
                          <a:cs typeface="Arial"/>
                          <a:sym typeface="Arial"/>
                        </a:rPr>
                        <a:t>Gravitational potential energy (G.P.E) - Anything that has a mass and is in its gravitational field energy store. </a:t>
                      </a:r>
                      <a:endParaRPr sz="1470"/>
                    </a:p>
                    <a:p>
                      <a:pPr indent="0" lvl="0" marL="0" marR="0" rtl="0" algn="l">
                        <a:lnSpc>
                          <a:spcPct val="107000"/>
                        </a:lnSpc>
                        <a:spcBef>
                          <a:spcPts val="735"/>
                        </a:spcBef>
                        <a:spcAft>
                          <a:spcPts val="0"/>
                        </a:spcAft>
                        <a:buNone/>
                      </a:pPr>
                      <a:r>
                        <a:rPr lang="en-GB" sz="1176" u="none" cap="none" strike="noStrike">
                          <a:solidFill>
                            <a:srgbClr val="000000"/>
                          </a:solidFill>
                          <a:latin typeface="Arial"/>
                          <a:ea typeface="Arial"/>
                          <a:cs typeface="Arial"/>
                          <a:sym typeface="Arial"/>
                        </a:rPr>
                        <a:t>Kinetic energy - Energy of a moving object. </a:t>
                      </a:r>
                      <a:endParaRPr sz="1470"/>
                    </a:p>
                  </a:txBody>
                  <a:tcPr marT="0" marB="0" marR="68575" marL="68575" anchor="ctr">
                    <a:lnL cap="flat" cmpd="sng" w="11625">
                      <a:solidFill>
                        <a:schemeClr val="lt1"/>
                      </a:solidFill>
                      <a:prstDash val="solid"/>
                      <a:round/>
                      <a:headEnd len="sm" w="sm" type="none"/>
                      <a:tailEnd len="sm" w="sm" type="none"/>
                    </a:lnL>
                    <a:lnR cap="flat" cmpd="sng" w="11625">
                      <a:solidFill>
                        <a:schemeClr val="lt1"/>
                      </a:solidFill>
                      <a:prstDash val="solid"/>
                      <a:round/>
                      <a:headEnd len="sm" w="sm" type="none"/>
                      <a:tailEnd len="sm" w="sm" type="none"/>
                    </a:lnR>
                    <a:lnT cap="flat" cmpd="sng" w="11625">
                      <a:solidFill>
                        <a:schemeClr val="lt1"/>
                      </a:solidFill>
                      <a:prstDash val="solid"/>
                      <a:round/>
                      <a:headEnd len="sm" w="sm" type="none"/>
                      <a:tailEnd len="sm" w="sm" type="none"/>
                    </a:lnT>
                    <a:lnB cap="flat" cmpd="sng" w="11625">
                      <a:solidFill>
                        <a:schemeClr val="lt1"/>
                      </a:solidFill>
                      <a:prstDash val="solid"/>
                      <a:round/>
                      <a:headEnd len="sm" w="sm" type="none"/>
                      <a:tailEnd len="sm" w="sm" type="none"/>
                    </a:lnB>
                  </a:tcPr>
                </a:tc>
              </a:tr>
            </a:tbl>
          </a:graphicData>
        </a:graphic>
      </p:graphicFrame>
      <p:pic>
        <p:nvPicPr>
          <p:cNvPr id="620" name="Google Shape;620;p42"/>
          <p:cNvPicPr preferRelativeResize="0"/>
          <p:nvPr/>
        </p:nvPicPr>
        <p:blipFill rotWithShape="1">
          <a:blip r:embed="rId4">
            <a:alphaModFix/>
          </a:blip>
          <a:srcRect b="64573" l="0" r="0" t="0"/>
          <a:stretch/>
        </p:blipFill>
        <p:spPr>
          <a:xfrm>
            <a:off x="2881775" y="1876175"/>
            <a:ext cx="3420950" cy="1211925"/>
          </a:xfrm>
          <a:prstGeom prst="rect">
            <a:avLst/>
          </a:prstGeom>
          <a:noFill/>
          <a:ln>
            <a:noFill/>
          </a:ln>
        </p:spPr>
      </p:pic>
      <p:pic>
        <p:nvPicPr>
          <p:cNvPr id="621" name="Google Shape;621;p42"/>
          <p:cNvPicPr preferRelativeResize="0"/>
          <p:nvPr/>
        </p:nvPicPr>
        <p:blipFill rotWithShape="1">
          <a:blip r:embed="rId4">
            <a:alphaModFix/>
          </a:blip>
          <a:srcRect b="49873" l="50115" r="0" t="34202"/>
          <a:stretch/>
        </p:blipFill>
        <p:spPr>
          <a:xfrm>
            <a:off x="4613300" y="3046150"/>
            <a:ext cx="1689425" cy="624225"/>
          </a:xfrm>
          <a:prstGeom prst="rect">
            <a:avLst/>
          </a:prstGeom>
          <a:noFill/>
          <a:ln>
            <a:noFill/>
          </a:ln>
        </p:spPr>
      </p:pic>
      <p:pic>
        <p:nvPicPr>
          <p:cNvPr id="622" name="Google Shape;622;p42"/>
          <p:cNvPicPr preferRelativeResize="0"/>
          <p:nvPr/>
        </p:nvPicPr>
        <p:blipFill rotWithShape="1">
          <a:blip r:embed="rId4">
            <a:alphaModFix/>
          </a:blip>
          <a:srcRect b="29750" l="0" r="49102" t="49833"/>
          <a:stretch/>
        </p:blipFill>
        <p:spPr>
          <a:xfrm>
            <a:off x="2881775" y="3088100"/>
            <a:ext cx="1731525" cy="582275"/>
          </a:xfrm>
          <a:prstGeom prst="rect">
            <a:avLst/>
          </a:prstGeom>
          <a:noFill/>
          <a:ln>
            <a:noFill/>
          </a:ln>
        </p:spPr>
      </p:pic>
      <p:pic>
        <p:nvPicPr>
          <p:cNvPr id="623" name="Google Shape;623;p42"/>
          <p:cNvPicPr preferRelativeResize="0"/>
          <p:nvPr/>
        </p:nvPicPr>
        <p:blipFill rotWithShape="1">
          <a:blip r:embed="rId4">
            <a:alphaModFix/>
          </a:blip>
          <a:srcRect b="15505" l="0" r="0" t="69257"/>
          <a:stretch/>
        </p:blipFill>
        <p:spPr>
          <a:xfrm>
            <a:off x="2881775" y="3670375"/>
            <a:ext cx="3420950" cy="521301"/>
          </a:xfrm>
          <a:prstGeom prst="rect">
            <a:avLst/>
          </a:prstGeom>
          <a:noFill/>
          <a:ln>
            <a:noFill/>
          </a:ln>
        </p:spPr>
      </p:pic>
      <p:sp>
        <p:nvSpPr>
          <p:cNvPr id="624" name="Google Shape;624;p42"/>
          <p:cNvSpPr txBox="1"/>
          <p:nvPr/>
        </p:nvSpPr>
        <p:spPr>
          <a:xfrm>
            <a:off x="2881775" y="4259000"/>
            <a:ext cx="3420900" cy="84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rgbClr val="181818"/>
                </a:solidFill>
                <a:highlight>
                  <a:srgbClr val="FFFFFF"/>
                </a:highlight>
              </a:rPr>
              <a:t>The </a:t>
            </a:r>
            <a:r>
              <a:rPr b="1" lang="en-GB" sz="1000">
                <a:solidFill>
                  <a:srgbClr val="181818"/>
                </a:solidFill>
                <a:highlight>
                  <a:srgbClr val="FFFFFF"/>
                </a:highlight>
              </a:rPr>
              <a:t>efficiency</a:t>
            </a:r>
            <a:r>
              <a:rPr lang="en-GB" sz="1000">
                <a:solidFill>
                  <a:srgbClr val="181818"/>
                </a:solidFill>
                <a:highlight>
                  <a:srgbClr val="FFFFFF"/>
                </a:highlight>
              </a:rPr>
              <a:t> of a device is a measure of </a:t>
            </a:r>
            <a:r>
              <a:rPr b="1" lang="en-GB" sz="1000">
                <a:solidFill>
                  <a:srgbClr val="181818"/>
                </a:solidFill>
                <a:highlight>
                  <a:srgbClr val="FFFFFF"/>
                </a:highlight>
              </a:rPr>
              <a:t>how much</a:t>
            </a:r>
            <a:r>
              <a:rPr lang="en-GB" sz="1000">
                <a:solidFill>
                  <a:srgbClr val="181818"/>
                </a:solidFill>
                <a:highlight>
                  <a:srgbClr val="FFFFFF"/>
                </a:highlight>
              </a:rPr>
              <a:t> of the </a:t>
            </a:r>
            <a:r>
              <a:rPr b="1" lang="en-GB" sz="1000">
                <a:solidFill>
                  <a:srgbClr val="181818"/>
                </a:solidFill>
                <a:highlight>
                  <a:srgbClr val="FFFFFF"/>
                </a:highlight>
              </a:rPr>
              <a:t>input energy</a:t>
            </a:r>
            <a:r>
              <a:rPr lang="en-GB" sz="1000">
                <a:solidFill>
                  <a:srgbClr val="181818"/>
                </a:solidFill>
                <a:highlight>
                  <a:srgbClr val="FFFFFF"/>
                </a:highlight>
              </a:rPr>
              <a:t> appears as </a:t>
            </a:r>
            <a:r>
              <a:rPr b="1" lang="en-GB" sz="1000">
                <a:solidFill>
                  <a:srgbClr val="181818"/>
                </a:solidFill>
                <a:highlight>
                  <a:srgbClr val="FFFFFF"/>
                </a:highlight>
              </a:rPr>
              <a:t>useful output</a:t>
            </a:r>
            <a:r>
              <a:rPr lang="en-GB" sz="1000">
                <a:solidFill>
                  <a:srgbClr val="181818"/>
                </a:solidFill>
                <a:highlight>
                  <a:srgbClr val="FFFFFF"/>
                </a:highlight>
              </a:rPr>
              <a:t> energy.</a:t>
            </a:r>
            <a:endParaRPr sz="1000">
              <a:solidFill>
                <a:srgbClr val="181818"/>
              </a:solidFill>
              <a:highlight>
                <a:srgbClr val="FFFFFF"/>
              </a:highlight>
            </a:endParaRPr>
          </a:p>
          <a:p>
            <a:pPr indent="0" lvl="0" marL="0" rtl="0" algn="l">
              <a:lnSpc>
                <a:spcPct val="115000"/>
              </a:lnSpc>
              <a:spcBef>
                <a:spcPts val="1200"/>
              </a:spcBef>
              <a:spcAft>
                <a:spcPts val="0"/>
              </a:spcAft>
              <a:buNone/>
            </a:pPr>
            <a:r>
              <a:rPr lang="en-GB" sz="1000">
                <a:solidFill>
                  <a:srgbClr val="181818"/>
                </a:solidFill>
                <a:highlight>
                  <a:srgbClr val="FFFFFF"/>
                </a:highlight>
              </a:rPr>
              <a:t>The more energy a device wastes, the less efficient it is.</a:t>
            </a:r>
            <a:endParaRPr sz="1000">
              <a:solidFill>
                <a:srgbClr val="181818"/>
              </a:solidFill>
              <a:highlight>
                <a:srgbClr val="FFFFFF"/>
              </a:highlight>
            </a:endParaRPr>
          </a:p>
        </p:txBody>
      </p:sp>
      <p:pic>
        <p:nvPicPr>
          <p:cNvPr id="625" name="Google Shape;625;p42"/>
          <p:cNvPicPr preferRelativeResize="0"/>
          <p:nvPr/>
        </p:nvPicPr>
        <p:blipFill>
          <a:blip r:embed="rId5">
            <a:alphaModFix/>
          </a:blip>
          <a:stretch>
            <a:fillRect/>
          </a:stretch>
        </p:blipFill>
        <p:spPr>
          <a:xfrm>
            <a:off x="2881775" y="5081525"/>
            <a:ext cx="2266950" cy="533400"/>
          </a:xfrm>
          <a:prstGeom prst="rect">
            <a:avLst/>
          </a:prstGeom>
          <a:noFill/>
          <a:ln>
            <a:noFill/>
          </a:ln>
        </p:spPr>
      </p:pic>
      <p:sp>
        <p:nvSpPr>
          <p:cNvPr id="626" name="Google Shape;626;p42"/>
          <p:cNvSpPr txBox="1"/>
          <p:nvPr/>
        </p:nvSpPr>
        <p:spPr>
          <a:xfrm>
            <a:off x="2881775" y="5614925"/>
            <a:ext cx="3332100" cy="102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sz="1000">
                <a:solidFill>
                  <a:srgbClr val="181818"/>
                </a:solidFill>
                <a:highlight>
                  <a:srgbClr val="FFFFFF"/>
                </a:highlight>
              </a:rPr>
              <a:t>Useful output energy refers to the useful energy in J (joules) that is transferred by the device</a:t>
            </a:r>
            <a:endParaRPr sz="1000">
              <a:solidFill>
                <a:srgbClr val="181818"/>
              </a:solidFill>
              <a:highlight>
                <a:srgbClr val="FFFFFF"/>
              </a:highlight>
            </a:endParaRPr>
          </a:p>
          <a:p>
            <a:pPr indent="0" lvl="0" marL="0" rtl="0" algn="l">
              <a:lnSpc>
                <a:spcPct val="115000"/>
              </a:lnSpc>
              <a:spcBef>
                <a:spcPts val="1200"/>
              </a:spcBef>
              <a:spcAft>
                <a:spcPts val="600"/>
              </a:spcAft>
              <a:buNone/>
            </a:pPr>
            <a:r>
              <a:rPr lang="en-GB" sz="1000">
                <a:solidFill>
                  <a:srgbClr val="181818"/>
                </a:solidFill>
                <a:highlight>
                  <a:srgbClr val="FFFFFF"/>
                </a:highlight>
              </a:rPr>
              <a:t>Input energy refers to the total energy in J supplied to a device</a:t>
            </a:r>
            <a:endParaRPr sz="1000">
              <a:solidFill>
                <a:srgbClr val="181818"/>
              </a:solidFill>
              <a:highlight>
                <a:srgbClr val="FFFFFF"/>
              </a:highlight>
            </a:endParaRPr>
          </a:p>
        </p:txBody>
      </p:sp>
      <p:sp>
        <p:nvSpPr>
          <p:cNvPr id="627" name="Google Shape;627;p42"/>
          <p:cNvSpPr txBox="1"/>
          <p:nvPr/>
        </p:nvSpPr>
        <p:spPr>
          <a:xfrm>
            <a:off x="6572850" y="1876175"/>
            <a:ext cx="3582000" cy="414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rgbClr val="181818"/>
                </a:solidFill>
                <a:highlight>
                  <a:srgbClr val="FFFFFF"/>
                </a:highlight>
              </a:rPr>
              <a:t>The gravitational potential energy of an object raised above the Earth’s surface can be calculated using the equation:</a:t>
            </a:r>
            <a:endParaRPr sz="1000">
              <a:solidFill>
                <a:srgbClr val="181818"/>
              </a:solidFill>
              <a:highlight>
                <a:srgbClr val="FFFFFF"/>
              </a:highlight>
            </a:endParaRPr>
          </a:p>
          <a:p>
            <a:pPr indent="0" lvl="0" marL="0" rtl="0" algn="l">
              <a:lnSpc>
                <a:spcPct val="115000"/>
              </a:lnSpc>
              <a:spcBef>
                <a:spcPts val="1200"/>
              </a:spcBef>
              <a:spcAft>
                <a:spcPts val="0"/>
              </a:spcAft>
              <a:buNone/>
            </a:pPr>
            <a:r>
              <a:rPr lang="en-GB" sz="1000">
                <a:solidFill>
                  <a:srgbClr val="181818"/>
                </a:solidFill>
                <a:highlight>
                  <a:srgbClr val="FFFFFF"/>
                </a:highlight>
              </a:rPr>
              <a:t>gravitational potential energy = mass x gravitational field strength x vertical height raised</a:t>
            </a:r>
            <a:endParaRPr sz="1000">
              <a:solidFill>
                <a:srgbClr val="181818"/>
              </a:solidFill>
              <a:highlight>
                <a:srgbClr val="FFFFFF"/>
              </a:highlight>
            </a:endParaRPr>
          </a:p>
          <a:p>
            <a:pPr indent="0" lvl="0" marL="0" rtl="0" algn="l">
              <a:lnSpc>
                <a:spcPct val="115000"/>
              </a:lnSpc>
              <a:spcBef>
                <a:spcPts val="1200"/>
              </a:spcBef>
              <a:spcAft>
                <a:spcPts val="0"/>
              </a:spcAft>
              <a:buNone/>
            </a:pPr>
            <a:r>
              <a:rPr lang="en-GB" sz="1000">
                <a:solidFill>
                  <a:srgbClr val="181818"/>
                </a:solidFill>
                <a:highlight>
                  <a:srgbClr val="FFFFFF"/>
                </a:highlight>
              </a:rPr>
              <a:t>gravitational potential energy = mgh.</a:t>
            </a:r>
            <a:endParaRPr sz="1000">
              <a:solidFill>
                <a:srgbClr val="181818"/>
              </a:solidFill>
              <a:highlight>
                <a:srgbClr val="FFFFFF"/>
              </a:highlight>
            </a:endParaRPr>
          </a:p>
          <a:p>
            <a:pPr indent="0" lvl="0" marL="0" rtl="0" algn="l">
              <a:lnSpc>
                <a:spcPct val="115000"/>
              </a:lnSpc>
              <a:spcBef>
                <a:spcPts val="1200"/>
              </a:spcBef>
              <a:spcAft>
                <a:spcPts val="0"/>
              </a:spcAft>
              <a:buNone/>
            </a:pPr>
            <a:r>
              <a:t/>
            </a:r>
            <a:endParaRPr sz="1000">
              <a:solidFill>
                <a:srgbClr val="181818"/>
              </a:solidFill>
              <a:highlight>
                <a:srgbClr val="FFFFFF"/>
              </a:highlight>
            </a:endParaRPr>
          </a:p>
          <a:p>
            <a:pPr indent="0" lvl="0" marL="0" rtl="0" algn="l">
              <a:lnSpc>
                <a:spcPct val="115000"/>
              </a:lnSpc>
              <a:spcBef>
                <a:spcPts val="0"/>
              </a:spcBef>
              <a:spcAft>
                <a:spcPts val="0"/>
              </a:spcAft>
              <a:buNone/>
            </a:pPr>
            <a:r>
              <a:rPr lang="en-GB" sz="1000">
                <a:solidFill>
                  <a:srgbClr val="181818"/>
                </a:solidFill>
                <a:highlight>
                  <a:srgbClr val="FFFFFF"/>
                </a:highlight>
              </a:rPr>
              <a:t>The kinetic energy of a moving object can be calculated using the equation:</a:t>
            </a:r>
            <a:endParaRPr sz="1000">
              <a:solidFill>
                <a:srgbClr val="181818"/>
              </a:solidFill>
              <a:highlight>
                <a:srgbClr val="FFFFFF"/>
              </a:highlight>
            </a:endParaRPr>
          </a:p>
          <a:p>
            <a:pPr indent="0" lvl="0" marL="0" marR="38100" rtl="0" algn="l">
              <a:lnSpc>
                <a:spcPct val="115000"/>
              </a:lnSpc>
              <a:spcBef>
                <a:spcPts val="1200"/>
              </a:spcBef>
              <a:spcAft>
                <a:spcPts val="0"/>
              </a:spcAft>
              <a:buNone/>
            </a:pPr>
            <a:r>
              <a:rPr lang="en-GB" sz="1000">
                <a:solidFill>
                  <a:srgbClr val="181818"/>
                </a:solidFill>
                <a:highlight>
                  <a:srgbClr val="FFFFFF"/>
                </a:highlight>
              </a:rPr>
              <a:t>Kinetic energy = 0.5 x mass x (speed)</a:t>
            </a:r>
            <a:r>
              <a:rPr baseline="30000" lang="en-GB" sz="1000">
                <a:solidFill>
                  <a:srgbClr val="181818"/>
                </a:solidFill>
                <a:highlight>
                  <a:srgbClr val="FFFFFF"/>
                </a:highlight>
              </a:rPr>
              <a:t>2</a:t>
            </a:r>
            <a:endParaRPr baseline="30000" sz="1000">
              <a:solidFill>
                <a:srgbClr val="181818"/>
              </a:solidFill>
              <a:highlight>
                <a:srgbClr val="FFFFFF"/>
              </a:highlight>
            </a:endParaRPr>
          </a:p>
          <a:p>
            <a:pPr indent="0" lvl="0" marL="0" marR="38100" rtl="0" algn="l">
              <a:lnSpc>
                <a:spcPct val="115000"/>
              </a:lnSpc>
              <a:spcBef>
                <a:spcPts val="1200"/>
              </a:spcBef>
              <a:spcAft>
                <a:spcPts val="0"/>
              </a:spcAft>
              <a:buNone/>
            </a:pPr>
            <a:r>
              <a:rPr lang="en-GB" sz="1000">
                <a:solidFill>
                  <a:srgbClr val="181818"/>
                </a:solidFill>
                <a:highlight>
                  <a:srgbClr val="FFFFFF"/>
                </a:highlight>
              </a:rPr>
              <a:t>Kinetic energy = 0.5mv</a:t>
            </a:r>
            <a:r>
              <a:rPr baseline="30000" lang="en-GB" sz="1000">
                <a:solidFill>
                  <a:srgbClr val="181818"/>
                </a:solidFill>
                <a:highlight>
                  <a:srgbClr val="FFFFFF"/>
                </a:highlight>
              </a:rPr>
              <a:t>2</a:t>
            </a:r>
            <a:endParaRPr baseline="30000" sz="1000">
              <a:solidFill>
                <a:srgbClr val="181818"/>
              </a:solidFill>
              <a:highlight>
                <a:srgbClr val="FFFFFF"/>
              </a:highlight>
            </a:endParaRPr>
          </a:p>
          <a:p>
            <a:pPr indent="0" lvl="0" marL="0" marR="38100" rtl="0" algn="l">
              <a:lnSpc>
                <a:spcPct val="115000"/>
              </a:lnSpc>
              <a:spcBef>
                <a:spcPts val="1200"/>
              </a:spcBef>
              <a:spcAft>
                <a:spcPts val="0"/>
              </a:spcAft>
              <a:buNone/>
            </a:pPr>
            <a:r>
              <a:t/>
            </a:r>
            <a:endParaRPr baseline="30000" sz="1000">
              <a:solidFill>
                <a:srgbClr val="181818"/>
              </a:solidFill>
              <a:highlight>
                <a:srgbClr val="FFFFFF"/>
              </a:highlight>
            </a:endParaRPr>
          </a:p>
          <a:p>
            <a:pPr indent="0" lvl="0" marL="0" rtl="0" algn="l">
              <a:lnSpc>
                <a:spcPct val="115000"/>
              </a:lnSpc>
              <a:spcBef>
                <a:spcPts val="0"/>
              </a:spcBef>
              <a:spcAft>
                <a:spcPts val="0"/>
              </a:spcAft>
              <a:buNone/>
            </a:pPr>
            <a:r>
              <a:rPr b="1" lang="en-GB" sz="1000">
                <a:solidFill>
                  <a:srgbClr val="181818"/>
                </a:solidFill>
                <a:highlight>
                  <a:srgbClr val="FFFFFF"/>
                </a:highlight>
              </a:rPr>
              <a:t>Power</a:t>
            </a:r>
            <a:r>
              <a:rPr lang="en-GB" sz="1000">
                <a:solidFill>
                  <a:srgbClr val="181818"/>
                </a:solidFill>
                <a:highlight>
                  <a:srgbClr val="FFFFFF"/>
                </a:highlight>
              </a:rPr>
              <a:t> is the </a:t>
            </a:r>
            <a:r>
              <a:rPr b="1" lang="en-GB" sz="1000">
                <a:solidFill>
                  <a:srgbClr val="181818"/>
                </a:solidFill>
                <a:highlight>
                  <a:srgbClr val="FFFFFF"/>
                </a:highlight>
              </a:rPr>
              <a:t>amount of energy</a:t>
            </a:r>
            <a:r>
              <a:rPr lang="en-GB" sz="1000">
                <a:solidFill>
                  <a:srgbClr val="181818"/>
                </a:solidFill>
                <a:highlight>
                  <a:srgbClr val="FFFFFF"/>
                </a:highlight>
              </a:rPr>
              <a:t> transferred in </a:t>
            </a:r>
            <a:r>
              <a:rPr b="1" lang="en-GB" sz="1000">
                <a:solidFill>
                  <a:srgbClr val="181818"/>
                </a:solidFill>
                <a:highlight>
                  <a:srgbClr val="FFFFFF"/>
                </a:highlight>
              </a:rPr>
              <a:t>one second</a:t>
            </a:r>
            <a:r>
              <a:rPr lang="en-GB" sz="1000">
                <a:solidFill>
                  <a:srgbClr val="181818"/>
                </a:solidFill>
                <a:highlight>
                  <a:srgbClr val="FFFFFF"/>
                </a:highlight>
              </a:rPr>
              <a:t> or the </a:t>
            </a:r>
            <a:r>
              <a:rPr b="1" lang="en-GB" sz="1000">
                <a:solidFill>
                  <a:srgbClr val="181818"/>
                </a:solidFill>
                <a:highlight>
                  <a:srgbClr val="FFFFFF"/>
                </a:highlight>
              </a:rPr>
              <a:t>amount of work</a:t>
            </a:r>
            <a:r>
              <a:rPr lang="en-GB" sz="1000">
                <a:solidFill>
                  <a:srgbClr val="181818"/>
                </a:solidFill>
                <a:highlight>
                  <a:srgbClr val="FFFFFF"/>
                </a:highlight>
              </a:rPr>
              <a:t> done in </a:t>
            </a:r>
            <a:r>
              <a:rPr b="1" lang="en-GB" sz="1000">
                <a:solidFill>
                  <a:srgbClr val="181818"/>
                </a:solidFill>
                <a:highlight>
                  <a:srgbClr val="FFFFFF"/>
                </a:highlight>
              </a:rPr>
              <a:t>one second</a:t>
            </a:r>
            <a:r>
              <a:rPr lang="en-GB" sz="1000">
                <a:solidFill>
                  <a:srgbClr val="181818"/>
                </a:solidFill>
                <a:highlight>
                  <a:srgbClr val="FFFFFF"/>
                </a:highlight>
              </a:rPr>
              <a:t>.</a:t>
            </a:r>
            <a:endParaRPr sz="1000">
              <a:solidFill>
                <a:srgbClr val="181818"/>
              </a:solidFill>
              <a:highlight>
                <a:srgbClr val="FFFFFF"/>
              </a:highlight>
            </a:endParaRPr>
          </a:p>
          <a:p>
            <a:pPr indent="0" lvl="0" marL="0" rtl="0" algn="l">
              <a:lnSpc>
                <a:spcPct val="115000"/>
              </a:lnSpc>
              <a:spcBef>
                <a:spcPts val="600"/>
              </a:spcBef>
              <a:spcAft>
                <a:spcPts val="0"/>
              </a:spcAft>
              <a:buNone/>
            </a:pPr>
            <a:r>
              <a:rPr lang="en-GB" sz="1000">
                <a:solidFill>
                  <a:srgbClr val="181818"/>
                </a:solidFill>
                <a:highlight>
                  <a:srgbClr val="FFFFFF"/>
                </a:highlight>
              </a:rPr>
              <a:t>Power is measured in </a:t>
            </a:r>
            <a:r>
              <a:rPr b="1" lang="en-GB" sz="1000">
                <a:solidFill>
                  <a:srgbClr val="181818"/>
                </a:solidFill>
                <a:highlight>
                  <a:srgbClr val="FFFFFF"/>
                </a:highlight>
              </a:rPr>
              <a:t>watts (W)</a:t>
            </a:r>
            <a:r>
              <a:rPr lang="en-GB" sz="1000">
                <a:solidFill>
                  <a:srgbClr val="181818"/>
                </a:solidFill>
                <a:highlight>
                  <a:srgbClr val="FFFFFF"/>
                </a:highlight>
              </a:rPr>
              <a:t> so </a:t>
            </a:r>
            <a:r>
              <a:rPr b="1" lang="en-GB" sz="1000">
                <a:solidFill>
                  <a:srgbClr val="181818"/>
                </a:solidFill>
                <a:highlight>
                  <a:srgbClr val="FFFFFF"/>
                </a:highlight>
              </a:rPr>
              <a:t>1 W = 1 joule per second (1 W = 1 J/s)</a:t>
            </a:r>
            <a:r>
              <a:rPr lang="en-GB" sz="1000">
                <a:solidFill>
                  <a:srgbClr val="181818"/>
                </a:solidFill>
                <a:highlight>
                  <a:srgbClr val="FFFFFF"/>
                </a:highlight>
              </a:rPr>
              <a:t>.</a:t>
            </a:r>
            <a:endParaRPr sz="1000">
              <a:solidFill>
                <a:srgbClr val="181818"/>
              </a:solidFill>
              <a:highlight>
                <a:srgbClr val="FFFFFF"/>
              </a:highlight>
            </a:endParaRPr>
          </a:p>
          <a:p>
            <a:pPr indent="0" lvl="0" marL="0" rtl="0" algn="l">
              <a:lnSpc>
                <a:spcPct val="115000"/>
              </a:lnSpc>
              <a:spcBef>
                <a:spcPts val="1200"/>
              </a:spcBef>
              <a:spcAft>
                <a:spcPts val="0"/>
              </a:spcAft>
              <a:buNone/>
            </a:pPr>
            <a:r>
              <a:t/>
            </a:r>
            <a:endParaRPr sz="1000">
              <a:solidFill>
                <a:srgbClr val="181818"/>
              </a:solidFill>
              <a:highlight>
                <a:srgbClr val="FFFFFF"/>
              </a:highlight>
            </a:endParaRPr>
          </a:p>
        </p:txBody>
      </p:sp>
      <p:pic>
        <p:nvPicPr>
          <p:cNvPr id="628" name="Google Shape;628;p42"/>
          <p:cNvPicPr preferRelativeResize="0"/>
          <p:nvPr/>
        </p:nvPicPr>
        <p:blipFill>
          <a:blip r:embed="rId6">
            <a:alphaModFix/>
          </a:blip>
          <a:stretch>
            <a:fillRect/>
          </a:stretch>
        </p:blipFill>
        <p:spPr>
          <a:xfrm>
            <a:off x="6626888" y="5723813"/>
            <a:ext cx="3057525" cy="485775"/>
          </a:xfrm>
          <a:prstGeom prst="rect">
            <a:avLst/>
          </a:prstGeom>
          <a:noFill/>
          <a:ln>
            <a:noFill/>
          </a:ln>
        </p:spPr>
      </p:pic>
      <p:sp>
        <p:nvSpPr>
          <p:cNvPr id="629" name="Google Shape;629;p42"/>
          <p:cNvSpPr txBox="1"/>
          <p:nvPr/>
        </p:nvSpPr>
        <p:spPr>
          <a:xfrm>
            <a:off x="6558227" y="6122825"/>
            <a:ext cx="34209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rgbClr val="181818"/>
                </a:solidFill>
                <a:highlight>
                  <a:srgbClr val="FFFFFF"/>
                </a:highlight>
              </a:rPr>
              <a:t>The equation used to calculate the work done is:</a:t>
            </a:r>
            <a:endParaRPr sz="1000">
              <a:solidFill>
                <a:srgbClr val="181818"/>
              </a:solidFill>
              <a:highlight>
                <a:srgbClr val="FFFFFF"/>
              </a:highlight>
            </a:endParaRPr>
          </a:p>
          <a:p>
            <a:pPr indent="0" lvl="0" marL="0" rtl="0" algn="l">
              <a:lnSpc>
                <a:spcPct val="115000"/>
              </a:lnSpc>
              <a:spcBef>
                <a:spcPts val="0"/>
              </a:spcBef>
              <a:spcAft>
                <a:spcPts val="0"/>
              </a:spcAft>
              <a:buNone/>
            </a:pPr>
            <a:r>
              <a:rPr b="1" lang="en-GB" sz="1000">
                <a:solidFill>
                  <a:srgbClr val="181818"/>
                </a:solidFill>
                <a:highlight>
                  <a:srgbClr val="FFFFFF"/>
                </a:highlight>
              </a:rPr>
              <a:t>work done = force × distance</a:t>
            </a:r>
            <a:endParaRPr b="1" sz="1000">
              <a:solidFill>
                <a:srgbClr val="181818"/>
              </a:solidFill>
              <a:highlight>
                <a:srgbClr val="FFFFFF"/>
              </a:high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43"/>
          <p:cNvSpPr txBox="1"/>
          <p:nvPr>
            <p:ph type="title"/>
          </p:nvPr>
        </p:nvSpPr>
        <p:spPr>
          <a:xfrm>
            <a:off x="515513" y="137360"/>
            <a:ext cx="71946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Science</a:t>
            </a:r>
            <a:r>
              <a:rPr lang="en-GB" sz="3212"/>
              <a:t>: Reaction of Acids</a:t>
            </a:r>
            <a:endParaRPr sz="3212"/>
          </a:p>
        </p:txBody>
      </p:sp>
      <p:grpSp>
        <p:nvGrpSpPr>
          <p:cNvPr id="636" name="Google Shape;636;p43"/>
          <p:cNvGrpSpPr/>
          <p:nvPr/>
        </p:nvGrpSpPr>
        <p:grpSpPr>
          <a:xfrm>
            <a:off x="308587" y="989960"/>
            <a:ext cx="10002677" cy="5914337"/>
            <a:chOff x="620518" y="1224000"/>
            <a:chExt cx="9689700" cy="5904300"/>
          </a:xfrm>
        </p:grpSpPr>
        <p:sp>
          <p:nvSpPr>
            <p:cNvPr id="637" name="Google Shape;637;p43"/>
            <p:cNvSpPr/>
            <p:nvPr/>
          </p:nvSpPr>
          <p:spPr>
            <a:xfrm>
              <a:off x="620518" y="1224000"/>
              <a:ext cx="9689700" cy="5904300"/>
            </a:xfrm>
            <a:prstGeom prst="rect">
              <a:avLst/>
            </a:prstGeom>
            <a:solidFill>
              <a:schemeClr val="lt1"/>
            </a:solidFill>
            <a:ln cap="flat" cmpd="sng" w="34850">
              <a:solidFill>
                <a:schemeClr val="dk1"/>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638" name="Google Shape;638;p43"/>
            <p:cNvSpPr/>
            <p:nvPr/>
          </p:nvSpPr>
          <p:spPr>
            <a:xfrm>
              <a:off x="735075" y="2039996"/>
              <a:ext cx="2157600" cy="49563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639" name="Google Shape;639;p43"/>
            <p:cNvSpPr/>
            <p:nvPr/>
          </p:nvSpPr>
          <p:spPr>
            <a:xfrm>
              <a:off x="735075" y="1343999"/>
              <a:ext cx="2157600" cy="504000"/>
            </a:xfrm>
            <a:prstGeom prst="rect">
              <a:avLst/>
            </a:prstGeom>
            <a:noFill/>
            <a:ln cap="flat" cmpd="sng" w="26125">
              <a:solidFill>
                <a:srgbClr val="00B05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640" name="Google Shape;640;p43"/>
            <p:cNvSpPr/>
            <p:nvPr/>
          </p:nvSpPr>
          <p:spPr>
            <a:xfrm>
              <a:off x="3045309" y="2039996"/>
              <a:ext cx="3455700" cy="49563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641" name="Google Shape;641;p43"/>
            <p:cNvSpPr/>
            <p:nvPr/>
          </p:nvSpPr>
          <p:spPr>
            <a:xfrm>
              <a:off x="3045309" y="1343998"/>
              <a:ext cx="3455700" cy="504000"/>
            </a:xfrm>
            <a:prstGeom prst="rect">
              <a:avLst/>
            </a:prstGeom>
            <a:noFill/>
            <a:ln cap="flat" cmpd="sng" w="26125">
              <a:solidFill>
                <a:srgbClr val="FF000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642" name="Google Shape;642;p43"/>
            <p:cNvSpPr/>
            <p:nvPr/>
          </p:nvSpPr>
          <p:spPr>
            <a:xfrm>
              <a:off x="6653858" y="2039996"/>
              <a:ext cx="3522600" cy="49563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t/>
              </a:r>
              <a:endParaRPr b="0" i="0" sz="2065" u="none" cap="none" strike="noStrike">
                <a:solidFill>
                  <a:schemeClr val="dk1"/>
                </a:solidFill>
                <a:latin typeface="Arial"/>
                <a:ea typeface="Arial"/>
                <a:cs typeface="Arial"/>
                <a:sym typeface="Arial"/>
              </a:endParaRPr>
            </a:p>
          </p:txBody>
        </p:sp>
        <p:sp>
          <p:nvSpPr>
            <p:cNvPr id="643" name="Google Shape;643;p43"/>
            <p:cNvSpPr/>
            <p:nvPr/>
          </p:nvSpPr>
          <p:spPr>
            <a:xfrm>
              <a:off x="6653857" y="1343998"/>
              <a:ext cx="3522600" cy="504000"/>
            </a:xfrm>
            <a:prstGeom prst="rect">
              <a:avLst/>
            </a:prstGeom>
            <a:noFill/>
            <a:ln cap="flat" cmpd="sng" w="26125">
              <a:solidFill>
                <a:srgbClr val="0070C0"/>
              </a:solidFill>
              <a:prstDash val="solid"/>
              <a:miter lim="800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644" name="Google Shape;644;p43"/>
          <p:cNvPicPr preferRelativeResize="0"/>
          <p:nvPr/>
        </p:nvPicPr>
        <p:blipFill rotWithShape="1">
          <a:blip r:embed="rId3">
            <a:alphaModFix/>
          </a:blip>
          <a:srcRect b="41827" l="0" r="27777" t="0"/>
          <a:stretch/>
        </p:blipFill>
        <p:spPr>
          <a:xfrm>
            <a:off x="9181122" y="0"/>
            <a:ext cx="1026769" cy="815085"/>
          </a:xfrm>
          <a:prstGeom prst="rect">
            <a:avLst/>
          </a:prstGeom>
          <a:noFill/>
          <a:ln>
            <a:noFill/>
          </a:ln>
        </p:spPr>
      </p:pic>
      <p:sp>
        <p:nvSpPr>
          <p:cNvPr id="645" name="Google Shape;645;p43"/>
          <p:cNvSpPr txBox="1"/>
          <p:nvPr/>
        </p:nvSpPr>
        <p:spPr>
          <a:xfrm>
            <a:off x="2000863" y="7026070"/>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646" name="Google Shape;646;p43"/>
          <p:cNvPicPr preferRelativeResize="0"/>
          <p:nvPr/>
        </p:nvPicPr>
        <p:blipFill rotWithShape="1">
          <a:blip r:embed="rId4">
            <a:alphaModFix/>
          </a:blip>
          <a:srcRect b="0" l="0" r="2153" t="6933"/>
          <a:stretch/>
        </p:blipFill>
        <p:spPr>
          <a:xfrm>
            <a:off x="2872100" y="5009950"/>
            <a:ext cx="3367075" cy="1061000"/>
          </a:xfrm>
          <a:prstGeom prst="rect">
            <a:avLst/>
          </a:prstGeom>
          <a:noFill/>
          <a:ln>
            <a:noFill/>
          </a:ln>
        </p:spPr>
      </p:pic>
      <p:pic>
        <p:nvPicPr>
          <p:cNvPr id="647" name="Google Shape;647;p43"/>
          <p:cNvPicPr preferRelativeResize="0"/>
          <p:nvPr/>
        </p:nvPicPr>
        <p:blipFill rotWithShape="1">
          <a:blip r:embed="rId5">
            <a:alphaModFix/>
          </a:blip>
          <a:srcRect b="46862" l="0" r="5589" t="0"/>
          <a:stretch/>
        </p:blipFill>
        <p:spPr>
          <a:xfrm>
            <a:off x="2872100" y="1831275"/>
            <a:ext cx="3441225" cy="3025138"/>
          </a:xfrm>
          <a:prstGeom prst="rect">
            <a:avLst/>
          </a:prstGeom>
          <a:noFill/>
          <a:ln>
            <a:noFill/>
          </a:ln>
        </p:spPr>
      </p:pic>
      <p:pic>
        <p:nvPicPr>
          <p:cNvPr id="648" name="Google Shape;648;p43"/>
          <p:cNvPicPr preferRelativeResize="0"/>
          <p:nvPr/>
        </p:nvPicPr>
        <p:blipFill rotWithShape="1">
          <a:blip r:embed="rId6">
            <a:alphaModFix/>
          </a:blip>
          <a:srcRect b="4188" l="2153" r="0" t="2745"/>
          <a:stretch/>
        </p:blipFill>
        <p:spPr>
          <a:xfrm>
            <a:off x="6665300" y="1846963"/>
            <a:ext cx="3441225" cy="4859542"/>
          </a:xfrm>
          <a:prstGeom prst="rect">
            <a:avLst/>
          </a:prstGeom>
          <a:noFill/>
          <a:ln>
            <a:noFill/>
          </a:ln>
        </p:spPr>
      </p:pic>
      <p:sp>
        <p:nvSpPr>
          <p:cNvPr id="649" name="Google Shape;649;p43"/>
          <p:cNvSpPr txBox="1"/>
          <p:nvPr/>
        </p:nvSpPr>
        <p:spPr>
          <a:xfrm>
            <a:off x="515525" y="1920575"/>
            <a:ext cx="2074800" cy="4557600"/>
          </a:xfrm>
          <a:prstGeom prst="rect">
            <a:avLst/>
          </a:prstGeom>
          <a:noFill/>
          <a:ln>
            <a:noFill/>
          </a:ln>
        </p:spPr>
        <p:txBody>
          <a:bodyPr anchorCtr="0" anchor="t" bIns="91425" lIns="91425" spcFirstLastPara="1" rIns="91425" wrap="square" tIns="91425">
            <a:spAutoFit/>
          </a:bodyPr>
          <a:lstStyle/>
          <a:p>
            <a:pPr indent="0" lvl="0" marL="0" rtl="0" algn="l">
              <a:lnSpc>
                <a:spcPct val="107000"/>
              </a:lnSpc>
              <a:spcBef>
                <a:spcPts val="0"/>
              </a:spcBef>
              <a:spcAft>
                <a:spcPts val="0"/>
              </a:spcAft>
              <a:buNone/>
            </a:pPr>
            <a:r>
              <a:rPr lang="en-GB" sz="1700">
                <a:solidFill>
                  <a:schemeClr val="dk1"/>
                </a:solidFill>
                <a:highlight>
                  <a:schemeClr val="lt1"/>
                </a:highlight>
              </a:rPr>
              <a:t>Acid</a:t>
            </a:r>
            <a:endParaRPr sz="1700">
              <a:solidFill>
                <a:schemeClr val="dk1"/>
              </a:solidFill>
              <a:highlight>
                <a:schemeClr val="lt1"/>
              </a:highlight>
            </a:endParaRPr>
          </a:p>
          <a:p>
            <a:pPr indent="0" lvl="0" marL="0" rtl="0" algn="l">
              <a:lnSpc>
                <a:spcPct val="107000"/>
              </a:lnSpc>
              <a:spcBef>
                <a:spcPts val="735"/>
              </a:spcBef>
              <a:spcAft>
                <a:spcPts val="0"/>
              </a:spcAft>
              <a:buNone/>
            </a:pPr>
            <a:r>
              <a:rPr lang="en-GB" sz="1700">
                <a:solidFill>
                  <a:schemeClr val="dk1"/>
                </a:solidFill>
                <a:highlight>
                  <a:schemeClr val="lt1"/>
                </a:highlight>
              </a:rPr>
              <a:t>Solution with a pH of 1-6 (red-yellow with Universal indicator)</a:t>
            </a:r>
            <a:endParaRPr sz="1700">
              <a:solidFill>
                <a:schemeClr val="dk1"/>
              </a:solidFill>
              <a:highlight>
                <a:schemeClr val="lt1"/>
              </a:highlight>
            </a:endParaRPr>
          </a:p>
          <a:p>
            <a:pPr indent="0" lvl="0" marL="0" rtl="0" algn="l">
              <a:lnSpc>
                <a:spcPct val="107000"/>
              </a:lnSpc>
              <a:spcBef>
                <a:spcPts val="735"/>
              </a:spcBef>
              <a:spcAft>
                <a:spcPts val="0"/>
              </a:spcAft>
              <a:buNone/>
            </a:pPr>
            <a:r>
              <a:rPr lang="en-GB" sz="1700">
                <a:solidFill>
                  <a:schemeClr val="dk1"/>
                </a:solidFill>
                <a:highlight>
                  <a:schemeClr val="lt1"/>
                </a:highlight>
              </a:rPr>
              <a:t>Alkali</a:t>
            </a:r>
            <a:endParaRPr sz="1700">
              <a:solidFill>
                <a:schemeClr val="dk1"/>
              </a:solidFill>
              <a:highlight>
                <a:schemeClr val="lt1"/>
              </a:highlight>
            </a:endParaRPr>
          </a:p>
          <a:p>
            <a:pPr indent="0" lvl="0" marL="0" rtl="0" algn="l">
              <a:lnSpc>
                <a:spcPct val="107000"/>
              </a:lnSpc>
              <a:spcBef>
                <a:spcPts val="735"/>
              </a:spcBef>
              <a:spcAft>
                <a:spcPts val="0"/>
              </a:spcAft>
              <a:buNone/>
            </a:pPr>
            <a:r>
              <a:rPr lang="en-GB" sz="1700">
                <a:solidFill>
                  <a:schemeClr val="dk1"/>
                </a:solidFill>
                <a:highlight>
                  <a:schemeClr val="lt1"/>
                </a:highlight>
              </a:rPr>
              <a:t>Solution with a pH of 8-14 (blue to purple with Universal indicator)</a:t>
            </a:r>
            <a:endParaRPr sz="1700">
              <a:solidFill>
                <a:schemeClr val="dk1"/>
              </a:solidFill>
              <a:highlight>
                <a:schemeClr val="lt1"/>
              </a:highlight>
            </a:endParaRPr>
          </a:p>
          <a:p>
            <a:pPr indent="0" lvl="0" marL="0" rtl="0" algn="l">
              <a:lnSpc>
                <a:spcPct val="107000"/>
              </a:lnSpc>
              <a:spcBef>
                <a:spcPts val="735"/>
              </a:spcBef>
              <a:spcAft>
                <a:spcPts val="0"/>
              </a:spcAft>
              <a:buNone/>
            </a:pPr>
            <a:r>
              <a:rPr lang="en-GB" sz="1700">
                <a:solidFill>
                  <a:schemeClr val="dk1"/>
                </a:solidFill>
                <a:highlight>
                  <a:schemeClr val="lt1"/>
                </a:highlight>
              </a:rPr>
              <a:t>Neutral</a:t>
            </a:r>
            <a:endParaRPr sz="1700">
              <a:solidFill>
                <a:schemeClr val="dk1"/>
              </a:solidFill>
              <a:highlight>
                <a:schemeClr val="lt1"/>
              </a:highlight>
            </a:endParaRPr>
          </a:p>
          <a:p>
            <a:pPr indent="0" lvl="0" marL="0" rtl="0" algn="l">
              <a:lnSpc>
                <a:spcPct val="107000"/>
              </a:lnSpc>
              <a:spcBef>
                <a:spcPts val="735"/>
              </a:spcBef>
              <a:spcAft>
                <a:spcPts val="0"/>
              </a:spcAft>
              <a:buNone/>
            </a:pPr>
            <a:r>
              <a:rPr lang="en-GB" sz="1700">
                <a:solidFill>
                  <a:schemeClr val="dk1"/>
                </a:solidFill>
                <a:highlight>
                  <a:schemeClr val="lt1"/>
                </a:highlight>
              </a:rPr>
              <a:t>Solution with a pH of 7(green with Universal indicator)</a:t>
            </a:r>
            <a:endParaRPr sz="1700">
              <a:solidFill>
                <a:schemeClr val="dk1"/>
              </a:solidFill>
              <a:highlight>
                <a:schemeClr val="lt1"/>
              </a:high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44"/>
          <p:cNvSpPr txBox="1"/>
          <p:nvPr>
            <p:ph type="title"/>
          </p:nvPr>
        </p:nvSpPr>
        <p:spPr>
          <a:xfrm>
            <a:off x="515499" y="137350"/>
            <a:ext cx="84270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17857"/>
              <a:buFont typeface="Play"/>
              <a:buNone/>
            </a:pPr>
            <a:r>
              <a:rPr lang="en-GB"/>
              <a:t>History</a:t>
            </a:r>
            <a:r>
              <a:rPr lang="en-GB" sz="3212"/>
              <a:t>: </a:t>
            </a:r>
            <a:r>
              <a:rPr lang="en-GB"/>
              <a:t>How did the Reformation affect Britain?</a:t>
            </a:r>
            <a:endParaRPr sz="3212"/>
          </a:p>
        </p:txBody>
      </p:sp>
      <p:grpSp>
        <p:nvGrpSpPr>
          <p:cNvPr id="656" name="Google Shape;656;p44"/>
          <p:cNvGrpSpPr/>
          <p:nvPr/>
        </p:nvGrpSpPr>
        <p:grpSpPr>
          <a:xfrm>
            <a:off x="253675" y="963417"/>
            <a:ext cx="10002677" cy="6110360"/>
            <a:chOff x="620518" y="1224000"/>
            <a:chExt cx="9689700" cy="5904300"/>
          </a:xfrm>
        </p:grpSpPr>
        <p:sp>
          <p:nvSpPr>
            <p:cNvPr id="657" name="Google Shape;657;p44"/>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658" name="Google Shape;658;p44"/>
            <p:cNvSpPr/>
            <p:nvPr/>
          </p:nvSpPr>
          <p:spPr>
            <a:xfrm>
              <a:off x="735068" y="1916248"/>
              <a:ext cx="2238600" cy="50802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659" name="Google Shape;659;p44"/>
            <p:cNvSpPr/>
            <p:nvPr/>
          </p:nvSpPr>
          <p:spPr>
            <a:xfrm>
              <a:off x="735068" y="1343995"/>
              <a:ext cx="2238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660" name="Google Shape;660;p44"/>
            <p:cNvSpPr/>
            <p:nvPr/>
          </p:nvSpPr>
          <p:spPr>
            <a:xfrm>
              <a:off x="3045297" y="1916104"/>
              <a:ext cx="3455700" cy="50802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15000"/>
                </a:lnSpc>
                <a:spcBef>
                  <a:spcPts val="1262"/>
                </a:spcBef>
                <a:spcAft>
                  <a:spcPts val="0"/>
                </a:spcAft>
                <a:buClr>
                  <a:schemeClr val="dk1"/>
                </a:buClr>
                <a:buSzPts val="1032"/>
                <a:buFont typeface="Arial"/>
                <a:buNone/>
              </a:pPr>
              <a:r>
                <a:t/>
              </a:r>
              <a:endParaRPr b="1" sz="1018">
                <a:solidFill>
                  <a:schemeClr val="dk1"/>
                </a:solidFill>
              </a:endParaRPr>
            </a:p>
            <a:p>
              <a:pPr indent="0" lvl="0" marL="0" marR="0" rtl="0" algn="l">
                <a:lnSpc>
                  <a:spcPct val="115000"/>
                </a:lnSpc>
                <a:spcBef>
                  <a:spcPts val="1262"/>
                </a:spcBef>
                <a:spcAft>
                  <a:spcPts val="0"/>
                </a:spcAft>
                <a:buClr>
                  <a:schemeClr val="dk1"/>
                </a:buClr>
                <a:buSzPts val="1032"/>
                <a:buFont typeface="Arial"/>
                <a:buNone/>
              </a:pPr>
              <a:r>
                <a:rPr b="1" i="0" lang="en-GB" sz="900" u="none" cap="none" strike="noStrike">
                  <a:solidFill>
                    <a:schemeClr val="dk1"/>
                  </a:solidFill>
                  <a:latin typeface="Arial"/>
                  <a:ea typeface="Arial"/>
                  <a:cs typeface="Arial"/>
                  <a:sym typeface="Arial"/>
                </a:rPr>
                <a:t>Why did the Reformation happen?</a:t>
              </a:r>
              <a:endParaRPr b="1" i="0" sz="900" u="none" cap="none" strike="noStrike">
                <a:solidFill>
                  <a:schemeClr val="dk1"/>
                </a:solidFill>
                <a:latin typeface="Arial"/>
                <a:ea typeface="Arial"/>
                <a:cs typeface="Arial"/>
                <a:sym typeface="Arial"/>
              </a:endParaRPr>
            </a:p>
            <a:p>
              <a:pPr indent="-275651" lvl="0" marL="422434" marR="0" rtl="0" algn="l">
                <a:lnSpc>
                  <a:spcPct val="115000"/>
                </a:lnSpc>
                <a:spcBef>
                  <a:spcPts val="1147"/>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Henry VIII wanted an annulment from Catherine of Aragon.</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The Pope refused.</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Henry broke with Rome and became Head of the Church of England.</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262"/>
                </a:spcBef>
                <a:spcAft>
                  <a:spcPts val="0"/>
                </a:spcAft>
                <a:buClr>
                  <a:schemeClr val="dk1"/>
                </a:buClr>
                <a:buSzPts val="1032"/>
                <a:buFont typeface="Arial"/>
                <a:buNone/>
              </a:pPr>
              <a:r>
                <a:rPr b="1" i="0" lang="en-GB" sz="900" u="none" cap="none" strike="noStrike">
                  <a:solidFill>
                    <a:schemeClr val="dk1"/>
                  </a:solidFill>
                  <a:latin typeface="Arial"/>
                  <a:ea typeface="Arial"/>
                  <a:cs typeface="Arial"/>
                  <a:sym typeface="Arial"/>
                </a:rPr>
                <a:t>How did Elizabeth I deal with religion?</a:t>
              </a:r>
              <a:endParaRPr b="1" i="0" sz="900" u="none" cap="none" strike="noStrike">
                <a:solidFill>
                  <a:schemeClr val="dk1"/>
                </a:solidFill>
                <a:latin typeface="Arial"/>
                <a:ea typeface="Arial"/>
                <a:cs typeface="Arial"/>
                <a:sym typeface="Arial"/>
              </a:endParaRPr>
            </a:p>
            <a:p>
              <a:pPr indent="-275651" lvl="0" marL="422434" marR="0" rtl="0" algn="l">
                <a:lnSpc>
                  <a:spcPct val="115000"/>
                </a:lnSpc>
                <a:spcBef>
                  <a:spcPts val="1147"/>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Elizabeth I was Protestant.</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Her Religious Settlement (1559) aimed to unite Catholics and Protestants.</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England remained Protestant, although religious tensions continued.</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262"/>
                </a:spcBef>
                <a:spcAft>
                  <a:spcPts val="0"/>
                </a:spcAft>
                <a:buClr>
                  <a:schemeClr val="dk1"/>
                </a:buClr>
                <a:buSzPts val="1032"/>
                <a:buFont typeface="Arial"/>
                <a:buNone/>
              </a:pPr>
              <a:r>
                <a:rPr b="1" i="0" lang="en-GB" sz="900" u="none" cap="none" strike="noStrike">
                  <a:solidFill>
                    <a:schemeClr val="dk1"/>
                  </a:solidFill>
                  <a:latin typeface="Arial"/>
                  <a:ea typeface="Arial"/>
                  <a:cs typeface="Arial"/>
                  <a:sym typeface="Arial"/>
                </a:rPr>
                <a:t>Why did the Spanish Armada fail (1588)?</a:t>
              </a:r>
              <a:endParaRPr b="1" i="0" sz="900" u="none" cap="none" strike="noStrike">
                <a:solidFill>
                  <a:schemeClr val="dk1"/>
                </a:solidFill>
                <a:latin typeface="Arial"/>
                <a:ea typeface="Arial"/>
                <a:cs typeface="Arial"/>
                <a:sym typeface="Arial"/>
              </a:endParaRPr>
            </a:p>
            <a:p>
              <a:pPr indent="-275651" lvl="0" marL="422434" marR="0" rtl="0" algn="l">
                <a:lnSpc>
                  <a:spcPct val="115000"/>
                </a:lnSpc>
                <a:spcBef>
                  <a:spcPts val="1147"/>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English ships were faster and more manoeuvrable.</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English fire ships disrupted the Spanish formation.</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Strong winds and storms damaged Spanish ships ("Protestant Wind").</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The Spanish plan to join forces with an army in the Netherlands failed.</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262"/>
                </a:spcBef>
                <a:spcAft>
                  <a:spcPts val="0"/>
                </a:spcAft>
                <a:buClr>
                  <a:schemeClr val="dk1"/>
                </a:buClr>
                <a:buSzPts val="1032"/>
                <a:buFont typeface="Arial"/>
                <a:buNone/>
              </a:pPr>
              <a:r>
                <a:rPr b="1" i="0" lang="en-GB" sz="900" u="none" cap="none" strike="noStrike">
                  <a:solidFill>
                    <a:schemeClr val="dk1"/>
                  </a:solidFill>
                  <a:latin typeface="Arial"/>
                  <a:ea typeface="Arial"/>
                  <a:cs typeface="Arial"/>
                  <a:sym typeface="Arial"/>
                </a:rPr>
                <a:t>What were the consequences of the Reformation?</a:t>
              </a:r>
              <a:endParaRPr b="1" i="0" sz="900" u="none" cap="none" strike="noStrike">
                <a:solidFill>
                  <a:schemeClr val="dk1"/>
                </a:solidFill>
                <a:latin typeface="Arial"/>
                <a:ea typeface="Arial"/>
                <a:cs typeface="Arial"/>
                <a:sym typeface="Arial"/>
              </a:endParaRPr>
            </a:p>
            <a:p>
              <a:pPr indent="-275651" lvl="0" marL="422434" marR="0" rtl="0" algn="l">
                <a:lnSpc>
                  <a:spcPct val="115000"/>
                </a:lnSpc>
                <a:spcBef>
                  <a:spcPts val="1147"/>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The monarch became head of the church.</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Monasteries were closed and their wealth taken by the Crown.</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England became a Protestant nation.</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Rivalry with Catholic Spain increased.</a:t>
              </a:r>
              <a:endParaRPr b="0" i="0" sz="900" u="none" cap="none" strike="noStrike">
                <a:solidFill>
                  <a:schemeClr val="dk1"/>
                </a:solidFill>
                <a:latin typeface="Arial"/>
                <a:ea typeface="Arial"/>
                <a:cs typeface="Arial"/>
                <a:sym typeface="Arial"/>
              </a:endParaRPr>
            </a:p>
            <a:p>
              <a:pPr indent="-275651" lvl="0" marL="422434"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Religious change shaped British politics and identity for centuries.</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661" name="Google Shape;661;p44"/>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662" name="Google Shape;662;p44"/>
            <p:cNvSpPr/>
            <p:nvPr/>
          </p:nvSpPr>
          <p:spPr>
            <a:xfrm>
              <a:off x="6653866" y="1916104"/>
              <a:ext cx="3522600" cy="50802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REFORMATION</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HENRY VIII CHURCH OF ENGLAND MONASTERIES</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BREAKS WITH  CLOSED</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ROME</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 </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 PROTESTANT ENGLAND</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ELIZABETH I</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RELIGIOUS SETTLEMENT (1559)</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CONFLICT WITH SPAIN</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SPANISH ARMADA (1588)</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English ships Fire ships Storms</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ENGLISH VICTORY</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032"/>
                <a:buFont typeface="Arial"/>
                <a:buNone/>
              </a:pPr>
              <a:r>
                <a:rPr b="0" i="0" lang="en-GB" sz="918" u="none" cap="none" strike="noStrike">
                  <a:solidFill>
                    <a:schemeClr val="dk1"/>
                  </a:solidFill>
                  <a:latin typeface="Arial"/>
                  <a:ea typeface="Arial"/>
                  <a:cs typeface="Arial"/>
                  <a:sym typeface="Arial"/>
                </a:rPr>
                <a:t>▼</a:t>
              </a:r>
              <a:endParaRPr b="0" i="0" sz="918"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65"/>
                <a:buFont typeface="Arial"/>
                <a:buNone/>
              </a:pPr>
              <a:r>
                <a:rPr b="0" i="0" lang="en-GB" sz="918" u="none" cap="none" strike="noStrike">
                  <a:solidFill>
                    <a:schemeClr val="dk1"/>
                  </a:solidFill>
                  <a:latin typeface="Arial"/>
                  <a:ea typeface="Arial"/>
                  <a:cs typeface="Arial"/>
                  <a:sym typeface="Arial"/>
                </a:rPr>
                <a:t>STRONGER PROTESTANT ENGLAND</a:t>
              </a:r>
              <a:r>
                <a:rPr b="0" i="0" lang="en-GB" sz="2065" u="none" cap="none" strike="noStrike">
                  <a:solidFill>
                    <a:schemeClr val="dk1"/>
                  </a:solidFill>
                  <a:latin typeface="Arial"/>
                  <a:ea typeface="Arial"/>
                  <a:cs typeface="Arial"/>
                  <a:sym typeface="Arial"/>
                </a:rPr>
                <a:t> </a:t>
              </a:r>
              <a:endParaRPr b="0" i="0" sz="2065" u="none" cap="none" strike="noStrike">
                <a:solidFill>
                  <a:schemeClr val="dk1"/>
                </a:solidFill>
                <a:latin typeface="Arial"/>
                <a:ea typeface="Arial"/>
                <a:cs typeface="Arial"/>
                <a:sym typeface="Arial"/>
              </a:endParaRPr>
            </a:p>
          </p:txBody>
        </p:sp>
        <p:sp>
          <p:nvSpPr>
            <p:cNvPr id="663" name="Google Shape;663;p44"/>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664" name="Google Shape;664;p44"/>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665" name="Google Shape;665;p44"/>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666" name="Google Shape;666;p44"/>
          <p:cNvSpPr txBox="1"/>
          <p:nvPr/>
        </p:nvSpPr>
        <p:spPr>
          <a:xfrm>
            <a:off x="384600" y="1703825"/>
            <a:ext cx="2289900" cy="51267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Reformation</a:t>
            </a:r>
            <a:r>
              <a:rPr b="1" i="0" lang="en-GB" sz="900" u="none" cap="none" strike="noStrike">
                <a:solidFill>
                  <a:schemeClr val="dk1"/>
                </a:solidFill>
                <a:latin typeface="Arial"/>
                <a:ea typeface="Arial"/>
                <a:cs typeface="Arial"/>
                <a:sym typeface="Arial"/>
              </a:rPr>
              <a:t>: A movement in the 1500s that challenged the Catholic Church </a:t>
            </a:r>
            <a:r>
              <a:rPr lang="en-GB" sz="900">
                <a:solidFill>
                  <a:schemeClr val="dk2"/>
                </a:solidFill>
              </a:rPr>
              <a:t> </a:t>
            </a:r>
            <a:endParaRPr sz="900">
              <a:solidFill>
                <a:schemeClr val="dk2"/>
              </a:solidFill>
            </a:endParaRPr>
          </a:p>
          <a:p>
            <a:pPr indent="0" lvl="0" marL="0" marR="0" rtl="0" algn="l">
              <a:lnSpc>
                <a:spcPct val="100000"/>
              </a:lnSpc>
              <a:spcBef>
                <a:spcPts val="0"/>
              </a:spcBef>
              <a:spcAft>
                <a:spcPts val="0"/>
              </a:spcAft>
              <a:buClr>
                <a:srgbClr val="000000"/>
              </a:buClr>
              <a:buSzPts val="688"/>
              <a:buFont typeface="Arial"/>
              <a:buNone/>
            </a:pPr>
            <a:r>
              <a:rPr b="1" i="0" lang="en-GB" sz="900" u="none" cap="none" strike="noStrike">
                <a:solidFill>
                  <a:schemeClr val="dk1"/>
                </a:solidFill>
                <a:latin typeface="Arial"/>
                <a:ea typeface="Arial"/>
                <a:cs typeface="Arial"/>
                <a:sym typeface="Arial"/>
              </a:rPr>
              <a:t>and led to Protestant churches.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Catholic </a:t>
            </a:r>
            <a:r>
              <a:rPr b="0" i="0" lang="en-GB" sz="900" u="none" cap="none" strike="noStrike">
                <a:solidFill>
                  <a:schemeClr val="dk1"/>
                </a:solidFill>
                <a:latin typeface="Arial"/>
                <a:ea typeface="Arial"/>
                <a:cs typeface="Arial"/>
                <a:sym typeface="Arial"/>
              </a:rPr>
              <a:t>A Christian who follows the authority of the Pope and the Roman Catholic Church.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Protestant </a:t>
            </a:r>
            <a:r>
              <a:rPr b="0" i="0" lang="en-GB" sz="900" u="none" cap="none" strike="noStrike">
                <a:solidFill>
                  <a:schemeClr val="dk1"/>
                </a:solidFill>
                <a:latin typeface="Arial"/>
                <a:ea typeface="Arial"/>
                <a:cs typeface="Arial"/>
                <a:sym typeface="Arial"/>
              </a:rPr>
              <a:t>A Christian who belongs to churches that broke away from the Catholic Church.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Pope </a:t>
            </a:r>
            <a:r>
              <a:rPr b="1" i="0" lang="en-GB" sz="900" u="none" cap="none" strike="noStrike">
                <a:solidFill>
                  <a:schemeClr val="dk1"/>
                </a:solidFill>
                <a:latin typeface="Arial"/>
                <a:ea typeface="Arial"/>
                <a:cs typeface="Arial"/>
                <a:sym typeface="Arial"/>
              </a:rPr>
              <a:t>Leader of the Roman Catholic Church.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Henry VIII:</a:t>
            </a:r>
            <a:r>
              <a:rPr b="0" i="0" lang="en-GB" sz="900" u="none" cap="none" strike="noStrike">
                <a:solidFill>
                  <a:schemeClr val="dk1"/>
                </a:solidFill>
                <a:latin typeface="Arial"/>
                <a:ea typeface="Arial"/>
                <a:cs typeface="Arial"/>
                <a:sym typeface="Arial"/>
              </a:rPr>
              <a:t> King of England who broke from Rome and created the Church of England.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Church of England:</a:t>
            </a:r>
            <a:r>
              <a:rPr b="0" i="0" lang="en-GB" sz="900" u="none" cap="none" strike="noStrike">
                <a:solidFill>
                  <a:schemeClr val="dk1"/>
                </a:solidFill>
                <a:latin typeface="Arial"/>
                <a:ea typeface="Arial"/>
                <a:cs typeface="Arial"/>
                <a:sym typeface="Arial"/>
              </a:rPr>
              <a:t> The national church established by Henry VIII.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Dissolution of the monasteries: </a:t>
            </a:r>
            <a:r>
              <a:rPr b="0" i="0" lang="en-GB" sz="900" u="none" cap="none" strike="noStrike">
                <a:solidFill>
                  <a:schemeClr val="dk1"/>
                </a:solidFill>
                <a:latin typeface="Arial"/>
                <a:ea typeface="Arial"/>
                <a:cs typeface="Arial"/>
                <a:sym typeface="Arial"/>
              </a:rPr>
              <a:t> Closure of monasteries by Henry VIII between 1536–1541.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Elizabeth I </a:t>
            </a:r>
            <a:r>
              <a:rPr b="0" i="0" lang="en-GB" sz="900" u="none" cap="none" strike="noStrike">
                <a:solidFill>
                  <a:schemeClr val="dk1"/>
                </a:solidFill>
                <a:latin typeface="Arial"/>
                <a:ea typeface="Arial"/>
                <a:cs typeface="Arial"/>
                <a:sym typeface="Arial"/>
              </a:rPr>
              <a:t>Protestant Queen of England (1558–1603) who restored stability after religious conflict.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Religious Settlement: </a:t>
            </a:r>
            <a:r>
              <a:rPr b="0" i="0" lang="en-GB" sz="900" u="none" cap="none" strike="noStrike">
                <a:solidFill>
                  <a:schemeClr val="dk1"/>
                </a:solidFill>
                <a:latin typeface="Arial"/>
                <a:ea typeface="Arial"/>
                <a:cs typeface="Arial"/>
                <a:sym typeface="Arial"/>
              </a:rPr>
              <a:t>Elizabeth's compromise that made the Church of England Protestant while keeping some traditional features.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i="0" lang="en-GB" sz="900" u="sng" cap="none" strike="noStrike">
                <a:solidFill>
                  <a:schemeClr val="dk1"/>
                </a:solidFill>
                <a:latin typeface="Arial"/>
                <a:ea typeface="Arial"/>
                <a:cs typeface="Arial"/>
                <a:sym typeface="Arial"/>
              </a:rPr>
              <a:t>Spanish Armada: </a:t>
            </a:r>
            <a:r>
              <a:rPr b="0" i="0" lang="en-GB" sz="900" u="none" cap="none" strike="noStrike">
                <a:solidFill>
                  <a:schemeClr val="dk1"/>
                </a:solidFill>
                <a:latin typeface="Arial"/>
                <a:ea typeface="Arial"/>
                <a:cs typeface="Arial"/>
                <a:sym typeface="Arial"/>
              </a:rPr>
              <a:t>A fleet sent by Spain in 1588 to invade England</a:t>
            </a:r>
            <a:r>
              <a:rPr b="0" i="0" lang="en-GB" sz="900" u="none" cap="none" strike="noStrike">
                <a:solidFill>
                  <a:schemeClr val="dk1"/>
                </a:solidFill>
                <a:latin typeface="Arial"/>
                <a:ea typeface="Arial"/>
                <a:cs typeface="Arial"/>
                <a:sym typeface="Arial"/>
              </a:rPr>
              <a:t> and restore</a:t>
            </a:r>
            <a:r>
              <a:rPr b="0" i="0" lang="en-GB" sz="900" u="none" cap="none" strike="noStrike">
                <a:solidFill>
                  <a:schemeClr val="dk2"/>
                </a:solidFill>
                <a:latin typeface="Arial"/>
                <a:ea typeface="Arial"/>
                <a:cs typeface="Arial"/>
                <a:sym typeface="Arial"/>
              </a:rPr>
              <a:t> Catholicism.</a:t>
            </a:r>
            <a:endParaRPr b="0" i="0" sz="900" u="none" cap="none" strike="noStrike">
              <a:solidFill>
                <a:schemeClr val="dk2"/>
              </a:solidFill>
              <a:latin typeface="Arial"/>
              <a:ea typeface="Arial"/>
              <a:cs typeface="Arial"/>
              <a:sym typeface="Arial"/>
            </a:endParaRPr>
          </a:p>
        </p:txBody>
      </p:sp>
      <p:graphicFrame>
        <p:nvGraphicFramePr>
          <p:cNvPr id="667" name="Google Shape;667;p44"/>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45"/>
          <p:cNvSpPr txBox="1"/>
          <p:nvPr>
            <p:ph type="title"/>
          </p:nvPr>
        </p:nvSpPr>
        <p:spPr>
          <a:xfrm>
            <a:off x="515503" y="137354"/>
            <a:ext cx="71946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30778"/>
              <a:buFont typeface="Play"/>
              <a:buNone/>
            </a:pPr>
            <a:r>
              <a:rPr lang="en-GB"/>
              <a:t>History: </a:t>
            </a:r>
            <a:r>
              <a:rPr lang="en-GB"/>
              <a:t>Why did Parliament kill the king?</a:t>
            </a:r>
            <a:endParaRPr/>
          </a:p>
        </p:txBody>
      </p:sp>
      <p:grpSp>
        <p:nvGrpSpPr>
          <p:cNvPr id="674" name="Google Shape;674;p45"/>
          <p:cNvGrpSpPr/>
          <p:nvPr/>
        </p:nvGrpSpPr>
        <p:grpSpPr>
          <a:xfrm>
            <a:off x="253601" y="963547"/>
            <a:ext cx="10001708" cy="6194792"/>
            <a:chOff x="620518" y="1224000"/>
            <a:chExt cx="9689700" cy="5904300"/>
          </a:xfrm>
        </p:grpSpPr>
        <p:sp>
          <p:nvSpPr>
            <p:cNvPr id="675" name="Google Shape;675;p45"/>
            <p:cNvSpPr/>
            <p:nvPr/>
          </p:nvSpPr>
          <p:spPr>
            <a:xfrm>
              <a:off x="620518" y="1224000"/>
              <a:ext cx="9689700" cy="5904300"/>
            </a:xfrm>
            <a:prstGeom prst="rect">
              <a:avLst/>
            </a:prstGeom>
            <a:solidFill>
              <a:schemeClr val="lt1"/>
            </a:solidFill>
            <a:ln cap="flat" cmpd="sng" w="38100">
              <a:solidFill>
                <a:schemeClr val="dk1"/>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676" name="Google Shape;676;p45"/>
            <p:cNvSpPr/>
            <p:nvPr/>
          </p:nvSpPr>
          <p:spPr>
            <a:xfrm>
              <a:off x="735075" y="2039996"/>
              <a:ext cx="2157600" cy="49563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dddd</a:t>
              </a:r>
              <a:endParaRPr b="0" i="0" sz="1800" u="none" cap="none" strike="noStrike">
                <a:solidFill>
                  <a:schemeClr val="lt1"/>
                </a:solidFill>
                <a:latin typeface="Arial"/>
                <a:ea typeface="Arial"/>
                <a:cs typeface="Arial"/>
                <a:sym typeface="Arial"/>
              </a:endParaRPr>
            </a:p>
          </p:txBody>
        </p:sp>
        <p:sp>
          <p:nvSpPr>
            <p:cNvPr id="677" name="Google Shape;677;p45"/>
            <p:cNvSpPr/>
            <p:nvPr/>
          </p:nvSpPr>
          <p:spPr>
            <a:xfrm>
              <a:off x="735075" y="1343999"/>
              <a:ext cx="2157600" cy="5040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678" name="Google Shape;678;p45"/>
            <p:cNvSpPr/>
            <p:nvPr/>
          </p:nvSpPr>
          <p:spPr>
            <a:xfrm>
              <a:off x="3045309" y="2039996"/>
              <a:ext cx="3455700" cy="49563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9" name="Google Shape;679;p45"/>
            <p:cNvSpPr/>
            <p:nvPr/>
          </p:nvSpPr>
          <p:spPr>
            <a:xfrm>
              <a:off x="3045309" y="1343998"/>
              <a:ext cx="3455700" cy="5040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680" name="Google Shape;680;p45"/>
            <p:cNvSpPr/>
            <p:nvPr/>
          </p:nvSpPr>
          <p:spPr>
            <a:xfrm>
              <a:off x="6653858" y="2039996"/>
              <a:ext cx="3522600" cy="49563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681" name="Google Shape;681;p45"/>
            <p:cNvSpPr/>
            <p:nvPr/>
          </p:nvSpPr>
          <p:spPr>
            <a:xfrm>
              <a:off x="6653857" y="1343998"/>
              <a:ext cx="3522600" cy="5040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682" name="Google Shape;682;p45"/>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683" name="Google Shape;683;p45"/>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684" name="Google Shape;684;p45"/>
          <p:cNvSpPr txBox="1"/>
          <p:nvPr/>
        </p:nvSpPr>
        <p:spPr>
          <a:xfrm>
            <a:off x="384600" y="1802100"/>
            <a:ext cx="2227200" cy="488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English Civil War: </a:t>
            </a:r>
            <a:r>
              <a:rPr b="0" i="0" lang="en-GB" sz="900" u="none" cap="none" strike="noStrike">
                <a:solidFill>
                  <a:schemeClr val="dk2"/>
                </a:solidFill>
                <a:latin typeface="Arial"/>
                <a:ea typeface="Arial"/>
                <a:cs typeface="Arial"/>
                <a:sym typeface="Arial"/>
              </a:rPr>
              <a:t>A series of conflicts (1642–1651) between the King and Parliament.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Charles I: </a:t>
            </a:r>
            <a:r>
              <a:rPr b="0" i="0" lang="en-GB" sz="900" u="none" cap="none" strike="noStrike">
                <a:solidFill>
                  <a:schemeClr val="dk2"/>
                </a:solidFill>
                <a:latin typeface="Arial"/>
                <a:ea typeface="Arial"/>
                <a:cs typeface="Arial"/>
                <a:sym typeface="Arial"/>
              </a:rPr>
              <a:t>King of England whose actions led to conflict with Parliament.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Parliament:</a:t>
            </a:r>
            <a:r>
              <a:rPr b="0" i="0" lang="en-GB" sz="900" u="none" cap="none" strike="noStrike">
                <a:solidFill>
                  <a:schemeClr val="dk2"/>
                </a:solidFill>
                <a:latin typeface="Arial"/>
                <a:ea typeface="Arial"/>
                <a:cs typeface="Arial"/>
                <a:sym typeface="Arial"/>
              </a:rPr>
              <a:t> The group that helped make laws and approve taxes.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Royalists: </a:t>
            </a:r>
            <a:r>
              <a:rPr b="0" i="0" lang="en-GB" sz="900" u="none" cap="none" strike="noStrike">
                <a:solidFill>
                  <a:schemeClr val="dk2"/>
                </a:solidFill>
                <a:latin typeface="Arial"/>
                <a:ea typeface="Arial"/>
                <a:cs typeface="Arial"/>
                <a:sym typeface="Arial"/>
              </a:rPr>
              <a:t>Supporters of King Charles I ("Cavaliers").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Parliamentarians: </a:t>
            </a:r>
            <a:r>
              <a:rPr b="0" i="0" lang="en-GB" sz="900" u="none" cap="none" strike="noStrike">
                <a:solidFill>
                  <a:schemeClr val="dk2"/>
                </a:solidFill>
                <a:latin typeface="Arial"/>
                <a:ea typeface="Arial"/>
                <a:cs typeface="Arial"/>
                <a:sym typeface="Arial"/>
              </a:rPr>
              <a:t>Supporters of Parliament ("Roundheads").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Divine Right: </a:t>
            </a:r>
            <a:r>
              <a:rPr b="0" i="0" lang="en-GB" sz="900" u="none" cap="none" strike="noStrike">
                <a:solidFill>
                  <a:schemeClr val="dk2"/>
                </a:solidFill>
                <a:latin typeface="Arial"/>
                <a:ea typeface="Arial"/>
                <a:cs typeface="Arial"/>
                <a:sym typeface="Arial"/>
              </a:rPr>
              <a:t>The belief that kings received their authority directly from God.</a:t>
            </a:r>
            <a:r>
              <a:rPr b="1" i="0" lang="en-GB" sz="900" u="sng" cap="none" strike="noStrike">
                <a:solidFill>
                  <a:schemeClr val="dk2"/>
                </a:solidFill>
                <a:latin typeface="Arial"/>
                <a:ea typeface="Arial"/>
                <a:cs typeface="Arial"/>
                <a:sym typeface="Arial"/>
              </a:rPr>
              <a:t> </a:t>
            </a:r>
            <a:endParaRPr b="1" i="0" sz="9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1" i="0" sz="900" u="sng"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New Model Army: </a:t>
            </a:r>
            <a:r>
              <a:rPr b="0" i="0" lang="en-GB" sz="900" u="none" cap="none" strike="noStrike">
                <a:solidFill>
                  <a:schemeClr val="dk2"/>
                </a:solidFill>
                <a:latin typeface="Arial"/>
                <a:ea typeface="Arial"/>
                <a:cs typeface="Arial"/>
                <a:sym typeface="Arial"/>
              </a:rPr>
              <a:t>Parliament's professional army, created in 1645.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Oliver Cromwell:</a:t>
            </a:r>
            <a:r>
              <a:rPr b="1" i="0" lang="en-GB" sz="900" u="none" cap="none" strike="noStrike">
                <a:solidFill>
                  <a:schemeClr val="dk2"/>
                </a:solidFill>
                <a:latin typeface="Arial"/>
                <a:ea typeface="Arial"/>
                <a:cs typeface="Arial"/>
                <a:sym typeface="Arial"/>
              </a:rPr>
              <a:t> Parliamentarian leader and key commander of the New Model Army. </a:t>
            </a:r>
            <a:endParaRPr b="1"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1"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Trial of Charles I </a:t>
            </a:r>
            <a:r>
              <a:rPr b="0" i="0" lang="en-GB" sz="900" u="none" cap="none" strike="noStrike">
                <a:solidFill>
                  <a:schemeClr val="dk2"/>
                </a:solidFill>
                <a:latin typeface="Arial"/>
                <a:ea typeface="Arial"/>
                <a:cs typeface="Arial"/>
                <a:sym typeface="Arial"/>
              </a:rPr>
              <a:t>The court case in 1649 where Charles I was accused of treason.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Execution: </a:t>
            </a:r>
            <a:r>
              <a:rPr b="0" i="0" lang="en-GB" sz="900" u="none" cap="none" strike="noStrike">
                <a:solidFill>
                  <a:schemeClr val="dk2"/>
                </a:solidFill>
                <a:latin typeface="Arial"/>
                <a:ea typeface="Arial"/>
                <a:cs typeface="Arial"/>
                <a:sym typeface="Arial"/>
              </a:rPr>
              <a:t>The carrying out of a death sentence; Charles I was executed in 1649. </a:t>
            </a:r>
            <a:endParaRPr b="0" i="0" sz="900" u="none" cap="none" strike="noStrike">
              <a:solidFill>
                <a:schemeClr val="dk2"/>
              </a:solidFill>
              <a:latin typeface="Arial"/>
              <a:ea typeface="Arial"/>
              <a:cs typeface="Arial"/>
              <a:sym typeface="Arial"/>
            </a:endParaRPr>
          </a:p>
        </p:txBody>
      </p:sp>
      <p:graphicFrame>
        <p:nvGraphicFramePr>
          <p:cNvPr id="685" name="Google Shape;685;p45"/>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
        <p:nvSpPr>
          <p:cNvPr id="686" name="Google Shape;686;p45"/>
          <p:cNvSpPr txBox="1"/>
          <p:nvPr/>
        </p:nvSpPr>
        <p:spPr>
          <a:xfrm>
            <a:off x="6494125" y="1769125"/>
            <a:ext cx="3636000" cy="496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CHARLES I</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DIVINE RIGHT TAXES WITHOUT RELIGIOUS</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OF KINGS PARLIAMENT DISPUTES</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CIVIL WAR (1642)</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ROYALISTS PARLIAMENT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(Support King) (Roundheads)</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NEW MODEL ARMY</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VICTORY</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TRIAL OF CHARLES I</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EXECUTION (1649)</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000" u="none" cap="none" strike="noStrike">
                <a:solidFill>
                  <a:schemeClr val="dk2"/>
                </a:solidFill>
                <a:latin typeface="Arial"/>
                <a:ea typeface="Arial"/>
                <a:cs typeface="Arial"/>
                <a:sym typeface="Arial"/>
              </a:rPr>
              <a:t>▼</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000" u="none" cap="none" strike="noStrike">
                <a:solidFill>
                  <a:schemeClr val="dk2"/>
                </a:solidFill>
                <a:latin typeface="Arial"/>
                <a:ea typeface="Arial"/>
                <a:cs typeface="Arial"/>
                <a:sym typeface="Arial"/>
              </a:rPr>
              <a:t>COMMONWEALTH</a:t>
            </a:r>
            <a:r>
              <a:rPr b="0" i="0" lang="en-GB" sz="2300" u="none" cap="none" strike="noStrike">
                <a:solidFill>
                  <a:schemeClr val="dk2"/>
                </a:solidFill>
                <a:latin typeface="Arial"/>
                <a:ea typeface="Arial"/>
                <a:cs typeface="Arial"/>
                <a:sym typeface="Arial"/>
              </a:rPr>
              <a:t> </a:t>
            </a:r>
            <a:endParaRPr b="0" i="0" sz="2300" u="none" cap="none" strike="noStrike">
              <a:solidFill>
                <a:schemeClr val="dk2"/>
              </a:solidFill>
              <a:latin typeface="Arial"/>
              <a:ea typeface="Arial"/>
              <a:cs typeface="Arial"/>
              <a:sym typeface="Arial"/>
            </a:endParaRPr>
          </a:p>
        </p:txBody>
      </p:sp>
      <p:sp>
        <p:nvSpPr>
          <p:cNvPr id="687" name="Google Shape;687;p45"/>
          <p:cNvSpPr txBox="1"/>
          <p:nvPr/>
        </p:nvSpPr>
        <p:spPr>
          <a:xfrm>
            <a:off x="2885950" y="1881575"/>
            <a:ext cx="3467700" cy="4802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400"/>
              </a:spcBef>
              <a:spcAft>
                <a:spcPts val="0"/>
              </a:spcAft>
              <a:buNone/>
            </a:pPr>
            <a:r>
              <a:rPr b="1" lang="en-GB" sz="900">
                <a:solidFill>
                  <a:schemeClr val="dk1"/>
                </a:solidFill>
              </a:rPr>
              <a:t>Why did the Civil War begin?</a:t>
            </a:r>
            <a:endParaRPr b="1" sz="9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Charles I believed in the Divine Right of Kings.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He ruled without Parliament for 11 years (1629–1640).</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He raised taxes without Parliament's approval.</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Arguments over religion and power increased tensions.</a:t>
            </a:r>
            <a:endParaRPr sz="900">
              <a:solidFill>
                <a:schemeClr val="dk1"/>
              </a:solidFill>
            </a:endParaRPr>
          </a:p>
          <a:p>
            <a:pPr indent="0" lvl="0" marL="0" rtl="0" algn="l">
              <a:lnSpc>
                <a:spcPct val="100000"/>
              </a:lnSpc>
              <a:spcBef>
                <a:spcPts val="1400"/>
              </a:spcBef>
              <a:spcAft>
                <a:spcPts val="0"/>
              </a:spcAft>
              <a:buNone/>
            </a:pPr>
            <a:r>
              <a:rPr b="1" lang="en-GB" sz="900">
                <a:solidFill>
                  <a:schemeClr val="dk1"/>
                </a:solidFill>
              </a:rPr>
              <a:t>Why did Parliament win?</a:t>
            </a:r>
            <a:endParaRPr b="1" sz="9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Parliament controlled important towns and resources.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The New Model Army was well-trained and disciplined.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Oliver Cromwell became a successful military leader.</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Key victories such as the Battle of Naseby (1645) weakened the King.</a:t>
            </a:r>
            <a:endParaRPr sz="900">
              <a:solidFill>
                <a:schemeClr val="dk1"/>
              </a:solidFill>
            </a:endParaRPr>
          </a:p>
          <a:p>
            <a:pPr indent="0" lvl="0" marL="0" rtl="0" algn="l">
              <a:lnSpc>
                <a:spcPct val="100000"/>
              </a:lnSpc>
              <a:spcBef>
                <a:spcPts val="1400"/>
              </a:spcBef>
              <a:spcAft>
                <a:spcPts val="0"/>
              </a:spcAft>
              <a:buNone/>
            </a:pPr>
            <a:r>
              <a:rPr b="1" lang="en-GB" sz="900">
                <a:solidFill>
                  <a:schemeClr val="dk1"/>
                </a:solidFill>
              </a:rPr>
              <a:t>Why was Charles I executed?</a:t>
            </a:r>
            <a:endParaRPr b="1" sz="9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Many MPs believed Charles could not be trusted.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Charles continued to negotiate and seek support after being defeated.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Parliament accused him of treason against his own people.</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He was found guilty and executed on 30 January 1649.</a:t>
            </a:r>
            <a:endParaRPr sz="900">
              <a:solidFill>
                <a:schemeClr val="dk1"/>
              </a:solidFill>
            </a:endParaRPr>
          </a:p>
          <a:p>
            <a:pPr indent="0" lvl="0" marL="0" rtl="0" algn="l">
              <a:lnSpc>
                <a:spcPct val="100000"/>
              </a:lnSpc>
              <a:spcBef>
                <a:spcPts val="1400"/>
              </a:spcBef>
              <a:spcAft>
                <a:spcPts val="0"/>
              </a:spcAft>
              <a:buNone/>
            </a:pPr>
            <a:r>
              <a:rPr b="1" lang="en-GB" sz="900">
                <a:solidFill>
                  <a:schemeClr val="dk1"/>
                </a:solidFill>
              </a:rPr>
              <a:t>What were the consequences?</a:t>
            </a:r>
            <a:endParaRPr b="1" sz="9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England became a republic (Commonwealth).</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The monarchy was abolished temporarily.</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Oliver Cromwell became the most powerful figure in England.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The execution showed that even a king could be held accountable.</a:t>
            </a:r>
            <a:endParaRPr sz="18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46"/>
          <p:cNvSpPr txBox="1"/>
          <p:nvPr>
            <p:ph type="title"/>
          </p:nvPr>
        </p:nvSpPr>
        <p:spPr>
          <a:xfrm>
            <a:off x="515499" y="137350"/>
            <a:ext cx="86655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65037"/>
              <a:buFont typeface="Play"/>
              <a:buNone/>
            </a:pPr>
            <a:r>
              <a:rPr lang="en-GB"/>
              <a:t>HIstory: </a:t>
            </a:r>
            <a:r>
              <a:rPr lang="en-GB" sz="2545"/>
              <a:t>Who benefitted from the Transatlantic Slave Trade? </a:t>
            </a:r>
            <a:endParaRPr sz="2545"/>
          </a:p>
        </p:txBody>
      </p:sp>
      <p:grpSp>
        <p:nvGrpSpPr>
          <p:cNvPr id="694" name="Google Shape;694;p46"/>
          <p:cNvGrpSpPr/>
          <p:nvPr/>
        </p:nvGrpSpPr>
        <p:grpSpPr>
          <a:xfrm>
            <a:off x="253606" y="963535"/>
            <a:ext cx="10001708" cy="5913747"/>
            <a:chOff x="620518" y="1224000"/>
            <a:chExt cx="9689700" cy="5904300"/>
          </a:xfrm>
        </p:grpSpPr>
        <p:sp>
          <p:nvSpPr>
            <p:cNvPr id="695" name="Google Shape;695;p46"/>
            <p:cNvSpPr/>
            <p:nvPr/>
          </p:nvSpPr>
          <p:spPr>
            <a:xfrm>
              <a:off x="620518" y="1224000"/>
              <a:ext cx="9689700" cy="5904300"/>
            </a:xfrm>
            <a:prstGeom prst="rect">
              <a:avLst/>
            </a:prstGeom>
            <a:solidFill>
              <a:schemeClr val="lt1"/>
            </a:solidFill>
            <a:ln cap="flat" cmpd="sng" w="38100">
              <a:solidFill>
                <a:schemeClr val="dk1"/>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696" name="Google Shape;696;p46"/>
            <p:cNvSpPr/>
            <p:nvPr/>
          </p:nvSpPr>
          <p:spPr>
            <a:xfrm>
              <a:off x="735075" y="2039996"/>
              <a:ext cx="2157600" cy="49563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dddd</a:t>
              </a:r>
              <a:endParaRPr b="0" i="0" sz="1800" u="none" cap="none" strike="noStrike">
                <a:solidFill>
                  <a:schemeClr val="lt1"/>
                </a:solidFill>
                <a:latin typeface="Arial"/>
                <a:ea typeface="Arial"/>
                <a:cs typeface="Arial"/>
                <a:sym typeface="Arial"/>
              </a:endParaRPr>
            </a:p>
          </p:txBody>
        </p:sp>
        <p:sp>
          <p:nvSpPr>
            <p:cNvPr id="697" name="Google Shape;697;p46"/>
            <p:cNvSpPr/>
            <p:nvPr/>
          </p:nvSpPr>
          <p:spPr>
            <a:xfrm>
              <a:off x="735075" y="1343999"/>
              <a:ext cx="2157600" cy="5040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698" name="Google Shape;698;p46"/>
            <p:cNvSpPr/>
            <p:nvPr/>
          </p:nvSpPr>
          <p:spPr>
            <a:xfrm>
              <a:off x="3045309" y="2039984"/>
              <a:ext cx="3455700" cy="50883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How did the Transatlantic Slave Trade work?</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European merchants traded goods in Africa.</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African captives were sold into slavery and transported across the Atlantic.</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Enslaved people worked on plantations in the Americas.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Plantation products such as sugar and tobacco were shipped to Europe.</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1" i="0" lang="en-GB" sz="1100" u="none" cap="none" strike="noStrike">
                  <a:solidFill>
                    <a:schemeClr val="dk1"/>
                  </a:solidFill>
                  <a:latin typeface="Arial"/>
                  <a:ea typeface="Arial"/>
                  <a:cs typeface="Arial"/>
                  <a:sym typeface="Arial"/>
                </a:rPr>
                <a:t>Who benefitted?</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European merchants made large profits.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Plantation owners gained wealth from forced labour.</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Port cities such as Liverpool and Bristol grew rich through trade.</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Some governments collected taxes from trade and imports.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1" i="0" lang="en-GB" sz="1100" u="none" cap="none" strike="noStrike">
                  <a:solidFill>
                    <a:schemeClr val="dk1"/>
                  </a:solidFill>
                  <a:latin typeface="Arial"/>
                  <a:ea typeface="Arial"/>
                  <a:cs typeface="Arial"/>
                  <a:sym typeface="Arial"/>
                </a:rPr>
                <a:t>Who suffered?</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Millions of Africans were enslaved and deprived of their freedom.</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Families and communities were separated.</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Many people died during capture, transportation or enslavement.</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African societies experienced long-term social and economic damage.</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1" i="0" lang="en-GB" sz="1100" u="none" cap="none" strike="noStrike">
                  <a:solidFill>
                    <a:schemeClr val="dk1"/>
                  </a:solidFill>
                  <a:latin typeface="Arial"/>
                  <a:ea typeface="Arial"/>
                  <a:cs typeface="Arial"/>
                  <a:sym typeface="Arial"/>
                </a:rPr>
                <a:t>What ended the trade?</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Abolition campaigners highlighted the cruelty of slavery.</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Formerly enslaved people shared their experiences.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Parliament passed the Slave Trade Act in 1807.</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Slavery itself was abolished across most of the British Empire in 1833.</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0" algn="l">
                <a:lnSpc>
                  <a:spcPct val="115000"/>
                </a:lnSpc>
                <a:spcBef>
                  <a:spcPts val="1800"/>
                </a:spcBef>
                <a:spcAft>
                  <a:spcPts val="0"/>
                </a:spcAft>
                <a:buClr>
                  <a:schemeClr val="dk1"/>
                </a:buClr>
                <a:buSzPts val="11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800"/>
                </a:spcBef>
                <a:spcAft>
                  <a:spcPts val="0"/>
                </a:spcAft>
                <a:buClr>
                  <a:schemeClr val="dk1"/>
                </a:buClr>
                <a:buSzPts val="11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9" name="Google Shape;699;p46"/>
            <p:cNvSpPr/>
            <p:nvPr/>
          </p:nvSpPr>
          <p:spPr>
            <a:xfrm>
              <a:off x="3045309" y="1343998"/>
              <a:ext cx="3455700" cy="5040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700" name="Google Shape;700;p46"/>
            <p:cNvSpPr/>
            <p:nvPr/>
          </p:nvSpPr>
          <p:spPr>
            <a:xfrm>
              <a:off x="6653858" y="2039996"/>
              <a:ext cx="3522600" cy="49563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701" name="Google Shape;701;p46"/>
            <p:cNvSpPr/>
            <p:nvPr/>
          </p:nvSpPr>
          <p:spPr>
            <a:xfrm>
              <a:off x="6653857" y="1343998"/>
              <a:ext cx="3522600" cy="5040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702" name="Google Shape;702;p46"/>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703" name="Google Shape;703;p46"/>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704" name="Google Shape;704;p46"/>
          <p:cNvSpPr txBox="1"/>
          <p:nvPr/>
        </p:nvSpPr>
        <p:spPr>
          <a:xfrm>
            <a:off x="384600" y="1802100"/>
            <a:ext cx="2227200" cy="488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Transatlantic slave trade</a:t>
            </a:r>
            <a:r>
              <a:rPr b="0" i="0" lang="en-GB" sz="900" u="none" cap="none" strike="noStrike">
                <a:solidFill>
                  <a:schemeClr val="dk2"/>
                </a:solidFill>
                <a:latin typeface="Arial"/>
                <a:ea typeface="Arial"/>
                <a:cs typeface="Arial"/>
                <a:sym typeface="Arial"/>
              </a:rPr>
              <a:t>: The forced transportation of millions of Africans across the Atlantic Ocean to the Americas.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Enslaved person</a:t>
            </a:r>
            <a:r>
              <a:rPr b="0" i="0" lang="en-GB" sz="900" u="none" cap="none" strike="noStrike">
                <a:solidFill>
                  <a:schemeClr val="dk2"/>
                </a:solidFill>
                <a:latin typeface="Arial"/>
                <a:ea typeface="Arial"/>
                <a:cs typeface="Arial"/>
                <a:sym typeface="Arial"/>
              </a:rPr>
              <a:t>: A person treated as property and forced to work without freedom.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Plantation: </a:t>
            </a:r>
            <a:r>
              <a:rPr b="0" i="0" lang="en-GB" sz="900" u="none" cap="none" strike="noStrike">
                <a:solidFill>
                  <a:schemeClr val="dk2"/>
                </a:solidFill>
                <a:latin typeface="Arial"/>
                <a:ea typeface="Arial"/>
                <a:cs typeface="Arial"/>
                <a:sym typeface="Arial"/>
              </a:rPr>
              <a:t>A large farm growing crops such as sugar, tobacco or cotton.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Triangle Trade</a:t>
            </a:r>
            <a:r>
              <a:rPr b="0" i="0" lang="en-GB" sz="900" u="none" cap="none" strike="noStrike">
                <a:solidFill>
                  <a:schemeClr val="dk2"/>
                </a:solidFill>
                <a:latin typeface="Arial"/>
                <a:ea typeface="Arial"/>
                <a:cs typeface="Arial"/>
                <a:sym typeface="Arial"/>
              </a:rPr>
              <a:t>: The trade route linking Europe, Africa and the Americas.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Middle Passage:</a:t>
            </a:r>
            <a:r>
              <a:rPr b="0" i="0" lang="en-GB" sz="900" u="none" cap="none" strike="noStrike">
                <a:solidFill>
                  <a:schemeClr val="dk2"/>
                </a:solidFill>
                <a:latin typeface="Arial"/>
                <a:ea typeface="Arial"/>
                <a:cs typeface="Arial"/>
                <a:sym typeface="Arial"/>
              </a:rPr>
              <a:t> The journey enslaved Africans were forced to make across the Atlantic.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Merchant</a:t>
            </a:r>
            <a:r>
              <a:rPr b="0" i="0" lang="en-GB" sz="900" u="none" cap="none" strike="noStrike">
                <a:solidFill>
                  <a:schemeClr val="dk2"/>
                </a:solidFill>
                <a:latin typeface="Arial"/>
                <a:ea typeface="Arial"/>
                <a:cs typeface="Arial"/>
                <a:sym typeface="Arial"/>
              </a:rPr>
              <a:t>: A person who buys and sells goods for profit.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Profit</a:t>
            </a:r>
            <a:r>
              <a:rPr b="0" i="0" lang="en-GB" sz="900" u="none" cap="none" strike="noStrike">
                <a:solidFill>
                  <a:schemeClr val="dk2"/>
                </a:solidFill>
                <a:latin typeface="Arial"/>
                <a:ea typeface="Arial"/>
                <a:cs typeface="Arial"/>
                <a:sym typeface="Arial"/>
              </a:rPr>
              <a:t>: Money gained from a business or trade.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Abolition: </a:t>
            </a:r>
            <a:r>
              <a:rPr b="0" i="0" lang="en-GB" sz="900" u="none" cap="none" strike="noStrike">
                <a:solidFill>
                  <a:schemeClr val="dk2"/>
                </a:solidFill>
                <a:latin typeface="Arial"/>
                <a:ea typeface="Arial"/>
                <a:cs typeface="Arial"/>
                <a:sym typeface="Arial"/>
              </a:rPr>
              <a:t>The ending of slavery and the slave trade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Olaudah Equiano</a:t>
            </a:r>
            <a:r>
              <a:rPr b="0" i="0" lang="en-GB" sz="900" u="none" cap="none" strike="noStrike">
                <a:solidFill>
                  <a:schemeClr val="dk2"/>
                </a:solidFill>
                <a:latin typeface="Arial"/>
                <a:ea typeface="Arial"/>
                <a:cs typeface="Arial"/>
                <a:sym typeface="Arial"/>
              </a:rPr>
              <a:t>: Formerly enslaved writer whose autobiography helps campaign against slavery.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Slave Trade Act (1807)</a:t>
            </a:r>
            <a:r>
              <a:rPr b="0" i="0" lang="en-GB" sz="900" u="none" cap="none" strike="noStrike">
                <a:solidFill>
                  <a:schemeClr val="dk2"/>
                </a:solidFill>
                <a:latin typeface="Arial"/>
                <a:ea typeface="Arial"/>
                <a:cs typeface="Arial"/>
                <a:sym typeface="Arial"/>
              </a:rPr>
              <a:t> Law that ended Britain's involvement in the slave trade.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p:txBody>
      </p:sp>
      <p:graphicFrame>
        <p:nvGraphicFramePr>
          <p:cNvPr id="705" name="Google Shape;705;p46"/>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
        <p:nvSpPr>
          <p:cNvPr id="706" name="Google Shape;706;p46"/>
          <p:cNvSpPr txBox="1"/>
          <p:nvPr/>
        </p:nvSpPr>
        <p:spPr>
          <a:xfrm>
            <a:off x="6494125" y="1769125"/>
            <a:ext cx="3636000" cy="496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TRANSATLANTIC SLAVE TRADE</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EUROPE AFRICA AMERICAS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 Captives forced Plantation</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 into slavery labour</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MIDDLE PASSAGE</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PROFITS FOR MERCHANTS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AND PLANTATION OWNERS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SUFFERING FOR ENSLAVED</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AFRICANS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ABOLITION MOVEMENT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2"/>
                </a:solidFill>
                <a:latin typeface="Arial"/>
                <a:ea typeface="Arial"/>
                <a:cs typeface="Arial"/>
                <a:sym typeface="Arial"/>
              </a:rPr>
              <a:t>SLAVE TRADE ACT 1807</a:t>
            </a:r>
            <a:r>
              <a:rPr b="0" i="0" lang="en-GB" sz="2300" u="none" cap="none" strike="noStrike">
                <a:solidFill>
                  <a:schemeClr val="dk2"/>
                </a:solidFill>
                <a:latin typeface="Arial"/>
                <a:ea typeface="Arial"/>
                <a:cs typeface="Arial"/>
                <a:sym typeface="Arial"/>
              </a:rPr>
              <a:t> </a:t>
            </a:r>
            <a:endParaRPr b="0" i="0" sz="2300" u="none" cap="none" strike="noStrike">
              <a:solidFill>
                <a:schemeClr val="dk2"/>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sp>
        <p:nvSpPr>
          <p:cNvPr id="712" name="Google Shape;712;p47"/>
          <p:cNvSpPr txBox="1"/>
          <p:nvPr>
            <p:ph type="title"/>
          </p:nvPr>
        </p:nvSpPr>
        <p:spPr>
          <a:xfrm>
            <a:off x="253600" y="137350"/>
            <a:ext cx="90240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40500"/>
              <a:buFont typeface="Play"/>
              <a:buNone/>
            </a:pPr>
            <a:r>
              <a:rPr lang="en-GB"/>
              <a:t>History: </a:t>
            </a:r>
            <a:r>
              <a:rPr lang="en-GB" sz="2989"/>
              <a:t>How did the Industrial revolution change Britain?</a:t>
            </a:r>
            <a:endParaRPr sz="2989"/>
          </a:p>
        </p:txBody>
      </p:sp>
      <p:grpSp>
        <p:nvGrpSpPr>
          <p:cNvPr id="713" name="Google Shape;713;p47"/>
          <p:cNvGrpSpPr/>
          <p:nvPr/>
        </p:nvGrpSpPr>
        <p:grpSpPr>
          <a:xfrm>
            <a:off x="253601" y="963512"/>
            <a:ext cx="10001708" cy="5955667"/>
            <a:chOff x="620518" y="1224000"/>
            <a:chExt cx="9689700" cy="5904300"/>
          </a:xfrm>
        </p:grpSpPr>
        <p:sp>
          <p:nvSpPr>
            <p:cNvPr id="714" name="Google Shape;714;p47"/>
            <p:cNvSpPr/>
            <p:nvPr/>
          </p:nvSpPr>
          <p:spPr>
            <a:xfrm>
              <a:off x="620518" y="1224000"/>
              <a:ext cx="9689700" cy="5904300"/>
            </a:xfrm>
            <a:prstGeom prst="rect">
              <a:avLst/>
            </a:prstGeom>
            <a:solidFill>
              <a:schemeClr val="lt1"/>
            </a:solidFill>
            <a:ln cap="flat" cmpd="sng" w="38100">
              <a:solidFill>
                <a:schemeClr val="dk1"/>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715" name="Google Shape;715;p47"/>
            <p:cNvSpPr/>
            <p:nvPr/>
          </p:nvSpPr>
          <p:spPr>
            <a:xfrm>
              <a:off x="735075" y="2039996"/>
              <a:ext cx="2157600" cy="49563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dddd</a:t>
              </a:r>
              <a:endParaRPr b="0" i="0" sz="1800" u="none" cap="none" strike="noStrike">
                <a:solidFill>
                  <a:schemeClr val="lt1"/>
                </a:solidFill>
                <a:latin typeface="Arial"/>
                <a:ea typeface="Arial"/>
                <a:cs typeface="Arial"/>
                <a:sym typeface="Arial"/>
              </a:endParaRPr>
            </a:p>
          </p:txBody>
        </p:sp>
        <p:sp>
          <p:nvSpPr>
            <p:cNvPr id="716" name="Google Shape;716;p47"/>
            <p:cNvSpPr/>
            <p:nvPr/>
          </p:nvSpPr>
          <p:spPr>
            <a:xfrm>
              <a:off x="735075" y="1343999"/>
              <a:ext cx="2157600" cy="5040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717" name="Google Shape;717;p47"/>
            <p:cNvSpPr/>
            <p:nvPr/>
          </p:nvSpPr>
          <p:spPr>
            <a:xfrm>
              <a:off x="3045314" y="2039989"/>
              <a:ext cx="3455700" cy="50088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3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sz="1100">
                <a:solidFill>
                  <a:schemeClr val="dk1"/>
                </a:solidFil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Why did the Industrial Revolution happen?</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Britain had large supplies of coal and iron.</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New inventions increased production.</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Growing trade created demand for goods.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Improvements in farming freed workers for factory jobs.</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How did people's lives change?</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Many people moved from villages to towns and cities.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Factory work replaced many traditional jobs.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New transport links made travel and trade faster.</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Goods became cheaper and more widely available.</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What problems did it create?</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Overcrowded cities with poor housing.</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Pollution from factories and coal.</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Dangerous working conditions.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Child labour was common.</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What were the consequences?</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Britain became the world's leading industrial power.</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Cities expanded rapidly.</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Living standards improved for some people over time.</a:t>
              </a:r>
              <a:endParaRPr b="0" i="0" sz="9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Char char="●"/>
              </a:pPr>
              <a:r>
                <a:rPr b="0" i="0" lang="en-GB" sz="900" u="none" cap="none" strike="noStrike">
                  <a:solidFill>
                    <a:schemeClr val="dk1"/>
                  </a:solidFill>
                  <a:latin typeface="Arial"/>
                  <a:ea typeface="Arial"/>
                  <a:cs typeface="Arial"/>
                  <a:sym typeface="Arial"/>
                </a:rPr>
                <a:t>New laws gradually improved working and living conditions</a:t>
              </a:r>
              <a:r>
                <a:rPr b="0" i="0" lang="en-GB" sz="1200" u="none" cap="none" strike="noStrike">
                  <a:solidFill>
                    <a:schemeClr val="dk1"/>
                  </a:solidFill>
                  <a:latin typeface="Arial"/>
                  <a:ea typeface="Arial"/>
                  <a:cs typeface="Arial"/>
                  <a:sym typeface="Arial"/>
                </a:rPr>
                <a:t>.</a:t>
              </a:r>
              <a:endParaRPr b="0" i="0" sz="12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rgbClr val="000000"/>
                </a:buClr>
                <a:buSzPts val="1100"/>
                <a:buFont typeface="Arial"/>
                <a:buNone/>
              </a:pPr>
              <a:r>
                <a:t/>
              </a:r>
              <a:endParaRPr b="1" i="0" sz="1100" u="none" cap="none" strike="noStrike">
                <a:solidFill>
                  <a:schemeClr val="dk1"/>
                </a:solidFill>
                <a:latin typeface="Arial"/>
                <a:ea typeface="Arial"/>
                <a:cs typeface="Arial"/>
                <a:sym typeface="Arial"/>
              </a:endParaRPr>
            </a:p>
            <a:p>
              <a:pPr indent="0" lvl="0" marL="0" marR="0" rtl="0" algn="l">
                <a:lnSpc>
                  <a:spcPct val="115000"/>
                </a:lnSpc>
                <a:spcBef>
                  <a:spcPts val="120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0" algn="l">
                <a:lnSpc>
                  <a:spcPct val="115000"/>
                </a:lnSpc>
                <a:spcBef>
                  <a:spcPts val="1800"/>
                </a:spcBef>
                <a:spcAft>
                  <a:spcPts val="0"/>
                </a:spcAft>
                <a:buClr>
                  <a:schemeClr val="dk1"/>
                </a:buClr>
                <a:buSzPts val="1100"/>
                <a:buFont typeface="Arial"/>
                <a:buNone/>
              </a:pPr>
              <a:r>
                <a:t/>
              </a:r>
              <a:endParaRPr b="1" i="0" sz="1700" u="none" cap="none" strike="noStrike">
                <a:solidFill>
                  <a:schemeClr val="dk1"/>
                </a:solidFill>
                <a:latin typeface="Arial"/>
                <a:ea typeface="Arial"/>
                <a:cs typeface="Arial"/>
                <a:sym typeface="Arial"/>
              </a:endParaRPr>
            </a:p>
            <a:p>
              <a:pPr indent="0" lvl="0" marL="457200" marR="0" rtl="0" algn="l">
                <a:lnSpc>
                  <a:spcPct val="115000"/>
                </a:lnSpc>
                <a:spcBef>
                  <a:spcPts val="1200"/>
                </a:spcBef>
                <a:spcAft>
                  <a:spcPts val="0"/>
                </a:spcAft>
                <a:buClr>
                  <a:srgbClr val="000000"/>
                </a:buClr>
                <a:buSzPts val="700"/>
                <a:buFont typeface="Arial"/>
                <a:buNone/>
              </a:pPr>
              <a:r>
                <a:t/>
              </a:r>
              <a:endParaRPr b="0" i="0" sz="7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t/>
              </a:r>
              <a:endParaRPr b="1" i="0" sz="9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15000"/>
                </a:lnSpc>
                <a:spcBef>
                  <a:spcPts val="1800"/>
                </a:spcBef>
                <a:spcAft>
                  <a:spcPts val="0"/>
                </a:spcAft>
                <a:buClr>
                  <a:schemeClr val="dk1"/>
                </a:buClr>
                <a:buSzPts val="11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800"/>
                <a:buFont typeface="Arial"/>
                <a:buNone/>
              </a:pPr>
              <a:r>
                <a:t/>
              </a:r>
              <a:endParaRPr b="0" i="0" sz="800" u="none" cap="none" strike="noStrike">
                <a:solidFill>
                  <a:schemeClr val="dk1"/>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8" name="Google Shape;718;p47"/>
            <p:cNvSpPr/>
            <p:nvPr/>
          </p:nvSpPr>
          <p:spPr>
            <a:xfrm>
              <a:off x="3045309" y="1343998"/>
              <a:ext cx="3455700" cy="5040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719" name="Google Shape;719;p47"/>
            <p:cNvSpPr/>
            <p:nvPr/>
          </p:nvSpPr>
          <p:spPr>
            <a:xfrm>
              <a:off x="6653858" y="2039996"/>
              <a:ext cx="3522600" cy="49563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720" name="Google Shape;720;p47"/>
            <p:cNvSpPr/>
            <p:nvPr/>
          </p:nvSpPr>
          <p:spPr>
            <a:xfrm>
              <a:off x="6653857" y="1343998"/>
              <a:ext cx="3522600" cy="5040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721" name="Google Shape;721;p47"/>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722" name="Google Shape;722;p47"/>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723" name="Google Shape;723;p47"/>
          <p:cNvSpPr txBox="1"/>
          <p:nvPr/>
        </p:nvSpPr>
        <p:spPr>
          <a:xfrm>
            <a:off x="384600" y="1802100"/>
            <a:ext cx="2227200" cy="543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Industrial Revolution</a:t>
            </a:r>
            <a:r>
              <a:rPr b="0" i="0" lang="en-GB" sz="900" u="none" cap="none" strike="noStrike">
                <a:solidFill>
                  <a:schemeClr val="dk2"/>
                </a:solidFill>
                <a:latin typeface="Arial"/>
                <a:ea typeface="Arial"/>
                <a:cs typeface="Arial"/>
                <a:sym typeface="Arial"/>
              </a:rPr>
              <a:t>:  A period of rapid change (c.1750–1900) when Britain moved from farming to industry and manufacturing.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Factory</a:t>
            </a:r>
            <a:r>
              <a:rPr b="0" i="0" lang="en-GB" sz="900" u="none" cap="none" strike="noStrike">
                <a:solidFill>
                  <a:schemeClr val="dk2"/>
                </a:solidFill>
                <a:latin typeface="Arial"/>
                <a:ea typeface="Arial"/>
                <a:cs typeface="Arial"/>
                <a:sym typeface="Arial"/>
              </a:rPr>
              <a:t>: A building where goods are made using machines.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Urbanisation:</a:t>
            </a:r>
            <a:r>
              <a:rPr b="0" i="0" lang="en-GB" sz="900" u="none" cap="none" strike="noStrike">
                <a:solidFill>
                  <a:schemeClr val="dk2"/>
                </a:solidFill>
                <a:latin typeface="Arial"/>
                <a:ea typeface="Arial"/>
                <a:cs typeface="Arial"/>
                <a:sym typeface="Arial"/>
              </a:rPr>
              <a:t> The growth of towns and cities as people moved from the countryside.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Steam Engine</a:t>
            </a:r>
            <a:r>
              <a:rPr b="0" i="0" lang="en-GB" sz="900" u="none" cap="none" strike="noStrike">
                <a:solidFill>
                  <a:schemeClr val="dk2"/>
                </a:solidFill>
                <a:latin typeface="Arial"/>
                <a:ea typeface="Arial"/>
                <a:cs typeface="Arial"/>
                <a:sym typeface="Arial"/>
              </a:rPr>
              <a:t>: A machine powered by steam that transformed industry and transport.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Textile Industry</a:t>
            </a:r>
            <a:r>
              <a:rPr b="0" i="0" lang="en-GB" sz="900" u="none" cap="none" strike="noStrike">
                <a:solidFill>
                  <a:schemeClr val="dk2"/>
                </a:solidFill>
                <a:latin typeface="Arial"/>
                <a:ea typeface="Arial"/>
                <a:cs typeface="Arial"/>
                <a:sym typeface="Arial"/>
              </a:rPr>
              <a:t>: The production of cloth and clothing.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Coal</a:t>
            </a:r>
            <a:r>
              <a:rPr b="0" i="0" lang="en-GB" sz="900" u="none" cap="none" strike="noStrike">
                <a:solidFill>
                  <a:schemeClr val="dk2"/>
                </a:solidFill>
                <a:latin typeface="Arial"/>
                <a:ea typeface="Arial"/>
                <a:cs typeface="Arial"/>
                <a:sym typeface="Arial"/>
              </a:rPr>
              <a:t>: A fuel that powered factories, steam engines and homes.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Child Labour</a:t>
            </a:r>
            <a:r>
              <a:rPr b="0" i="0" lang="en-GB" sz="900" u="none" cap="none" strike="noStrike">
                <a:solidFill>
                  <a:schemeClr val="dk2"/>
                </a:solidFill>
                <a:latin typeface="Arial"/>
                <a:ea typeface="Arial"/>
                <a:cs typeface="Arial"/>
                <a:sym typeface="Arial"/>
              </a:rPr>
              <a:t>: Children working in factories, mines and workshops, often in dangerous conditions.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Working Class</a:t>
            </a:r>
            <a:r>
              <a:rPr b="0" i="0" lang="en-GB" sz="900" u="none" cap="none" strike="noStrike">
                <a:solidFill>
                  <a:schemeClr val="dk2"/>
                </a:solidFill>
                <a:latin typeface="Arial"/>
                <a:ea typeface="Arial"/>
                <a:cs typeface="Arial"/>
                <a:sym typeface="Arial"/>
              </a:rPr>
              <a:t>: People who earned wages through manual labour.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Public Health</a:t>
            </a:r>
            <a:r>
              <a:rPr b="0" i="0" lang="en-GB" sz="900" u="none" cap="none" strike="noStrike">
                <a:solidFill>
                  <a:schemeClr val="dk2"/>
                </a:solidFill>
                <a:latin typeface="Arial"/>
                <a:ea typeface="Arial"/>
                <a:cs typeface="Arial"/>
                <a:sym typeface="Arial"/>
              </a:rPr>
              <a:t>: Measures taken to improve people's health and living conditions.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Railway</a:t>
            </a:r>
            <a:r>
              <a:rPr b="0" i="0" lang="en-GB" sz="900" u="none" cap="none" strike="noStrike">
                <a:solidFill>
                  <a:schemeClr val="dk2"/>
                </a:solidFill>
                <a:latin typeface="Arial"/>
                <a:ea typeface="Arial"/>
                <a:cs typeface="Arial"/>
                <a:sym typeface="Arial"/>
              </a:rPr>
              <a:t>: A transport system using trains running on tracks.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p:txBody>
      </p:sp>
      <p:graphicFrame>
        <p:nvGraphicFramePr>
          <p:cNvPr id="724" name="Google Shape;724;p47"/>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
        <p:nvSpPr>
          <p:cNvPr id="725" name="Google Shape;725;p47"/>
          <p:cNvSpPr txBox="1"/>
          <p:nvPr/>
        </p:nvSpPr>
        <p:spPr>
          <a:xfrm>
            <a:off x="6494125" y="1769125"/>
            <a:ext cx="3636000" cy="5098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INDUSTRIAL REVOLUTION</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COAL &amp; IRON NEW MACHINES FACTORIES</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MORE GOODS PRODUCED</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URBANISATION</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(Growth of Towns &amp; Cities)</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JOBS POLLUTION CHILD LABOUR</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300" u="none" cap="none" strike="noStrike">
                <a:solidFill>
                  <a:schemeClr val="dk2"/>
                </a:solidFill>
                <a:latin typeface="Arial"/>
                <a:ea typeface="Arial"/>
                <a:cs typeface="Arial"/>
                <a:sym typeface="Arial"/>
              </a:rPr>
              <a:t>▼</a:t>
            </a:r>
            <a:endParaRPr b="0" i="0" sz="13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300" u="none" cap="none" strike="noStrike">
                <a:solidFill>
                  <a:schemeClr val="dk2"/>
                </a:solidFill>
                <a:latin typeface="Arial"/>
                <a:ea typeface="Arial"/>
                <a:cs typeface="Arial"/>
                <a:sym typeface="Arial"/>
              </a:rPr>
              <a:t>MODERN INDUSTRIAL BRITAIN </a:t>
            </a:r>
            <a:endParaRPr b="0" i="0" sz="1300" u="none" cap="none" strike="noStrike">
              <a:solidFill>
                <a:schemeClr val="dk2"/>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48"/>
          <p:cNvSpPr txBox="1"/>
          <p:nvPr>
            <p:ph type="title"/>
          </p:nvPr>
        </p:nvSpPr>
        <p:spPr>
          <a:xfrm>
            <a:off x="515499" y="137350"/>
            <a:ext cx="86655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30778"/>
              <a:buFont typeface="Play"/>
              <a:buNone/>
            </a:pPr>
            <a:r>
              <a:rPr lang="en-GB"/>
              <a:t>History: Who benefitted from the British Empire</a:t>
            </a:r>
            <a:endParaRPr/>
          </a:p>
        </p:txBody>
      </p:sp>
      <p:grpSp>
        <p:nvGrpSpPr>
          <p:cNvPr id="732" name="Google Shape;732;p48"/>
          <p:cNvGrpSpPr/>
          <p:nvPr/>
        </p:nvGrpSpPr>
        <p:grpSpPr>
          <a:xfrm>
            <a:off x="253601" y="963512"/>
            <a:ext cx="10001708" cy="5955667"/>
            <a:chOff x="620518" y="1224000"/>
            <a:chExt cx="9689700" cy="5904300"/>
          </a:xfrm>
        </p:grpSpPr>
        <p:sp>
          <p:nvSpPr>
            <p:cNvPr id="733" name="Google Shape;733;p48"/>
            <p:cNvSpPr/>
            <p:nvPr/>
          </p:nvSpPr>
          <p:spPr>
            <a:xfrm>
              <a:off x="620518" y="1224000"/>
              <a:ext cx="9689700" cy="5904300"/>
            </a:xfrm>
            <a:prstGeom prst="rect">
              <a:avLst/>
            </a:prstGeom>
            <a:solidFill>
              <a:schemeClr val="lt1"/>
            </a:solidFill>
            <a:ln cap="flat" cmpd="sng" w="38100">
              <a:solidFill>
                <a:schemeClr val="dk1"/>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734" name="Google Shape;734;p48"/>
            <p:cNvSpPr/>
            <p:nvPr/>
          </p:nvSpPr>
          <p:spPr>
            <a:xfrm>
              <a:off x="735075" y="2039996"/>
              <a:ext cx="2157600" cy="49563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dddd</a:t>
              </a:r>
              <a:endParaRPr b="0" i="0" sz="1800" u="none" cap="none" strike="noStrike">
                <a:solidFill>
                  <a:schemeClr val="lt1"/>
                </a:solidFill>
                <a:latin typeface="Arial"/>
                <a:ea typeface="Arial"/>
                <a:cs typeface="Arial"/>
                <a:sym typeface="Arial"/>
              </a:endParaRPr>
            </a:p>
          </p:txBody>
        </p:sp>
        <p:sp>
          <p:nvSpPr>
            <p:cNvPr id="735" name="Google Shape;735;p48"/>
            <p:cNvSpPr/>
            <p:nvPr/>
          </p:nvSpPr>
          <p:spPr>
            <a:xfrm>
              <a:off x="735075" y="1343999"/>
              <a:ext cx="2157600" cy="5040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736" name="Google Shape;736;p48"/>
            <p:cNvSpPr/>
            <p:nvPr/>
          </p:nvSpPr>
          <p:spPr>
            <a:xfrm>
              <a:off x="3045314" y="2039989"/>
              <a:ext cx="3455700" cy="49563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37" name="Google Shape;737;p48"/>
            <p:cNvSpPr/>
            <p:nvPr/>
          </p:nvSpPr>
          <p:spPr>
            <a:xfrm>
              <a:off x="3045309" y="1343998"/>
              <a:ext cx="3455700" cy="5040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738" name="Google Shape;738;p48"/>
            <p:cNvSpPr/>
            <p:nvPr/>
          </p:nvSpPr>
          <p:spPr>
            <a:xfrm>
              <a:off x="6653858" y="2039996"/>
              <a:ext cx="3522600" cy="49563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739" name="Google Shape;739;p48"/>
            <p:cNvSpPr/>
            <p:nvPr/>
          </p:nvSpPr>
          <p:spPr>
            <a:xfrm>
              <a:off x="6653857" y="1343998"/>
              <a:ext cx="3522600" cy="5040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740" name="Google Shape;740;p48"/>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741" name="Google Shape;741;p48"/>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742" name="Google Shape;742;p48"/>
          <p:cNvSpPr txBox="1"/>
          <p:nvPr/>
        </p:nvSpPr>
        <p:spPr>
          <a:xfrm>
            <a:off x="384600" y="1802100"/>
            <a:ext cx="2227200" cy="543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British Empire</a:t>
            </a:r>
            <a:r>
              <a:rPr b="0" i="0" lang="en-GB" sz="900" u="none" cap="none" strike="noStrike">
                <a:solidFill>
                  <a:schemeClr val="dk2"/>
                </a:solidFill>
                <a:latin typeface="Arial"/>
                <a:ea typeface="Arial"/>
                <a:cs typeface="Arial"/>
                <a:sym typeface="Arial"/>
              </a:rPr>
              <a:t>: The collection of territories controlled by Britain around the world.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Colony</a:t>
            </a:r>
            <a:r>
              <a:rPr b="0" i="0" lang="en-GB" sz="900" u="none" cap="none" strike="noStrike">
                <a:solidFill>
                  <a:schemeClr val="dk2"/>
                </a:solidFill>
                <a:latin typeface="Arial"/>
                <a:ea typeface="Arial"/>
                <a:cs typeface="Arial"/>
                <a:sym typeface="Arial"/>
              </a:rPr>
              <a:t>: A country or territory ruled by another country.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0" i="0" lang="en-GB" sz="900" u="none" cap="none" strike="noStrike">
                <a:solidFill>
                  <a:schemeClr val="dk2"/>
                </a:solidFill>
                <a:latin typeface="Arial"/>
                <a:ea typeface="Arial"/>
                <a:cs typeface="Arial"/>
                <a:sym typeface="Arial"/>
              </a:rPr>
              <a:t>I</a:t>
            </a:r>
            <a:r>
              <a:rPr b="1" i="0" lang="en-GB" sz="900" u="sng" cap="none" strike="noStrike">
                <a:solidFill>
                  <a:schemeClr val="dk2"/>
                </a:solidFill>
                <a:latin typeface="Arial"/>
                <a:ea typeface="Arial"/>
                <a:cs typeface="Arial"/>
                <a:sym typeface="Arial"/>
              </a:rPr>
              <a:t>mperialism</a:t>
            </a:r>
            <a:r>
              <a:rPr b="0" i="0" lang="en-GB" sz="900" u="none" cap="none" strike="noStrike">
                <a:solidFill>
                  <a:schemeClr val="dk2"/>
                </a:solidFill>
                <a:latin typeface="Arial"/>
                <a:ea typeface="Arial"/>
                <a:cs typeface="Arial"/>
                <a:sym typeface="Arial"/>
              </a:rPr>
              <a:t>: Extending a country’s power and influence over other lands.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Trade:</a:t>
            </a:r>
            <a:r>
              <a:rPr b="0" i="0" lang="en-GB" sz="900" u="none" cap="none" strike="noStrike">
                <a:solidFill>
                  <a:schemeClr val="dk2"/>
                </a:solidFill>
                <a:latin typeface="Arial"/>
                <a:ea typeface="Arial"/>
                <a:cs typeface="Arial"/>
                <a:sym typeface="Arial"/>
              </a:rPr>
              <a:t> The buying and selling of goods between countries.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East India Company:</a:t>
            </a:r>
            <a:r>
              <a:rPr b="0" i="0" lang="en-GB" sz="900" u="none" cap="none" strike="noStrike">
                <a:solidFill>
                  <a:schemeClr val="dk2"/>
                </a:solidFill>
                <a:latin typeface="Arial"/>
                <a:ea typeface="Arial"/>
                <a:cs typeface="Arial"/>
                <a:sym typeface="Arial"/>
              </a:rPr>
              <a:t> A powerful British trading company that expanded British influence in India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Resources:</a:t>
            </a:r>
            <a:r>
              <a:rPr b="0" i="0" lang="en-GB" sz="900" u="none" cap="none" strike="noStrike">
                <a:solidFill>
                  <a:schemeClr val="dk2"/>
                </a:solidFill>
                <a:latin typeface="Arial"/>
                <a:ea typeface="Arial"/>
                <a:cs typeface="Arial"/>
                <a:sym typeface="Arial"/>
              </a:rPr>
              <a:t> Valuable materials such as cotton, tea, rubber and minerals.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Migration</a:t>
            </a:r>
            <a:r>
              <a:rPr b="0" i="0" lang="en-GB" sz="900" u="none" cap="none" strike="noStrike">
                <a:solidFill>
                  <a:schemeClr val="dk2"/>
                </a:solidFill>
                <a:latin typeface="Arial"/>
                <a:ea typeface="Arial"/>
                <a:cs typeface="Arial"/>
                <a:sym typeface="Arial"/>
              </a:rPr>
              <a:t>: The movement of people from one place to another.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Independence</a:t>
            </a:r>
            <a:r>
              <a:rPr b="0" i="0" lang="en-GB" sz="900" u="none" cap="none" strike="noStrike">
                <a:solidFill>
                  <a:schemeClr val="dk2"/>
                </a:solidFill>
                <a:latin typeface="Arial"/>
                <a:ea typeface="Arial"/>
                <a:cs typeface="Arial"/>
                <a:sym typeface="Arial"/>
              </a:rPr>
              <a:t>: Freedom from foreign rule.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Commonwealth:</a:t>
            </a:r>
            <a:r>
              <a:rPr b="0" i="0" lang="en-GB" sz="900" u="none" cap="none" strike="noStrike">
                <a:solidFill>
                  <a:schemeClr val="dk2"/>
                </a:solidFill>
                <a:latin typeface="Arial"/>
                <a:ea typeface="Arial"/>
                <a:cs typeface="Arial"/>
                <a:sym typeface="Arial"/>
              </a:rPr>
              <a:t> An association of independent countries, many formerly part of the British Empire.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Exploitation</a:t>
            </a:r>
            <a:r>
              <a:rPr b="0" i="0" lang="en-GB" sz="900" u="none" cap="none" strike="noStrike">
                <a:solidFill>
                  <a:schemeClr val="dk2"/>
                </a:solidFill>
                <a:latin typeface="Arial"/>
                <a:ea typeface="Arial"/>
                <a:cs typeface="Arial"/>
                <a:sym typeface="Arial"/>
              </a:rPr>
              <a:t>: Using people or resources unfairly for profit. </a:t>
            </a:r>
            <a:endParaRPr b="0" i="0" sz="900" u="none" cap="none" strike="noStrike">
              <a:solidFill>
                <a:schemeClr val="dk2"/>
              </a:solidFill>
              <a:latin typeface="Arial"/>
              <a:ea typeface="Arial"/>
              <a:cs typeface="Arial"/>
              <a:sym typeface="Arial"/>
            </a:endParaRPr>
          </a:p>
        </p:txBody>
      </p:sp>
      <p:graphicFrame>
        <p:nvGraphicFramePr>
          <p:cNvPr id="743" name="Google Shape;743;p48"/>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
        <p:nvSpPr>
          <p:cNvPr id="744" name="Google Shape;744;p48"/>
          <p:cNvSpPr txBox="1"/>
          <p:nvPr/>
        </p:nvSpPr>
        <p:spPr>
          <a:xfrm>
            <a:off x="6472150" y="1725175"/>
            <a:ext cx="3636000" cy="53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BRITISH EMPIRE</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TRADE RESOURCES POWER</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WEALTH FOR BRITAIN</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MERCHANTS INDUSTRIES GOVERNMENT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COLONISED PEOPLES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OPPORTUNITIES EXPLOITATION RESISTANCE</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2"/>
                </a:solidFill>
                <a:latin typeface="Arial"/>
                <a:ea typeface="Arial"/>
                <a:cs typeface="Arial"/>
                <a:sym typeface="Arial"/>
              </a:rPr>
              <a:t>INDEPENDENCE MOVEMENTS </a:t>
            </a:r>
            <a:endParaRPr b="0" i="0" sz="1200" u="none" cap="none" strike="noStrike">
              <a:solidFill>
                <a:schemeClr val="dk2"/>
              </a:solidFill>
              <a:latin typeface="Arial"/>
              <a:ea typeface="Arial"/>
              <a:cs typeface="Arial"/>
              <a:sym typeface="Arial"/>
            </a:endParaRPr>
          </a:p>
        </p:txBody>
      </p:sp>
      <p:sp>
        <p:nvSpPr>
          <p:cNvPr id="745" name="Google Shape;745;p48"/>
          <p:cNvSpPr txBox="1"/>
          <p:nvPr/>
        </p:nvSpPr>
        <p:spPr>
          <a:xfrm>
            <a:off x="2792525" y="1891100"/>
            <a:ext cx="3406200" cy="4925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400"/>
              </a:spcBef>
              <a:spcAft>
                <a:spcPts val="0"/>
              </a:spcAft>
              <a:buNone/>
            </a:pPr>
            <a:r>
              <a:rPr b="1" lang="en-GB" sz="1100">
                <a:solidFill>
                  <a:schemeClr val="dk1"/>
                </a:solidFill>
              </a:rPr>
              <a:t>W</a:t>
            </a:r>
            <a:r>
              <a:rPr b="1" lang="en-GB" sz="1100">
                <a:solidFill>
                  <a:schemeClr val="dk1"/>
                </a:solidFill>
              </a:rPr>
              <a:t>hy did Britain build an Empire?</a:t>
            </a:r>
            <a:endParaRPr b="1" sz="11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To gain wealth through trade.</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To access valuable resources and raw materials.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To increase Britain's power and influence.</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To compete with other European empires.</a:t>
            </a:r>
            <a:endParaRPr sz="900">
              <a:solidFill>
                <a:schemeClr val="dk1"/>
              </a:solidFill>
            </a:endParaRPr>
          </a:p>
          <a:p>
            <a:pPr indent="0" lvl="0" marL="0" rtl="0" algn="l">
              <a:lnSpc>
                <a:spcPct val="100000"/>
              </a:lnSpc>
              <a:spcBef>
                <a:spcPts val="1400"/>
              </a:spcBef>
              <a:spcAft>
                <a:spcPts val="0"/>
              </a:spcAft>
              <a:buNone/>
            </a:pPr>
            <a:r>
              <a:rPr b="1" lang="en-GB" sz="1100">
                <a:solidFill>
                  <a:schemeClr val="dk1"/>
                </a:solidFill>
              </a:rPr>
              <a:t>Who benefitted?</a:t>
            </a:r>
            <a:endParaRPr b="1" sz="11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British merchants and businesses made profits.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Britain gained resources and new markets.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Some settlers and local elites gained wealth and opportunities.</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British cities and ports grew through global trade.</a:t>
            </a:r>
            <a:endParaRPr sz="900">
              <a:solidFill>
                <a:schemeClr val="dk1"/>
              </a:solidFill>
            </a:endParaRPr>
          </a:p>
          <a:p>
            <a:pPr indent="0" lvl="0" marL="0" rtl="0" algn="l">
              <a:lnSpc>
                <a:spcPct val="100000"/>
              </a:lnSpc>
              <a:spcBef>
                <a:spcPts val="1400"/>
              </a:spcBef>
              <a:spcAft>
                <a:spcPts val="0"/>
              </a:spcAft>
              <a:buNone/>
            </a:pPr>
            <a:r>
              <a:rPr b="1" lang="en-GB" sz="1100">
                <a:solidFill>
                  <a:schemeClr val="dk1"/>
                </a:solidFill>
              </a:rPr>
              <a:t>Who suffered?</a:t>
            </a:r>
            <a:endParaRPr b="1" sz="11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Many colonised peoples lost control over their land and government.</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Resources were often taken for Britain's benefit.</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Some communities faced exploitation and discrimination.</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Resistance and conflict occurred across the Empire.</a:t>
            </a:r>
            <a:endParaRPr sz="900">
              <a:solidFill>
                <a:schemeClr val="dk1"/>
              </a:solidFill>
            </a:endParaRPr>
          </a:p>
          <a:p>
            <a:pPr indent="0" lvl="0" marL="0" rtl="0" algn="l">
              <a:lnSpc>
                <a:spcPct val="100000"/>
              </a:lnSpc>
              <a:spcBef>
                <a:spcPts val="1400"/>
              </a:spcBef>
              <a:spcAft>
                <a:spcPts val="0"/>
              </a:spcAft>
              <a:buNone/>
            </a:pPr>
            <a:r>
              <a:rPr b="1" lang="en-GB" sz="1100">
                <a:solidFill>
                  <a:schemeClr val="dk1"/>
                </a:solidFill>
              </a:rPr>
              <a:t>What were the consequences?</a:t>
            </a:r>
            <a:endParaRPr b="1" sz="1100">
              <a:solidFill>
                <a:schemeClr val="dk1"/>
              </a:solidFill>
            </a:endParaRPr>
          </a:p>
          <a:p>
            <a:pPr indent="-285750" lvl="0" marL="457200" rtl="0" algn="l">
              <a:lnSpc>
                <a:spcPct val="100000"/>
              </a:lnSpc>
              <a:spcBef>
                <a:spcPts val="1200"/>
              </a:spcBef>
              <a:spcAft>
                <a:spcPts val="0"/>
              </a:spcAft>
              <a:buClr>
                <a:schemeClr val="dk1"/>
              </a:buClr>
              <a:buSzPts val="900"/>
              <a:buChar char="●"/>
            </a:pPr>
            <a:r>
              <a:rPr lang="en-GB" sz="900">
                <a:solidFill>
                  <a:schemeClr val="dk1"/>
                </a:solidFill>
              </a:rPr>
              <a:t>Britain became one of the most powerful countries in the world.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Global trade and migration increased.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English language and British institutions spread.</a:t>
            </a:r>
            <a:endParaRPr sz="900">
              <a:solidFill>
                <a:schemeClr val="dk1"/>
              </a:solidFill>
            </a:endParaRPr>
          </a:p>
          <a:p>
            <a:pPr indent="-285750" lvl="0" marL="457200" rtl="0" algn="l">
              <a:lnSpc>
                <a:spcPct val="100000"/>
              </a:lnSpc>
              <a:spcBef>
                <a:spcPts val="0"/>
              </a:spcBef>
              <a:spcAft>
                <a:spcPts val="0"/>
              </a:spcAft>
              <a:buClr>
                <a:schemeClr val="dk1"/>
              </a:buClr>
              <a:buSzPts val="900"/>
              <a:buChar char="●"/>
            </a:pPr>
            <a:r>
              <a:rPr lang="en-GB" sz="900">
                <a:solidFill>
                  <a:schemeClr val="dk1"/>
                </a:solidFill>
              </a:rPr>
              <a:t>Many colonies later fought for and gained independence.</a:t>
            </a:r>
            <a:endParaRPr sz="1800">
              <a:solidFill>
                <a:schemeClr val="lt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49"/>
          <p:cNvSpPr txBox="1"/>
          <p:nvPr>
            <p:ph type="title"/>
          </p:nvPr>
        </p:nvSpPr>
        <p:spPr>
          <a:xfrm>
            <a:off x="253600" y="137350"/>
            <a:ext cx="8998800" cy="677700"/>
          </a:xfrm>
          <a:prstGeom prst="rect">
            <a:avLst/>
          </a:prstGeom>
          <a:solidFill>
            <a:srgbClr val="D9E5F8"/>
          </a:solidFill>
          <a:ln>
            <a:noFill/>
          </a:ln>
        </p:spPr>
        <p:txBody>
          <a:bodyPr anchorCtr="0" anchor="ctr" bIns="43500" lIns="87050" spcFirstLastPara="1" rIns="87050" wrap="square" tIns="43500">
            <a:normAutofit fontScale="90000"/>
          </a:bodyPr>
          <a:lstStyle/>
          <a:p>
            <a:pPr indent="0" lvl="0" marL="0" rtl="0" algn="l">
              <a:lnSpc>
                <a:spcPct val="90000"/>
              </a:lnSpc>
              <a:spcBef>
                <a:spcPts val="0"/>
              </a:spcBef>
              <a:spcAft>
                <a:spcPts val="0"/>
              </a:spcAft>
              <a:buClr>
                <a:schemeClr val="dk1"/>
              </a:buClr>
              <a:buSzPct val="145924"/>
              <a:buFont typeface="Play"/>
              <a:buNone/>
            </a:pPr>
            <a:r>
              <a:rPr lang="en-GB"/>
              <a:t>History: </a:t>
            </a:r>
            <a:r>
              <a:rPr lang="en-GB" sz="2878"/>
              <a:t>How did women in Britain gain the right to vote?</a:t>
            </a:r>
            <a:endParaRPr sz="2878"/>
          </a:p>
        </p:txBody>
      </p:sp>
      <p:grpSp>
        <p:nvGrpSpPr>
          <p:cNvPr id="752" name="Google Shape;752;p49"/>
          <p:cNvGrpSpPr/>
          <p:nvPr/>
        </p:nvGrpSpPr>
        <p:grpSpPr>
          <a:xfrm>
            <a:off x="253601" y="963512"/>
            <a:ext cx="10001708" cy="5955667"/>
            <a:chOff x="620518" y="1224000"/>
            <a:chExt cx="9689700" cy="5904300"/>
          </a:xfrm>
        </p:grpSpPr>
        <p:sp>
          <p:nvSpPr>
            <p:cNvPr id="753" name="Google Shape;753;p49"/>
            <p:cNvSpPr/>
            <p:nvPr/>
          </p:nvSpPr>
          <p:spPr>
            <a:xfrm>
              <a:off x="620518" y="1224000"/>
              <a:ext cx="9689700" cy="5904300"/>
            </a:xfrm>
            <a:prstGeom prst="rect">
              <a:avLst/>
            </a:prstGeom>
            <a:solidFill>
              <a:schemeClr val="lt1"/>
            </a:solidFill>
            <a:ln cap="flat" cmpd="sng" w="38100">
              <a:solidFill>
                <a:schemeClr val="dk1"/>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K</a:t>
              </a:r>
              <a:endParaRPr b="0" i="0" sz="1400" u="none" cap="none" strike="noStrike">
                <a:solidFill>
                  <a:srgbClr val="000000"/>
                </a:solidFill>
                <a:latin typeface="Arial"/>
                <a:ea typeface="Arial"/>
                <a:cs typeface="Arial"/>
                <a:sym typeface="Arial"/>
              </a:endParaRPr>
            </a:p>
          </p:txBody>
        </p:sp>
        <p:sp>
          <p:nvSpPr>
            <p:cNvPr id="754" name="Google Shape;754;p49"/>
            <p:cNvSpPr/>
            <p:nvPr/>
          </p:nvSpPr>
          <p:spPr>
            <a:xfrm>
              <a:off x="735075" y="2039996"/>
              <a:ext cx="2157600" cy="49563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Arial"/>
                  <a:ea typeface="Arial"/>
                  <a:cs typeface="Arial"/>
                  <a:sym typeface="Arial"/>
                </a:rPr>
                <a:t>dddd</a:t>
              </a:r>
              <a:endParaRPr b="0" i="0" sz="1800" u="none" cap="none" strike="noStrike">
                <a:solidFill>
                  <a:schemeClr val="lt1"/>
                </a:solidFill>
                <a:latin typeface="Arial"/>
                <a:ea typeface="Arial"/>
                <a:cs typeface="Arial"/>
                <a:sym typeface="Arial"/>
              </a:endParaRPr>
            </a:p>
          </p:txBody>
        </p:sp>
        <p:sp>
          <p:nvSpPr>
            <p:cNvPr id="755" name="Google Shape;755;p49"/>
            <p:cNvSpPr/>
            <p:nvPr/>
          </p:nvSpPr>
          <p:spPr>
            <a:xfrm>
              <a:off x="735075" y="1343999"/>
              <a:ext cx="2157600" cy="504000"/>
            </a:xfrm>
            <a:prstGeom prst="rect">
              <a:avLst/>
            </a:prstGeom>
            <a:noFill/>
            <a:ln cap="flat" cmpd="sng" w="28575">
              <a:solidFill>
                <a:srgbClr val="00B05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Terms</a:t>
              </a:r>
              <a:endParaRPr b="0" i="0" sz="1400" u="none" cap="none" strike="noStrike">
                <a:solidFill>
                  <a:srgbClr val="000000"/>
                </a:solidFill>
                <a:latin typeface="Arial"/>
                <a:ea typeface="Arial"/>
                <a:cs typeface="Arial"/>
                <a:sym typeface="Arial"/>
              </a:endParaRPr>
            </a:p>
          </p:txBody>
        </p:sp>
        <p:sp>
          <p:nvSpPr>
            <p:cNvPr id="756" name="Google Shape;756;p49"/>
            <p:cNvSpPr/>
            <p:nvPr/>
          </p:nvSpPr>
          <p:spPr>
            <a:xfrm>
              <a:off x="3045314" y="2039989"/>
              <a:ext cx="3455700" cy="50124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Why did women want the vote?</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Women had to obey laws but could not help choose lawmakers.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Many believed voting was a basic democratic right.</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Women wanted a greater say in issues affecting their lives.</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How did women campaign?</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Suffragists used petitions, meetings and peaceful protests.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Suffragettes used more direct and militant methods to attract attention.</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Campaigners worked for decades to persuade Parliament to change the law.</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What role did the First World War play?</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During the war (1914–1918), many women worked in factories, transport and hospitals.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Their contribution challenged traditional ideas about women's roles.</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Public attitudes towards women began to change.</a:t>
              </a:r>
              <a:endParaRPr b="0" i="0" sz="900" u="none" cap="none" strike="noStrike">
                <a:solidFill>
                  <a:schemeClr val="dk1"/>
                </a:solidFill>
                <a:latin typeface="Arial"/>
                <a:ea typeface="Arial"/>
                <a:cs typeface="Arial"/>
                <a:sym typeface="Arial"/>
              </a:endParaRPr>
            </a:p>
            <a:p>
              <a:pPr indent="0" lvl="0" marL="0" marR="0" rtl="0" algn="l">
                <a:lnSpc>
                  <a:spcPct val="115000"/>
                </a:lnSpc>
                <a:spcBef>
                  <a:spcPts val="140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How did women gain the vote?</a:t>
              </a:r>
              <a:endParaRPr b="1" i="0" sz="1100" u="none" cap="none" strike="noStrike">
                <a:solidFill>
                  <a:schemeClr val="dk1"/>
                </a:solidFill>
                <a:latin typeface="Arial"/>
                <a:ea typeface="Arial"/>
                <a:cs typeface="Arial"/>
                <a:sym typeface="Arial"/>
              </a:endParaRPr>
            </a:p>
            <a:p>
              <a:pPr indent="-285750" lvl="0" marL="457200" marR="0" rtl="0" algn="l">
                <a:lnSpc>
                  <a:spcPct val="115000"/>
                </a:lnSpc>
                <a:spcBef>
                  <a:spcPts val="120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In 1918, some women over 30 gained the right to vote.</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In 1928, women gained equal voting rights with men.</a:t>
              </a:r>
              <a:endParaRPr b="0" i="0" sz="900" u="none" cap="none" strike="noStrike">
                <a:solidFill>
                  <a:schemeClr val="dk1"/>
                </a:solidFill>
                <a:latin typeface="Arial"/>
                <a:ea typeface="Arial"/>
                <a:cs typeface="Arial"/>
                <a:sym typeface="Arial"/>
              </a:endParaRPr>
            </a:p>
            <a:p>
              <a:pPr indent="-285750" lvl="0" marL="457200" marR="0" rtl="0" algn="l">
                <a:lnSpc>
                  <a:spcPct val="115000"/>
                </a:lnSpc>
                <a:spcBef>
                  <a:spcPts val="0"/>
                </a:spcBef>
                <a:spcAft>
                  <a:spcPts val="0"/>
                </a:spcAft>
                <a:buClr>
                  <a:schemeClr val="dk1"/>
                </a:buClr>
                <a:buSzPts val="900"/>
                <a:buFont typeface="Arial"/>
                <a:buChar char="●"/>
              </a:pPr>
              <a:r>
                <a:rPr b="0" i="0" lang="en-GB" sz="900" u="none" cap="none" strike="noStrike">
                  <a:solidFill>
                    <a:schemeClr val="dk1"/>
                  </a:solidFill>
                  <a:latin typeface="Arial"/>
                  <a:ea typeface="Arial"/>
                  <a:cs typeface="Arial"/>
                  <a:sym typeface="Arial"/>
                </a:rPr>
                <a:t>Britain became a more democratic society</a:t>
              </a:r>
              <a:endParaRPr b="0" i="0" sz="1800" u="none" cap="none" strike="noStrike">
                <a:solidFill>
                  <a:schemeClr val="lt1"/>
                </a:solidFill>
                <a:latin typeface="Arial"/>
                <a:ea typeface="Arial"/>
                <a:cs typeface="Arial"/>
                <a:sym typeface="Arial"/>
              </a:endParaRPr>
            </a:p>
          </p:txBody>
        </p:sp>
        <p:sp>
          <p:nvSpPr>
            <p:cNvPr id="757" name="Google Shape;757;p49"/>
            <p:cNvSpPr/>
            <p:nvPr/>
          </p:nvSpPr>
          <p:spPr>
            <a:xfrm>
              <a:off x="3045309" y="1343998"/>
              <a:ext cx="3455700" cy="504000"/>
            </a:xfrm>
            <a:prstGeom prst="rect">
              <a:avLst/>
            </a:prstGeom>
            <a:noFill/>
            <a:ln cap="flat" cmpd="sng" w="28575">
              <a:solidFill>
                <a:srgbClr val="FF000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Arial"/>
                  <a:ea typeface="Arial"/>
                  <a:cs typeface="Arial"/>
                  <a:sym typeface="Arial"/>
                </a:rPr>
                <a:t>Key Concepts</a:t>
              </a:r>
              <a:endParaRPr b="0" i="0" sz="1400" u="none" cap="none" strike="noStrike">
                <a:solidFill>
                  <a:srgbClr val="000000"/>
                </a:solidFill>
                <a:latin typeface="Arial"/>
                <a:ea typeface="Arial"/>
                <a:cs typeface="Arial"/>
                <a:sym typeface="Arial"/>
              </a:endParaRPr>
            </a:p>
          </p:txBody>
        </p:sp>
        <p:sp>
          <p:nvSpPr>
            <p:cNvPr id="758" name="Google Shape;758;p49"/>
            <p:cNvSpPr/>
            <p:nvPr/>
          </p:nvSpPr>
          <p:spPr>
            <a:xfrm>
              <a:off x="6653858" y="2039996"/>
              <a:ext cx="3522600" cy="49563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Arial"/>
                <a:ea typeface="Arial"/>
                <a:cs typeface="Arial"/>
                <a:sym typeface="Arial"/>
              </a:endParaRPr>
            </a:p>
          </p:txBody>
        </p:sp>
        <p:sp>
          <p:nvSpPr>
            <p:cNvPr id="759" name="Google Shape;759;p49"/>
            <p:cNvSpPr/>
            <p:nvPr/>
          </p:nvSpPr>
          <p:spPr>
            <a:xfrm>
              <a:off x="6653857" y="1343998"/>
              <a:ext cx="3522600" cy="504000"/>
            </a:xfrm>
            <a:prstGeom prst="rect">
              <a:avLst/>
            </a:prstGeom>
            <a:noFill/>
            <a:ln cap="flat" cmpd="sng" w="28575">
              <a:solidFill>
                <a:srgbClr val="0070C0"/>
              </a:solidFill>
              <a:prstDash val="solid"/>
              <a:miter lim="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Diagrams/Formula/Word Map</a:t>
              </a:r>
              <a:endParaRPr b="0" i="0" sz="1400" u="none" cap="none" strike="noStrike">
                <a:solidFill>
                  <a:srgbClr val="000000"/>
                </a:solidFill>
                <a:latin typeface="Arial"/>
                <a:ea typeface="Arial"/>
                <a:cs typeface="Arial"/>
                <a:sym typeface="Arial"/>
              </a:endParaRPr>
            </a:p>
          </p:txBody>
        </p:sp>
      </p:grpSp>
      <p:pic>
        <p:nvPicPr>
          <p:cNvPr id="760" name="Google Shape;760;p49"/>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761" name="Google Shape;761;p49"/>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sp>
        <p:nvSpPr>
          <p:cNvPr id="762" name="Google Shape;762;p49"/>
          <p:cNvSpPr txBox="1"/>
          <p:nvPr/>
        </p:nvSpPr>
        <p:spPr>
          <a:xfrm>
            <a:off x="384600" y="1802100"/>
            <a:ext cx="2227200" cy="5439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Suffrage</a:t>
            </a:r>
            <a:r>
              <a:rPr b="0" i="0" lang="en-GB" sz="900" u="none" cap="none" strike="noStrike">
                <a:solidFill>
                  <a:schemeClr val="dk2"/>
                </a:solidFill>
                <a:latin typeface="Arial"/>
                <a:ea typeface="Arial"/>
                <a:cs typeface="Arial"/>
                <a:sym typeface="Arial"/>
              </a:rPr>
              <a:t>: The right to vote in political elections.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Suffragist</a:t>
            </a:r>
            <a:r>
              <a:rPr b="0" i="0" lang="en-GB" sz="900" u="none" cap="none" strike="noStrike">
                <a:solidFill>
                  <a:schemeClr val="dk2"/>
                </a:solidFill>
                <a:latin typeface="Arial"/>
                <a:ea typeface="Arial"/>
                <a:cs typeface="Arial"/>
                <a:sym typeface="Arial"/>
              </a:rPr>
              <a:t>: A campaigner who used peaceful methods to win votes for women.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Suffragette</a:t>
            </a:r>
            <a:r>
              <a:rPr b="0" i="0" lang="en-GB" sz="900" u="none" cap="none" strike="noStrike">
                <a:solidFill>
                  <a:schemeClr val="dk2"/>
                </a:solidFill>
                <a:latin typeface="Arial"/>
                <a:ea typeface="Arial"/>
                <a:cs typeface="Arial"/>
                <a:sym typeface="Arial"/>
              </a:rPr>
              <a:t>: A member of a more militant campaign group for women's voting rights.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Women’s Social and Political Union (WSPU) </a:t>
            </a:r>
            <a:r>
              <a:rPr b="0" i="0" lang="en-GB" sz="900" u="none" cap="none" strike="noStrike">
                <a:solidFill>
                  <a:schemeClr val="dk2"/>
                </a:solidFill>
                <a:latin typeface="Arial"/>
                <a:ea typeface="Arial"/>
                <a:cs typeface="Arial"/>
                <a:sym typeface="Arial"/>
              </a:rPr>
              <a:t>The suffragette organisation founded by Emmeline Pankhurst in 1903.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National Union of Women’s Suffrage Societies (NUWSS):</a:t>
            </a:r>
            <a:r>
              <a:rPr b="0" i="0" lang="en-GB" sz="900" u="none" cap="none" strike="noStrike">
                <a:solidFill>
                  <a:schemeClr val="dk2"/>
                </a:solidFill>
                <a:latin typeface="Arial"/>
                <a:ea typeface="Arial"/>
                <a:cs typeface="Arial"/>
                <a:sym typeface="Arial"/>
              </a:rPr>
              <a:t> The main suffragist organisation led by Millicent Fawcett.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Emmeline Pankhurst:</a:t>
            </a:r>
            <a:r>
              <a:rPr b="0" i="0" lang="en-GB" sz="900" u="none" cap="none" strike="noStrike">
                <a:solidFill>
                  <a:schemeClr val="dk2"/>
                </a:solidFill>
                <a:latin typeface="Arial"/>
                <a:ea typeface="Arial"/>
                <a:cs typeface="Arial"/>
                <a:sym typeface="Arial"/>
              </a:rPr>
              <a:t> Leader of the WSPU and a key figure in the campaign for women's votes.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Millicent Fawcett:</a:t>
            </a:r>
            <a:r>
              <a:rPr b="0" i="0" lang="en-GB" sz="900" u="none" cap="none" strike="noStrike">
                <a:solidFill>
                  <a:schemeClr val="dk2"/>
                </a:solidFill>
                <a:latin typeface="Arial"/>
                <a:ea typeface="Arial"/>
                <a:cs typeface="Arial"/>
                <a:sym typeface="Arial"/>
              </a:rPr>
              <a:t> Leader of the NUWSS who campaigned through peaceful protest.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Militancy</a:t>
            </a:r>
            <a:r>
              <a:rPr b="0" i="0" lang="en-GB" sz="900" u="none" cap="none" strike="noStrike">
                <a:solidFill>
                  <a:schemeClr val="dk2"/>
                </a:solidFill>
                <a:latin typeface="Arial"/>
                <a:ea typeface="Arial"/>
                <a:cs typeface="Arial"/>
                <a:sym typeface="Arial"/>
              </a:rPr>
              <a:t>: The use of direct action, such as demonstrations, window-smashing and protests.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t/>
            </a:r>
            <a:endParaRPr b="0" i="0" sz="9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800"/>
              <a:buFont typeface="Arial"/>
              <a:buNone/>
            </a:pPr>
            <a:r>
              <a:rPr b="1" i="0" lang="en-GB" sz="900" u="sng" cap="none" strike="noStrike">
                <a:solidFill>
                  <a:schemeClr val="dk2"/>
                </a:solidFill>
                <a:latin typeface="Arial"/>
                <a:ea typeface="Arial"/>
                <a:cs typeface="Arial"/>
                <a:sym typeface="Arial"/>
              </a:rPr>
              <a:t>Representation of the People Act (1918):</a:t>
            </a:r>
            <a:r>
              <a:rPr b="0" i="0" lang="en-GB" sz="900" u="none" cap="none" strike="noStrike">
                <a:solidFill>
                  <a:schemeClr val="dk2"/>
                </a:solidFill>
                <a:latin typeface="Arial"/>
                <a:ea typeface="Arial"/>
                <a:cs typeface="Arial"/>
                <a:sym typeface="Arial"/>
              </a:rPr>
              <a:t>  Law that gave some women over 30 the right to vote. </a:t>
            </a:r>
            <a:endParaRPr b="0" i="0" sz="900" u="none" cap="none" strike="noStrike">
              <a:solidFill>
                <a:schemeClr val="dk2"/>
              </a:solidFill>
              <a:latin typeface="Arial"/>
              <a:ea typeface="Arial"/>
              <a:cs typeface="Arial"/>
              <a:sym typeface="Arial"/>
            </a:endParaRPr>
          </a:p>
        </p:txBody>
      </p:sp>
      <p:graphicFrame>
        <p:nvGraphicFramePr>
          <p:cNvPr id="763" name="Google Shape;763;p49"/>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tc>
              </a:tr>
            </a:tbl>
          </a:graphicData>
        </a:graphic>
      </p:graphicFrame>
      <p:sp>
        <p:nvSpPr>
          <p:cNvPr id="764" name="Google Shape;764;p49"/>
          <p:cNvSpPr txBox="1"/>
          <p:nvPr/>
        </p:nvSpPr>
        <p:spPr>
          <a:xfrm>
            <a:off x="6472150" y="1725175"/>
            <a:ext cx="3636000" cy="5300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WOMEN'S SUFFRAGE</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SUFFRAGISTS SUFFRAGETTES CAMPAIGNS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(Peaceful) (Militant) FOR VOTES</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PRESSURE ON PARLIAMENT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FIRST WORLD WAR</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CHANGING ATTITUDES TO WOMEN</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REPRESENTATION OF THE PEOPLE ACT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(1918)</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EQUAL FRANCHISE ACT (1928)</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GB" sz="1200" u="none" cap="none" strike="noStrike">
                <a:solidFill>
                  <a:schemeClr val="dk2"/>
                </a:solidFill>
                <a:latin typeface="Arial"/>
                <a:ea typeface="Arial"/>
                <a:cs typeface="Arial"/>
                <a:sym typeface="Arial"/>
              </a:rPr>
              <a:t>▼</a:t>
            </a:r>
            <a:endParaRPr b="0" i="0" sz="12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00"/>
              <a:buFont typeface="Arial"/>
              <a:buNone/>
            </a:pPr>
            <a:r>
              <a:rPr b="0" i="0" lang="en-GB" sz="1200" u="none" cap="none" strike="noStrike">
                <a:solidFill>
                  <a:schemeClr val="dk2"/>
                </a:solidFill>
                <a:latin typeface="Arial"/>
                <a:ea typeface="Arial"/>
                <a:cs typeface="Arial"/>
                <a:sym typeface="Arial"/>
              </a:rPr>
              <a:t>WOMEN GAIN THE VOTE </a:t>
            </a:r>
            <a:endParaRPr b="0" i="0" sz="1200" u="none" cap="none" strike="noStrike">
              <a:solidFill>
                <a:schemeClr val="dk2"/>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50"/>
          <p:cNvSpPr txBox="1"/>
          <p:nvPr>
            <p:ph type="title"/>
          </p:nvPr>
        </p:nvSpPr>
        <p:spPr>
          <a:xfrm>
            <a:off x="515499" y="137350"/>
            <a:ext cx="8781000" cy="677700"/>
          </a:xfrm>
          <a:prstGeom prst="rect">
            <a:avLst/>
          </a:prstGeom>
          <a:solidFill>
            <a:srgbClr val="D9E5F8"/>
          </a:solidFill>
          <a:ln>
            <a:noFill/>
          </a:ln>
        </p:spPr>
        <p:txBody>
          <a:bodyPr anchorCtr="0" anchor="ctr" bIns="39775" lIns="79575" spcFirstLastPara="1" rIns="79575" wrap="square" tIns="39775">
            <a:normAutofit/>
          </a:bodyPr>
          <a:lstStyle/>
          <a:p>
            <a:pPr indent="0" lvl="0" marL="0" rtl="0" algn="l">
              <a:lnSpc>
                <a:spcPct val="90000"/>
              </a:lnSpc>
              <a:spcBef>
                <a:spcPts val="0"/>
              </a:spcBef>
              <a:spcAft>
                <a:spcPts val="0"/>
              </a:spcAft>
              <a:buClr>
                <a:schemeClr val="dk1"/>
              </a:buClr>
              <a:buSzPts val="3785"/>
              <a:buFont typeface="Play"/>
              <a:buNone/>
            </a:pPr>
            <a:r>
              <a:rPr lang="en-GB"/>
              <a:t>Geography: </a:t>
            </a:r>
            <a:r>
              <a:rPr lang="en-GB" sz="3212"/>
              <a:t>How do rivers shape our world?        </a:t>
            </a:r>
            <a:endParaRPr/>
          </a:p>
        </p:txBody>
      </p:sp>
      <p:grpSp>
        <p:nvGrpSpPr>
          <p:cNvPr id="771" name="Google Shape;771;p50"/>
          <p:cNvGrpSpPr/>
          <p:nvPr/>
        </p:nvGrpSpPr>
        <p:grpSpPr>
          <a:xfrm>
            <a:off x="245293" y="1055713"/>
            <a:ext cx="10002677" cy="5913156"/>
            <a:chOff x="620518" y="1224000"/>
            <a:chExt cx="9689700" cy="5904300"/>
          </a:xfrm>
        </p:grpSpPr>
        <p:sp>
          <p:nvSpPr>
            <p:cNvPr id="772" name="Google Shape;772;p50"/>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773" name="Google Shape;773;p50"/>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774" name="Google Shape;774;p50"/>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775" name="Google Shape;775;p50"/>
            <p:cNvSpPr/>
            <p:nvPr/>
          </p:nvSpPr>
          <p:spPr>
            <a:xfrm>
              <a:off x="3045309" y="2039996"/>
              <a:ext cx="34557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15000"/>
                </a:lnSpc>
                <a:spcBef>
                  <a:spcPts val="1147"/>
                </a:spcBef>
                <a:spcAft>
                  <a:spcPts val="0"/>
                </a:spcAft>
                <a:buNone/>
              </a:pPr>
              <a:r>
                <a:t/>
              </a:r>
              <a:endParaRPr sz="1000">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776" name="Google Shape;776;p50"/>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777" name="Google Shape;777;p50"/>
            <p:cNvSpPr/>
            <p:nvPr/>
          </p:nvSpPr>
          <p:spPr>
            <a:xfrm>
              <a:off x="6653858" y="2039996"/>
              <a:ext cx="3522600" cy="49563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t/>
              </a:r>
              <a:endParaRPr b="0" i="0" sz="2065" u="none" cap="none" strike="noStrike">
                <a:solidFill>
                  <a:schemeClr val="dk1"/>
                </a:solidFill>
                <a:latin typeface="Arial"/>
                <a:ea typeface="Arial"/>
                <a:cs typeface="Arial"/>
                <a:sym typeface="Arial"/>
              </a:endParaRPr>
            </a:p>
          </p:txBody>
        </p:sp>
        <p:sp>
          <p:nvSpPr>
            <p:cNvPr id="778" name="Google Shape;778;p50"/>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779" name="Google Shape;779;p50"/>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780" name="Google Shape;780;p50"/>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781" name="Google Shape;781;p50"/>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Source</a:t>
            </a:r>
            <a:r>
              <a:rPr b="1" i="0" lang="en-GB" sz="1000" u="none" cap="none" strike="noStrike">
                <a:solidFill>
                  <a:schemeClr val="dk1"/>
                </a:solidFill>
                <a:latin typeface="Arial"/>
                <a:ea typeface="Arial"/>
                <a:cs typeface="Arial"/>
                <a:sym typeface="Arial"/>
              </a:rPr>
              <a:t>: </a:t>
            </a:r>
            <a:r>
              <a:rPr i="0" lang="en-GB" sz="1000" u="none" cap="none" strike="noStrike">
                <a:solidFill>
                  <a:schemeClr val="dk1"/>
                </a:solidFill>
              </a:rPr>
              <a:t>The place where a river begins, usually in highland areas. </a:t>
            </a:r>
            <a:endParaRPr i="0" sz="1000" u="none"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Mouth: </a:t>
            </a:r>
            <a:r>
              <a:rPr lang="en-GB" sz="1000">
                <a:solidFill>
                  <a:schemeClr val="dk1"/>
                </a:solidFill>
              </a:rPr>
              <a:t>The palace where a river ends, flowing into the sea, lake, or another river.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Tributary: </a:t>
            </a:r>
            <a:r>
              <a:rPr lang="en-GB" sz="1000">
                <a:solidFill>
                  <a:schemeClr val="dk1"/>
                </a:solidFill>
              </a:rPr>
              <a:t>A smaller river or stream that joins a larger river.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Confluence: </a:t>
            </a:r>
            <a:r>
              <a:rPr i="0" lang="en-GB" sz="1000" cap="none" strike="noStrike">
                <a:solidFill>
                  <a:schemeClr val="dk1"/>
                </a:solidFill>
              </a:rPr>
              <a:t>The point where two rivers or streams meet.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Watershed</a:t>
            </a:r>
            <a:r>
              <a:rPr b="1" i="0" lang="en-GB" sz="1000" u="sng" cap="none" strike="noStrike">
                <a:solidFill>
                  <a:schemeClr val="dk1"/>
                </a:solidFill>
                <a:latin typeface="Arial"/>
                <a:ea typeface="Arial"/>
                <a:cs typeface="Arial"/>
                <a:sym typeface="Arial"/>
              </a:rPr>
              <a:t>:</a:t>
            </a:r>
            <a:r>
              <a:rPr b="1" lang="en-GB" sz="1000" u="sng">
                <a:solidFill>
                  <a:schemeClr val="dk1"/>
                </a:solidFill>
              </a:rPr>
              <a:t> </a:t>
            </a:r>
            <a:r>
              <a:rPr i="0" lang="en-GB" sz="1000" cap="none" strike="noStrike">
                <a:solidFill>
                  <a:schemeClr val="dk1"/>
                </a:solidFill>
              </a:rPr>
              <a:t>The hig</a:t>
            </a:r>
            <a:r>
              <a:rPr lang="en-GB" sz="1000">
                <a:solidFill>
                  <a:schemeClr val="dk1"/>
                </a:solidFill>
              </a:rPr>
              <a:t>h land that separates one river basin from another. </a:t>
            </a:r>
            <a:r>
              <a:rPr i="0" lang="en-GB" sz="1000" cap="none" strike="noStrike">
                <a:solidFill>
                  <a:schemeClr val="dk1"/>
                </a:solidFill>
              </a:rPr>
              <a:t> </a:t>
            </a:r>
            <a:r>
              <a:rPr b="0" i="0" lang="en-GB"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Drainage Basin</a:t>
            </a:r>
            <a:r>
              <a:rPr b="1" i="0" lang="en-GB" sz="1000" u="sng" cap="none" strike="noStrike">
                <a:solidFill>
                  <a:schemeClr val="dk1"/>
                </a:solidFill>
                <a:latin typeface="Arial"/>
                <a:ea typeface="Arial"/>
                <a:cs typeface="Arial"/>
                <a:sym typeface="Arial"/>
              </a:rPr>
              <a:t>:</a:t>
            </a:r>
            <a:r>
              <a:rPr b="0" i="0" lang="en-GB" sz="1000" u="none" cap="none" strike="noStrike">
                <a:solidFill>
                  <a:schemeClr val="dk1"/>
                </a:solidFill>
                <a:latin typeface="Arial"/>
                <a:ea typeface="Arial"/>
                <a:cs typeface="Arial"/>
                <a:sym typeface="Arial"/>
              </a:rPr>
              <a:t> The area of land drained by a river and its tributar</a:t>
            </a:r>
            <a:r>
              <a:rPr lang="en-GB" sz="1000">
                <a:solidFill>
                  <a:schemeClr val="dk1"/>
                </a:solidFill>
              </a:rPr>
              <a:t>ies.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Erosion</a:t>
            </a:r>
            <a:r>
              <a:rPr b="1" i="0" lang="en-GB" sz="1000" u="sng" cap="none" strike="noStrike">
                <a:solidFill>
                  <a:schemeClr val="dk1"/>
                </a:solidFill>
                <a:latin typeface="Arial"/>
                <a:ea typeface="Arial"/>
                <a:cs typeface="Arial"/>
                <a:sym typeface="Arial"/>
              </a:rPr>
              <a:t>:</a:t>
            </a:r>
            <a:r>
              <a:rPr i="0" lang="en-GB" sz="1000" cap="none" strike="noStrike">
                <a:solidFill>
                  <a:schemeClr val="dk1"/>
                </a:solidFill>
              </a:rPr>
              <a:t> The wearing away of rock and soil by the river.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Transportation:</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The movemen</a:t>
            </a:r>
            <a:r>
              <a:rPr lang="en-GB" sz="1000">
                <a:solidFill>
                  <a:schemeClr val="dk1"/>
                </a:solidFill>
              </a:rPr>
              <a:t>t of sediment by the river.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Deposition</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The dropping of sediment when the river loses energy.</a:t>
            </a:r>
            <a:r>
              <a:rPr b="1" i="0" lang="en-GB" sz="1000" u="sng"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Meander</a:t>
            </a:r>
            <a:r>
              <a:rPr b="1" i="0" lang="en-GB" sz="1000" u="sng" cap="none" strike="noStrike">
                <a:solidFill>
                  <a:schemeClr val="dk1"/>
                </a:solidFill>
                <a:latin typeface="Arial"/>
                <a:ea typeface="Arial"/>
                <a:cs typeface="Arial"/>
                <a:sym typeface="Arial"/>
              </a:rPr>
              <a:t>:</a:t>
            </a:r>
            <a:r>
              <a:rPr lang="en-GB" sz="1000">
                <a:solidFill>
                  <a:schemeClr val="dk1"/>
                </a:solidFill>
              </a:rPr>
              <a:t> A winding bend or curve in a river. </a:t>
            </a:r>
            <a:endParaRPr b="0" i="0" sz="1000" u="none" cap="none" strike="noStrike">
              <a:solidFill>
                <a:schemeClr val="dk1"/>
              </a:solidFill>
              <a:latin typeface="Arial"/>
              <a:ea typeface="Arial"/>
              <a:cs typeface="Arial"/>
              <a:sym typeface="Arial"/>
            </a:endParaRPr>
          </a:p>
        </p:txBody>
      </p:sp>
      <p:graphicFrame>
        <p:nvGraphicFramePr>
          <p:cNvPr id="782" name="Google Shape;782;p50"/>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pic>
        <p:nvPicPr>
          <p:cNvPr id="783" name="Google Shape;783;p50"/>
          <p:cNvPicPr preferRelativeResize="0"/>
          <p:nvPr/>
        </p:nvPicPr>
        <p:blipFill>
          <a:blip r:embed="rId4">
            <a:alphaModFix/>
          </a:blip>
          <a:stretch>
            <a:fillRect/>
          </a:stretch>
        </p:blipFill>
        <p:spPr>
          <a:xfrm>
            <a:off x="6547550" y="1841700"/>
            <a:ext cx="3498600" cy="2018189"/>
          </a:xfrm>
          <a:prstGeom prst="rect">
            <a:avLst/>
          </a:prstGeom>
          <a:noFill/>
          <a:ln cap="flat" cmpd="sng" w="26125">
            <a:solidFill>
              <a:srgbClr val="0070C0"/>
            </a:solidFill>
            <a:prstDash val="solid"/>
            <a:miter lim="8000"/>
            <a:headEnd len="sm" w="sm" type="none"/>
            <a:tailEnd len="sm" w="sm" type="none"/>
          </a:ln>
        </p:spPr>
      </p:pic>
      <p:pic>
        <p:nvPicPr>
          <p:cNvPr id="784" name="Google Shape;784;p50"/>
          <p:cNvPicPr preferRelativeResize="0"/>
          <p:nvPr/>
        </p:nvPicPr>
        <p:blipFill>
          <a:blip r:embed="rId5">
            <a:alphaModFix/>
          </a:blip>
          <a:stretch>
            <a:fillRect/>
          </a:stretch>
        </p:blipFill>
        <p:spPr>
          <a:xfrm>
            <a:off x="6513975" y="4175925"/>
            <a:ext cx="3498600" cy="1706200"/>
          </a:xfrm>
          <a:prstGeom prst="rect">
            <a:avLst/>
          </a:prstGeom>
          <a:noFill/>
          <a:ln>
            <a:noFill/>
          </a:ln>
        </p:spPr>
      </p:pic>
      <p:sp>
        <p:nvSpPr>
          <p:cNvPr id="785" name="Google Shape;785;p50"/>
          <p:cNvSpPr txBox="1"/>
          <p:nvPr/>
        </p:nvSpPr>
        <p:spPr>
          <a:xfrm>
            <a:off x="2777325" y="1841700"/>
            <a:ext cx="3498600" cy="4771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62"/>
              </a:spcBef>
              <a:spcAft>
                <a:spcPts val="0"/>
              </a:spcAft>
              <a:buNone/>
            </a:pPr>
            <a:r>
              <a:rPr b="1" lang="en-GB" sz="1000">
                <a:solidFill>
                  <a:schemeClr val="dk1"/>
                </a:solidFill>
              </a:rPr>
              <a:t>How do river shape the landscape?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Rivers erode, transport and deposit rock and sediment.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These processes create landforms such as waterfalls, meanders and floodplains.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Why do rivers change from source to mouth?</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Rivers become wider, deeper and carry more water downstream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Different landforms are found in the upper, middle and lower course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How do fluvial processes work together?</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Erosion wears away the river channel and banks.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Transportation moves sediment and deposition drops it when the river loses energy.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How do rivers create opportunities and challenges?</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Rivers provide water, transport, energy and recreation.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Flooding can damage homes, infrastructure and farmland.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0" name="Shape 790"/>
        <p:cNvGrpSpPr/>
        <p:nvPr/>
      </p:nvGrpSpPr>
      <p:grpSpPr>
        <a:xfrm>
          <a:off x="0" y="0"/>
          <a:ext cx="0" cy="0"/>
          <a:chOff x="0" y="0"/>
          <a:chExt cx="0" cy="0"/>
        </a:xfrm>
      </p:grpSpPr>
      <p:sp>
        <p:nvSpPr>
          <p:cNvPr id="791" name="Google Shape;791;p51"/>
          <p:cNvSpPr txBox="1"/>
          <p:nvPr>
            <p:ph type="title"/>
          </p:nvPr>
        </p:nvSpPr>
        <p:spPr>
          <a:xfrm>
            <a:off x="253675" y="137350"/>
            <a:ext cx="90579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17857"/>
              <a:buFont typeface="Play"/>
              <a:buNone/>
            </a:pPr>
            <a:r>
              <a:rPr lang="en-GB"/>
              <a:t>Geography</a:t>
            </a:r>
            <a:r>
              <a:rPr lang="en-GB" sz="3212"/>
              <a:t>: </a:t>
            </a:r>
            <a:r>
              <a:rPr lang="en-GB"/>
              <a:t>Why is food insecurity a global challenge? </a:t>
            </a:r>
            <a:endParaRPr/>
          </a:p>
        </p:txBody>
      </p:sp>
      <p:grpSp>
        <p:nvGrpSpPr>
          <p:cNvPr id="792" name="Google Shape;792;p51"/>
          <p:cNvGrpSpPr/>
          <p:nvPr/>
        </p:nvGrpSpPr>
        <p:grpSpPr>
          <a:xfrm>
            <a:off x="253675" y="963464"/>
            <a:ext cx="10002677" cy="6062535"/>
            <a:chOff x="620518" y="1224000"/>
            <a:chExt cx="9689700" cy="5904300"/>
          </a:xfrm>
        </p:grpSpPr>
        <p:sp>
          <p:nvSpPr>
            <p:cNvPr id="793" name="Google Shape;793;p51"/>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794" name="Google Shape;794;p51"/>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795" name="Google Shape;795;p51"/>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796" name="Google Shape;796;p51"/>
            <p:cNvSpPr/>
            <p:nvPr/>
          </p:nvSpPr>
          <p:spPr>
            <a:xfrm>
              <a:off x="3045309" y="2039996"/>
              <a:ext cx="34557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15000"/>
                </a:lnSpc>
                <a:spcBef>
                  <a:spcPts val="1262"/>
                </a:spcBef>
                <a:spcAft>
                  <a:spcPts val="0"/>
                </a:spcAft>
                <a:buClr>
                  <a:schemeClr val="dk1"/>
                </a:buClr>
                <a:buSzPts val="1032"/>
                <a:buFont typeface="Arial"/>
                <a:buNone/>
              </a:pPr>
              <a:r>
                <a:t/>
              </a:r>
              <a:endParaRPr b="1" sz="918">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797" name="Google Shape;797;p51"/>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798" name="Google Shape;798;p51"/>
            <p:cNvSpPr/>
            <p:nvPr/>
          </p:nvSpPr>
          <p:spPr>
            <a:xfrm>
              <a:off x="6653858" y="2039996"/>
              <a:ext cx="3522600" cy="49563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t/>
              </a:r>
              <a:endParaRPr b="0" i="0" sz="2065" u="none" cap="none" strike="noStrike">
                <a:solidFill>
                  <a:schemeClr val="dk1"/>
                </a:solidFill>
                <a:latin typeface="Arial"/>
                <a:ea typeface="Arial"/>
                <a:cs typeface="Arial"/>
                <a:sym typeface="Arial"/>
              </a:endParaRPr>
            </a:p>
          </p:txBody>
        </p:sp>
        <p:sp>
          <p:nvSpPr>
            <p:cNvPr id="799" name="Google Shape;799;p51"/>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800" name="Google Shape;800;p51"/>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801" name="Google Shape;801;p51"/>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802" name="Google Shape;802;p51"/>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Food security</a:t>
            </a:r>
            <a:r>
              <a:rPr b="1" i="0" lang="en-GB" sz="1000" u="none" cap="none" strike="noStrike">
                <a:solidFill>
                  <a:schemeClr val="dk1"/>
                </a:solidFill>
                <a:latin typeface="Arial"/>
                <a:ea typeface="Arial"/>
                <a:cs typeface="Arial"/>
                <a:sym typeface="Arial"/>
              </a:rPr>
              <a:t>:</a:t>
            </a:r>
            <a:r>
              <a:rPr b="1" lang="en-GB" sz="1000">
                <a:solidFill>
                  <a:schemeClr val="dk1"/>
                </a:solidFill>
              </a:rPr>
              <a:t> </a:t>
            </a:r>
            <a:r>
              <a:rPr lang="en-GB" sz="1000">
                <a:solidFill>
                  <a:schemeClr val="dk1"/>
                </a:solidFill>
              </a:rPr>
              <a:t>Having reliable access to enough safe, nutritious food. </a:t>
            </a:r>
            <a:endParaRPr i="0" sz="1000" u="none"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Food insecurity:</a:t>
            </a:r>
            <a:r>
              <a:rPr lang="en-GB" sz="1000">
                <a:solidFill>
                  <a:schemeClr val="dk1"/>
                </a:solidFill>
              </a:rPr>
              <a:t> When people lack enough food for a healthy life.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Famine: </a:t>
            </a:r>
            <a:r>
              <a:rPr lang="en-GB" sz="1000">
                <a:solidFill>
                  <a:schemeClr val="dk1"/>
                </a:solidFill>
              </a:rPr>
              <a:t>An extreme shortage of food affecting many people.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Undernutrition: </a:t>
            </a:r>
            <a:r>
              <a:rPr lang="en-GB" sz="1000">
                <a:solidFill>
                  <a:schemeClr val="dk1"/>
                </a:solidFill>
              </a:rPr>
              <a:t>A lack of enough energy and nutrients from food.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Drought</a:t>
            </a:r>
            <a:r>
              <a:rPr b="1" i="0" lang="en-GB" sz="1000" u="sng" cap="none" strike="noStrike">
                <a:solidFill>
                  <a:schemeClr val="dk1"/>
                </a:solidFill>
                <a:latin typeface="Arial"/>
                <a:ea typeface="Arial"/>
                <a:cs typeface="Arial"/>
                <a:sym typeface="Arial"/>
              </a:rPr>
              <a:t>:</a:t>
            </a:r>
            <a:r>
              <a:rPr b="1" lang="en-GB" sz="1000" u="sng">
                <a:solidFill>
                  <a:schemeClr val="dk1"/>
                </a:solidFill>
              </a:rPr>
              <a:t> </a:t>
            </a:r>
            <a:r>
              <a:rPr lang="en-GB" sz="1000">
                <a:solidFill>
                  <a:schemeClr val="dk1"/>
                </a:solidFill>
              </a:rPr>
              <a:t>A long period of very low rainfall. </a:t>
            </a:r>
            <a:endParaRPr sz="1000">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Food miles</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The</a:t>
            </a:r>
            <a:r>
              <a:rPr lang="en-GB" sz="1000">
                <a:solidFill>
                  <a:schemeClr val="dk1"/>
                </a:solidFill>
              </a:rPr>
              <a:t> distance food travels from producer to consumer.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Subsistence farming</a:t>
            </a:r>
            <a:r>
              <a:rPr lang="en-GB" sz="1000">
                <a:solidFill>
                  <a:schemeClr val="dk1"/>
                </a:solidFill>
              </a:rPr>
              <a:t>: Farming to produce food for a farmer’s own needs.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Commercial farming:</a:t>
            </a:r>
            <a:r>
              <a:rPr b="1" i="0" lang="en-GB" sz="1000" u="sng" cap="none" strike="noStrike">
                <a:solidFill>
                  <a:schemeClr val="dk1"/>
                </a:solidFill>
                <a:latin typeface="Arial"/>
                <a:ea typeface="Arial"/>
                <a:cs typeface="Arial"/>
                <a:sym typeface="Arial"/>
              </a:rPr>
              <a:t> </a:t>
            </a:r>
            <a:r>
              <a:rPr lang="en-GB" sz="1000">
                <a:solidFill>
                  <a:schemeClr val="dk1"/>
                </a:solidFill>
              </a:rPr>
              <a:t>Farming to produce food for sale and profit. </a:t>
            </a:r>
            <a:endParaRPr sz="1000">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sz="1000" u="sng">
              <a:solidFill>
                <a:schemeClr val="dk1"/>
              </a:solidFil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Sustainable agriculture</a:t>
            </a:r>
            <a:r>
              <a:rPr b="1" i="0" lang="en-GB" sz="1000" u="sng" cap="none" strike="noStrike">
                <a:solidFill>
                  <a:schemeClr val="dk1"/>
                </a:solidFill>
                <a:latin typeface="Arial"/>
                <a:ea typeface="Arial"/>
                <a:cs typeface="Arial"/>
                <a:sym typeface="Arial"/>
              </a:rPr>
              <a:t>: </a:t>
            </a:r>
            <a:r>
              <a:rPr lang="en-GB" sz="1000">
                <a:solidFill>
                  <a:schemeClr val="dk1"/>
                </a:solidFill>
              </a:rPr>
              <a:t>Farming that protects resources for the future.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Food waste:</a:t>
            </a:r>
            <a:r>
              <a:rPr i="0" lang="en-GB" sz="1000" cap="none" strike="noStrike">
                <a:solidFill>
                  <a:schemeClr val="dk1"/>
                </a:solidFill>
              </a:rPr>
              <a:t> Food that is thrown away instead of being eaten</a:t>
            </a:r>
            <a:r>
              <a:rPr i="0" lang="en-GB" sz="1000" cap="none" strike="noStrike">
                <a:solidFill>
                  <a:schemeClr val="dk2"/>
                </a:solidFill>
              </a:rPr>
              <a:t>.</a:t>
            </a:r>
            <a:r>
              <a:rPr i="0" lang="en-GB" sz="688" cap="none" strike="noStrike">
                <a:solidFill>
                  <a:schemeClr val="dk2"/>
                </a:solidFill>
              </a:rPr>
              <a:t> </a:t>
            </a:r>
            <a:endParaRPr b="0" i="0" sz="688" cap="none" strike="noStrike">
              <a:solidFill>
                <a:schemeClr val="dk2"/>
              </a:solidFill>
              <a:latin typeface="Arial"/>
              <a:ea typeface="Arial"/>
              <a:cs typeface="Arial"/>
              <a:sym typeface="Arial"/>
            </a:endParaRPr>
          </a:p>
        </p:txBody>
      </p:sp>
      <p:graphicFrame>
        <p:nvGraphicFramePr>
          <p:cNvPr id="803" name="Google Shape;803;p51"/>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pic>
        <p:nvPicPr>
          <p:cNvPr id="804" name="Google Shape;804;p51"/>
          <p:cNvPicPr preferRelativeResize="0"/>
          <p:nvPr/>
        </p:nvPicPr>
        <p:blipFill rotWithShape="1">
          <a:blip r:embed="rId4">
            <a:alphaModFix/>
          </a:blip>
          <a:srcRect b="0" l="20532" r="20889" t="0"/>
          <a:stretch/>
        </p:blipFill>
        <p:spPr>
          <a:xfrm>
            <a:off x="6694750" y="1802100"/>
            <a:ext cx="2960876" cy="2847600"/>
          </a:xfrm>
          <a:prstGeom prst="rect">
            <a:avLst/>
          </a:prstGeom>
          <a:noFill/>
          <a:ln>
            <a:noFill/>
          </a:ln>
        </p:spPr>
      </p:pic>
      <p:pic>
        <p:nvPicPr>
          <p:cNvPr id="805" name="Google Shape;805;p51"/>
          <p:cNvPicPr preferRelativeResize="0"/>
          <p:nvPr/>
        </p:nvPicPr>
        <p:blipFill>
          <a:blip r:embed="rId5">
            <a:alphaModFix/>
          </a:blip>
          <a:stretch>
            <a:fillRect/>
          </a:stretch>
        </p:blipFill>
        <p:spPr>
          <a:xfrm>
            <a:off x="6932038" y="4735450"/>
            <a:ext cx="2486300" cy="2029649"/>
          </a:xfrm>
          <a:prstGeom prst="rect">
            <a:avLst/>
          </a:prstGeom>
          <a:noFill/>
          <a:ln cap="flat" cmpd="sng" w="26125">
            <a:solidFill>
              <a:srgbClr val="0070C0"/>
            </a:solidFill>
            <a:prstDash val="solid"/>
            <a:miter lim="8000"/>
            <a:headEnd len="sm" w="sm" type="none"/>
            <a:tailEnd len="sm" w="sm" type="none"/>
          </a:ln>
        </p:spPr>
      </p:pic>
      <p:sp>
        <p:nvSpPr>
          <p:cNvPr id="806" name="Google Shape;806;p51"/>
          <p:cNvSpPr txBox="1"/>
          <p:nvPr/>
        </p:nvSpPr>
        <p:spPr>
          <a:xfrm>
            <a:off x="2794100" y="1802100"/>
            <a:ext cx="3480000" cy="4894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62"/>
              </a:spcBef>
              <a:spcAft>
                <a:spcPts val="0"/>
              </a:spcAft>
              <a:buNone/>
            </a:pPr>
            <a:r>
              <a:rPr b="1" lang="en-GB" sz="900">
                <a:solidFill>
                  <a:schemeClr val="dk1"/>
                </a:solidFill>
              </a:rPr>
              <a:t>Why is food important?</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 Food provides the energy and nutrients needed for healthy growth and life.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A reliable food supply supports healthy people and thriving communities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What causes famine?</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Natural hazards such as drought can reduce food production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Conflict, poverty and climate change can limit access to food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How does farming affect food supply?</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Different types of farming produce food in different ways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Sustainable farming helps protect resources while producing food.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How can food resources be managed sustainably?</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Reducing food waste and improving farming increases food security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Buying local and seasonal food can reduce environmental impacts. </a:t>
            </a:r>
            <a:endParaRPr sz="900">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52"/>
          <p:cNvSpPr txBox="1"/>
          <p:nvPr>
            <p:ph type="title"/>
          </p:nvPr>
        </p:nvSpPr>
        <p:spPr>
          <a:xfrm>
            <a:off x="515499" y="137350"/>
            <a:ext cx="86655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17857"/>
              <a:buFont typeface="Play"/>
              <a:buNone/>
            </a:pPr>
            <a:r>
              <a:rPr lang="en-GB"/>
              <a:t>Geography</a:t>
            </a:r>
            <a:r>
              <a:rPr lang="en-GB" sz="3212"/>
              <a:t>:</a:t>
            </a:r>
            <a:r>
              <a:rPr lang="en-GB"/>
              <a:t> </a:t>
            </a:r>
            <a:r>
              <a:rPr lang="en-GB" sz="2512"/>
              <a:t>Can the world meet its energy needs sustainably?    </a:t>
            </a:r>
            <a:r>
              <a:rPr lang="en-GB" sz="1989"/>
              <a:t>    </a:t>
            </a:r>
            <a:r>
              <a:rPr lang="en-GB"/>
              <a:t>  </a:t>
            </a:r>
            <a:endParaRPr/>
          </a:p>
        </p:txBody>
      </p:sp>
      <p:grpSp>
        <p:nvGrpSpPr>
          <p:cNvPr id="813" name="Google Shape;813;p52"/>
          <p:cNvGrpSpPr/>
          <p:nvPr/>
        </p:nvGrpSpPr>
        <p:grpSpPr>
          <a:xfrm>
            <a:off x="253675" y="963411"/>
            <a:ext cx="10002677" cy="6152281"/>
            <a:chOff x="620518" y="1224000"/>
            <a:chExt cx="9689700" cy="5904300"/>
          </a:xfrm>
        </p:grpSpPr>
        <p:sp>
          <p:nvSpPr>
            <p:cNvPr id="814" name="Google Shape;814;p52"/>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815" name="Google Shape;815;p52"/>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816" name="Google Shape;816;p52"/>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817" name="Google Shape;817;p52"/>
            <p:cNvSpPr/>
            <p:nvPr/>
          </p:nvSpPr>
          <p:spPr>
            <a:xfrm>
              <a:off x="3045309" y="2039996"/>
              <a:ext cx="34557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15000"/>
                </a:lnSpc>
                <a:spcBef>
                  <a:spcPts val="1262"/>
                </a:spcBef>
                <a:spcAft>
                  <a:spcPts val="0"/>
                </a:spcAft>
                <a:buClr>
                  <a:schemeClr val="dk1"/>
                </a:buClr>
                <a:buSzPts val="1032"/>
                <a:buFont typeface="Arial"/>
                <a:buNone/>
              </a:pPr>
              <a:r>
                <a:t/>
              </a:r>
              <a:endParaRPr b="1" sz="918">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18" name="Google Shape;818;p52"/>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819" name="Google Shape;819;p52"/>
            <p:cNvSpPr/>
            <p:nvPr/>
          </p:nvSpPr>
          <p:spPr>
            <a:xfrm>
              <a:off x="6653858" y="2039996"/>
              <a:ext cx="3522600" cy="49563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t/>
              </a:r>
              <a:endParaRPr b="0" i="0" sz="2065" u="none" cap="none" strike="noStrike">
                <a:solidFill>
                  <a:schemeClr val="dk1"/>
                </a:solidFill>
                <a:latin typeface="Arial"/>
                <a:ea typeface="Arial"/>
                <a:cs typeface="Arial"/>
                <a:sym typeface="Arial"/>
              </a:endParaRPr>
            </a:p>
          </p:txBody>
        </p:sp>
        <p:sp>
          <p:nvSpPr>
            <p:cNvPr id="820" name="Google Shape;820;p52"/>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821" name="Google Shape;821;p52"/>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822" name="Google Shape;822;p52"/>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823" name="Google Shape;823;p52"/>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Energy</a:t>
            </a:r>
            <a:r>
              <a:rPr b="1" i="0" lang="en-GB" sz="1000" u="none" cap="none" strike="noStrike">
                <a:solidFill>
                  <a:schemeClr val="dk1"/>
                </a:solidFill>
                <a:latin typeface="Arial"/>
                <a:ea typeface="Arial"/>
                <a:cs typeface="Arial"/>
                <a:sym typeface="Arial"/>
              </a:rPr>
              <a:t>: </a:t>
            </a:r>
            <a:r>
              <a:rPr i="0" lang="en-GB" sz="1000" u="none" cap="none" strike="noStrike">
                <a:solidFill>
                  <a:schemeClr val="dk1"/>
                </a:solidFill>
              </a:rPr>
              <a:t>Th</a:t>
            </a:r>
            <a:r>
              <a:rPr lang="en-GB" sz="1000">
                <a:solidFill>
                  <a:schemeClr val="dk1"/>
                </a:solidFill>
              </a:rPr>
              <a:t>e power used to heat, light and move things. </a:t>
            </a:r>
            <a:endParaRPr i="0" sz="1000" u="none"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Energy resource: </a:t>
            </a:r>
            <a:r>
              <a:rPr lang="en-GB" sz="1000">
                <a:solidFill>
                  <a:schemeClr val="dk1"/>
                </a:solidFill>
              </a:rPr>
              <a:t>A source used to produce energy.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Fossil fuel: </a:t>
            </a:r>
            <a:r>
              <a:rPr lang="en-GB" sz="1000">
                <a:solidFill>
                  <a:schemeClr val="dk1"/>
                </a:solidFill>
              </a:rPr>
              <a:t>A non-renewable fuel such as coal, oil or gas.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Renewable energy: </a:t>
            </a:r>
            <a:r>
              <a:rPr i="0" lang="en-GB" sz="1000" cap="none" strike="noStrike">
                <a:solidFill>
                  <a:schemeClr val="dk1"/>
                </a:solidFill>
              </a:rPr>
              <a:t> Energy from sources that can be naturally replaced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Non-renewable energy</a:t>
            </a:r>
            <a:r>
              <a:rPr b="1" i="0" lang="en-GB" sz="1000" u="sng" cap="none" strike="noStrike">
                <a:solidFill>
                  <a:schemeClr val="dk1"/>
                </a:solidFill>
                <a:latin typeface="Arial"/>
                <a:ea typeface="Arial"/>
                <a:cs typeface="Arial"/>
                <a:sym typeface="Arial"/>
              </a:rPr>
              <a:t>:</a:t>
            </a:r>
            <a:r>
              <a:rPr b="1" lang="en-GB" sz="1000" u="sng">
                <a:solidFill>
                  <a:schemeClr val="dk1"/>
                </a:solidFill>
              </a:rPr>
              <a:t> </a:t>
            </a:r>
            <a:r>
              <a:rPr b="0" i="0" lang="en-GB" sz="1000" u="none" cap="none" strike="noStrike">
                <a:solidFill>
                  <a:schemeClr val="dk1"/>
                </a:solidFill>
                <a:latin typeface="Arial"/>
                <a:ea typeface="Arial"/>
                <a:cs typeface="Arial"/>
                <a:sym typeface="Arial"/>
              </a:rPr>
              <a:t> Energy from sources that will eventually run out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Solar energy</a:t>
            </a:r>
            <a:r>
              <a:rPr b="1" i="0" lang="en-GB" sz="1000" u="sng" cap="none" strike="noStrike">
                <a:solidFill>
                  <a:schemeClr val="dk1"/>
                </a:solidFill>
                <a:latin typeface="Arial"/>
                <a:ea typeface="Arial"/>
                <a:cs typeface="Arial"/>
                <a:sym typeface="Arial"/>
              </a:rPr>
              <a:t>:</a:t>
            </a:r>
            <a:r>
              <a:rPr b="0" i="0" lang="en-GB" sz="1000" u="none" cap="none" strike="noStrike">
                <a:solidFill>
                  <a:schemeClr val="dk1"/>
                </a:solidFill>
                <a:latin typeface="Arial"/>
                <a:ea typeface="Arial"/>
                <a:cs typeface="Arial"/>
                <a:sym typeface="Arial"/>
              </a:rPr>
              <a:t> Energy that is </a:t>
            </a:r>
            <a:r>
              <a:rPr lang="en-GB" sz="1000">
                <a:solidFill>
                  <a:schemeClr val="dk1"/>
                </a:solidFill>
              </a:rPr>
              <a:t>produced from sunlight.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Wind energy</a:t>
            </a:r>
            <a:r>
              <a:rPr b="1" i="0" lang="en-GB" sz="1000" u="sng" cap="none" strike="noStrike">
                <a:solidFill>
                  <a:schemeClr val="dk1"/>
                </a:solidFill>
                <a:latin typeface="Arial"/>
                <a:ea typeface="Arial"/>
                <a:cs typeface="Arial"/>
                <a:sym typeface="Arial"/>
              </a:rPr>
              <a:t>:</a:t>
            </a:r>
            <a:r>
              <a:rPr i="0" lang="en-GB" sz="1000" cap="none" strike="noStrike">
                <a:solidFill>
                  <a:schemeClr val="dk1"/>
                </a:solidFill>
              </a:rPr>
              <a:t> </a:t>
            </a:r>
            <a:r>
              <a:rPr lang="en-GB" sz="1000">
                <a:solidFill>
                  <a:schemeClr val="dk1"/>
                </a:solidFill>
              </a:rPr>
              <a:t>Energy generated by moving air. </a:t>
            </a:r>
            <a:r>
              <a:rPr i="0" lang="en-GB" sz="1000" cap="none" strike="noStrike">
                <a:solidFill>
                  <a:schemeClr val="dk1"/>
                </a:solidFill>
              </a:rPr>
              <a:t>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Hydroelectric Power (HEP):</a:t>
            </a:r>
            <a:r>
              <a:rPr lang="en-GB" sz="1000">
                <a:solidFill>
                  <a:schemeClr val="dk1"/>
                </a:solidFill>
              </a:rPr>
              <a:t> Electricity generated by flowing water.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Carbon emissions</a:t>
            </a:r>
            <a:r>
              <a:rPr b="1" i="0" lang="en-GB" sz="1000" u="sng" cap="none" strike="noStrike">
                <a:solidFill>
                  <a:schemeClr val="dk1"/>
                </a:solidFill>
                <a:latin typeface="Arial"/>
                <a:ea typeface="Arial"/>
                <a:cs typeface="Arial"/>
                <a:sym typeface="Arial"/>
              </a:rPr>
              <a:t>: </a:t>
            </a:r>
            <a:r>
              <a:rPr lang="en-GB" sz="1000">
                <a:solidFill>
                  <a:schemeClr val="dk1"/>
                </a:solidFill>
              </a:rPr>
              <a:t>Greenhouse gases released into the atmosphere.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Sustainability</a:t>
            </a:r>
            <a:r>
              <a:rPr b="1" i="0" lang="en-GB" sz="1000" u="sng" cap="none" strike="noStrike">
                <a:solidFill>
                  <a:schemeClr val="dk1"/>
                </a:solidFill>
                <a:latin typeface="Arial"/>
                <a:ea typeface="Arial"/>
                <a:cs typeface="Arial"/>
                <a:sym typeface="Arial"/>
              </a:rPr>
              <a:t>:</a:t>
            </a:r>
            <a:r>
              <a:rPr lang="en-GB" sz="1000">
                <a:solidFill>
                  <a:schemeClr val="dk1"/>
                </a:solidFill>
              </a:rPr>
              <a:t> Using resources without harming future generations.</a:t>
            </a:r>
            <a:r>
              <a:rPr lang="en-GB" sz="1000">
                <a:solidFill>
                  <a:schemeClr val="dk2"/>
                </a:solidFill>
              </a:rPr>
              <a:t> </a:t>
            </a:r>
            <a:endParaRPr b="0" i="0" sz="1000" u="none" cap="none" strike="noStrike">
              <a:solidFill>
                <a:schemeClr val="dk2"/>
              </a:solidFill>
              <a:latin typeface="Arial"/>
              <a:ea typeface="Arial"/>
              <a:cs typeface="Arial"/>
              <a:sym typeface="Arial"/>
            </a:endParaRPr>
          </a:p>
        </p:txBody>
      </p:sp>
      <p:graphicFrame>
        <p:nvGraphicFramePr>
          <p:cNvPr id="824" name="Google Shape;824;p52"/>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graphicFrame>
        <p:nvGraphicFramePr>
          <p:cNvPr id="825" name="Google Shape;825;p52"/>
          <p:cNvGraphicFramePr/>
          <p:nvPr/>
        </p:nvGraphicFramePr>
        <p:xfrm>
          <a:off x="7403725" y="2591500"/>
          <a:ext cx="3000000" cy="3000000"/>
        </p:xfrm>
        <a:graphic>
          <a:graphicData uri="http://schemas.openxmlformats.org/drawingml/2006/table">
            <a:tbl>
              <a:tblPr>
                <a:noFill/>
                <a:tableStyleId>{34AA7E98-B8DB-4B4A-91B3-4AE02721E9AF}</a:tableStyleId>
              </a:tblPr>
              <a:tblGrid>
                <a:gridCol w="85904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pic>
        <p:nvPicPr>
          <p:cNvPr id="826" name="Google Shape;826;p52"/>
          <p:cNvPicPr preferRelativeResize="0"/>
          <p:nvPr/>
        </p:nvPicPr>
        <p:blipFill>
          <a:blip r:embed="rId4">
            <a:alphaModFix/>
          </a:blip>
          <a:stretch>
            <a:fillRect/>
          </a:stretch>
        </p:blipFill>
        <p:spPr>
          <a:xfrm>
            <a:off x="6773275" y="1909950"/>
            <a:ext cx="2945875" cy="2864850"/>
          </a:xfrm>
          <a:prstGeom prst="rect">
            <a:avLst/>
          </a:prstGeom>
          <a:noFill/>
          <a:ln cap="flat" cmpd="sng" w="26125">
            <a:solidFill>
              <a:schemeClr val="lt1"/>
            </a:solidFill>
            <a:prstDash val="solid"/>
            <a:miter lim="8000"/>
            <a:headEnd len="sm" w="sm" type="none"/>
            <a:tailEnd len="sm" w="sm" type="none"/>
          </a:ln>
        </p:spPr>
      </p:pic>
      <p:pic>
        <p:nvPicPr>
          <p:cNvPr id="827" name="Google Shape;827;p52"/>
          <p:cNvPicPr preferRelativeResize="0"/>
          <p:nvPr/>
        </p:nvPicPr>
        <p:blipFill>
          <a:blip r:embed="rId5">
            <a:alphaModFix/>
          </a:blip>
          <a:stretch>
            <a:fillRect/>
          </a:stretch>
        </p:blipFill>
        <p:spPr>
          <a:xfrm>
            <a:off x="7222800" y="4774800"/>
            <a:ext cx="2046825" cy="2046825"/>
          </a:xfrm>
          <a:prstGeom prst="rect">
            <a:avLst/>
          </a:prstGeom>
          <a:noFill/>
          <a:ln cap="flat" cmpd="sng" w="26125">
            <a:solidFill>
              <a:schemeClr val="lt1"/>
            </a:solidFill>
            <a:prstDash val="solid"/>
            <a:miter lim="8000"/>
            <a:headEnd len="sm" w="sm" type="none"/>
            <a:tailEnd len="sm" w="sm" type="none"/>
          </a:ln>
        </p:spPr>
      </p:pic>
      <p:sp>
        <p:nvSpPr>
          <p:cNvPr id="828" name="Google Shape;828;p52"/>
          <p:cNvSpPr txBox="1"/>
          <p:nvPr/>
        </p:nvSpPr>
        <p:spPr>
          <a:xfrm>
            <a:off x="2861225" y="1909950"/>
            <a:ext cx="3345900" cy="5033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62"/>
              </a:spcBef>
              <a:spcAft>
                <a:spcPts val="0"/>
              </a:spcAft>
              <a:buNone/>
            </a:pPr>
            <a:r>
              <a:rPr b="1" lang="en-GB" sz="900">
                <a:solidFill>
                  <a:schemeClr val="dk1"/>
                </a:solidFill>
              </a:rPr>
              <a:t>Why do we need energy?</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Energy is needed for heating, transport, electricity and industry.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Reliable energy supplies support economic development and quality of life.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Where does our energy come from?</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Energy comes from renewable and non-renewable resources.</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Different countries use different energy sources depending on their resources.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What are the impacts of different energy sources?</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Fossil fuels release carbon emissions and contribute to climate change.</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Renewable energy produces cleaner electricity but can have local environmental impacts. </a:t>
            </a:r>
            <a:endParaRPr sz="900">
              <a:solidFill>
                <a:schemeClr val="dk1"/>
              </a:solidFill>
            </a:endParaRPr>
          </a:p>
          <a:p>
            <a:pPr indent="0" lvl="0" marL="422434" rtl="0" algn="l">
              <a:lnSpc>
                <a:spcPct val="100000"/>
              </a:lnSpc>
              <a:spcBef>
                <a:spcPts val="0"/>
              </a:spcBef>
              <a:spcAft>
                <a:spcPts val="0"/>
              </a:spcAft>
              <a:buNone/>
            </a:pPr>
            <a:r>
              <a:t/>
            </a:r>
            <a:endParaRPr sz="900">
              <a:solidFill>
                <a:schemeClr val="dk1"/>
              </a:solidFill>
            </a:endParaRPr>
          </a:p>
          <a:p>
            <a:pPr indent="0" lvl="0" marL="0" rtl="0" algn="l">
              <a:lnSpc>
                <a:spcPct val="100000"/>
              </a:lnSpc>
              <a:spcBef>
                <a:spcPts val="1262"/>
              </a:spcBef>
              <a:spcAft>
                <a:spcPts val="0"/>
              </a:spcAft>
              <a:buNone/>
            </a:pPr>
            <a:r>
              <a:rPr b="1" lang="en-GB" sz="900">
                <a:solidFill>
                  <a:schemeClr val="dk1"/>
                </a:solidFill>
              </a:rPr>
              <a:t>How can energy be used more sustainably?</a:t>
            </a:r>
            <a:endParaRPr b="1"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Using more renewable energy reduces reliance on fossil fuels. </a:t>
            </a:r>
            <a:endParaRPr sz="900">
              <a:solidFill>
                <a:schemeClr val="dk1"/>
              </a:solidFill>
            </a:endParaRPr>
          </a:p>
          <a:p>
            <a:pPr indent="-275651" lvl="0" marL="422434" rtl="0" algn="l">
              <a:lnSpc>
                <a:spcPct val="100000"/>
              </a:lnSpc>
              <a:spcBef>
                <a:spcPts val="1147"/>
              </a:spcBef>
              <a:spcAft>
                <a:spcPts val="0"/>
              </a:spcAft>
              <a:buClr>
                <a:schemeClr val="dk1"/>
              </a:buClr>
              <a:buSzPts val="900"/>
              <a:buChar char="●"/>
            </a:pPr>
            <a:r>
              <a:rPr lang="en-GB" sz="900">
                <a:solidFill>
                  <a:schemeClr val="dk1"/>
                </a:solidFill>
              </a:rPr>
              <a:t>Improving energy efficiency helps rescue energy use and carbon emissions.</a:t>
            </a:r>
            <a:endParaRPr sz="900">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3" name="Shape 833"/>
        <p:cNvGrpSpPr/>
        <p:nvPr/>
      </p:nvGrpSpPr>
      <p:grpSpPr>
        <a:xfrm>
          <a:off x="0" y="0"/>
          <a:ext cx="0" cy="0"/>
          <a:chOff x="0" y="0"/>
          <a:chExt cx="0" cy="0"/>
        </a:xfrm>
      </p:grpSpPr>
      <p:sp>
        <p:nvSpPr>
          <p:cNvPr id="834" name="Google Shape;834;p53"/>
          <p:cNvSpPr txBox="1"/>
          <p:nvPr>
            <p:ph type="title"/>
          </p:nvPr>
        </p:nvSpPr>
        <p:spPr>
          <a:xfrm>
            <a:off x="515503" y="137354"/>
            <a:ext cx="71946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17857"/>
              <a:buFont typeface="Play"/>
              <a:buNone/>
            </a:pPr>
            <a:r>
              <a:rPr lang="en-GB"/>
              <a:t>Geography</a:t>
            </a:r>
            <a:r>
              <a:rPr lang="en-GB" sz="3212"/>
              <a:t>: How is our climate changing?</a:t>
            </a:r>
            <a:endParaRPr sz="3212"/>
          </a:p>
        </p:txBody>
      </p:sp>
      <p:grpSp>
        <p:nvGrpSpPr>
          <p:cNvPr id="835" name="Google Shape;835;p53"/>
          <p:cNvGrpSpPr/>
          <p:nvPr/>
        </p:nvGrpSpPr>
        <p:grpSpPr>
          <a:xfrm>
            <a:off x="253675" y="963484"/>
            <a:ext cx="10002677" cy="6127483"/>
            <a:chOff x="620518" y="1224000"/>
            <a:chExt cx="9689700" cy="5904300"/>
          </a:xfrm>
        </p:grpSpPr>
        <p:sp>
          <p:nvSpPr>
            <p:cNvPr id="836" name="Google Shape;836;p53"/>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837" name="Google Shape;837;p53"/>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838" name="Google Shape;838;p53"/>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839" name="Google Shape;839;p53"/>
            <p:cNvSpPr/>
            <p:nvPr/>
          </p:nvSpPr>
          <p:spPr>
            <a:xfrm>
              <a:off x="3045309" y="2039996"/>
              <a:ext cx="34557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262201" lvl="0" marL="422434" marR="0" rtl="0" algn="l">
                <a:lnSpc>
                  <a:spcPct val="115000"/>
                </a:lnSpc>
                <a:spcBef>
                  <a:spcPts val="1147"/>
                </a:spcBef>
                <a:spcAft>
                  <a:spcPts val="0"/>
                </a:spcAft>
                <a:buClr>
                  <a:schemeClr val="dk1"/>
                </a:buClr>
                <a:buSzPts val="688"/>
                <a:buChar char="●"/>
              </a:pPr>
              <a:r>
                <a:t/>
              </a:r>
              <a:endParaRPr sz="688">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40" name="Google Shape;840;p53"/>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841" name="Google Shape;841;p53"/>
            <p:cNvSpPr/>
            <p:nvPr/>
          </p:nvSpPr>
          <p:spPr>
            <a:xfrm>
              <a:off x="6653858" y="2039996"/>
              <a:ext cx="3522600" cy="49563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t/>
              </a:r>
              <a:endParaRPr b="0" i="0" sz="2065" u="none" cap="none" strike="noStrike">
                <a:solidFill>
                  <a:schemeClr val="dk1"/>
                </a:solidFill>
                <a:latin typeface="Arial"/>
                <a:ea typeface="Arial"/>
                <a:cs typeface="Arial"/>
                <a:sym typeface="Arial"/>
              </a:endParaRPr>
            </a:p>
          </p:txBody>
        </p:sp>
        <p:sp>
          <p:nvSpPr>
            <p:cNvPr id="842" name="Google Shape;842;p53"/>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843" name="Google Shape;843;p53"/>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844" name="Google Shape;844;p53"/>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845" name="Google Shape;845;p53"/>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Climate</a:t>
            </a:r>
            <a:r>
              <a:rPr b="1" i="0" lang="en-GB" sz="1000" u="none" cap="none" strike="noStrike">
                <a:solidFill>
                  <a:schemeClr val="dk1"/>
                </a:solidFill>
                <a:latin typeface="Arial"/>
                <a:ea typeface="Arial"/>
                <a:cs typeface="Arial"/>
                <a:sym typeface="Arial"/>
              </a:rPr>
              <a:t>: </a:t>
            </a:r>
            <a:r>
              <a:rPr i="0" lang="en-GB" sz="1000" u="none" cap="none" strike="noStrike">
                <a:solidFill>
                  <a:schemeClr val="dk1"/>
                </a:solidFill>
              </a:rPr>
              <a:t>The average weather of a place over many years. </a:t>
            </a:r>
            <a:endParaRPr i="0" sz="1000" u="none"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Climate Change: </a:t>
            </a:r>
            <a:r>
              <a:rPr lang="en-GB" sz="1000">
                <a:solidFill>
                  <a:schemeClr val="dk1"/>
                </a:solidFill>
              </a:rPr>
              <a:t>Long-term changes in Earth’s climate.</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Mitigation: </a:t>
            </a:r>
            <a:r>
              <a:rPr lang="en-GB" sz="1000">
                <a:solidFill>
                  <a:schemeClr val="dk1"/>
                </a:solidFill>
              </a:rPr>
              <a:t>Action taken to rescue climate change.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Global warming: </a:t>
            </a:r>
            <a:r>
              <a:rPr lang="en-GB" sz="1000">
                <a:solidFill>
                  <a:schemeClr val="dk1"/>
                </a:solidFill>
              </a:rPr>
              <a:t>The rise in Earth’s average temperature.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Greenhouse gas</a:t>
            </a:r>
            <a:r>
              <a:rPr b="1" i="0" lang="en-GB" sz="1000" u="sng" cap="none" strike="noStrike">
                <a:solidFill>
                  <a:schemeClr val="dk1"/>
                </a:solidFill>
                <a:latin typeface="Arial"/>
                <a:ea typeface="Arial"/>
                <a:cs typeface="Arial"/>
                <a:sym typeface="Arial"/>
              </a:rPr>
              <a:t>:</a:t>
            </a:r>
            <a:r>
              <a:rPr b="1" lang="en-GB" sz="1000" u="sng">
                <a:solidFill>
                  <a:schemeClr val="dk1"/>
                </a:solidFill>
              </a:rPr>
              <a:t> </a:t>
            </a:r>
            <a:r>
              <a:rPr lang="en-GB" sz="1000">
                <a:solidFill>
                  <a:schemeClr val="dk1"/>
                </a:solidFill>
              </a:rPr>
              <a:t>A gas that traps heat in the atmosphere. </a:t>
            </a:r>
            <a:r>
              <a:rPr i="0" lang="en-GB" sz="1000" cap="none" strike="noStrike">
                <a:solidFill>
                  <a:schemeClr val="dk1"/>
                </a:solidFill>
              </a:rPr>
              <a:t>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Greenhouse effect</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The natural </a:t>
            </a:r>
            <a:r>
              <a:rPr lang="en-GB" sz="1000">
                <a:solidFill>
                  <a:schemeClr val="dk1"/>
                </a:solidFill>
              </a:rPr>
              <a:t>process</a:t>
            </a:r>
            <a:r>
              <a:rPr i="0" lang="en-GB" sz="1000" cap="none" strike="noStrike">
                <a:solidFill>
                  <a:schemeClr val="dk1"/>
                </a:solidFill>
              </a:rPr>
              <a:t> of heat being trapped by greenhouse gases. </a:t>
            </a:r>
            <a:r>
              <a:rPr b="0" i="0" lang="en-GB" sz="1000" u="none" cap="none" strike="noStrike">
                <a:solidFill>
                  <a:schemeClr val="dk1"/>
                </a:solidFill>
                <a:latin typeface="Arial"/>
                <a:ea typeface="Arial"/>
                <a:cs typeface="Arial"/>
                <a:sym typeface="Arial"/>
              </a:rPr>
              <a:t>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Carbon dioxide</a:t>
            </a:r>
            <a:r>
              <a:rPr b="1" i="0" lang="en-GB" sz="1000" u="sng" cap="none" strike="noStrike">
                <a:solidFill>
                  <a:schemeClr val="dk1"/>
                </a:solidFill>
                <a:latin typeface="Arial"/>
                <a:ea typeface="Arial"/>
                <a:cs typeface="Arial"/>
                <a:sym typeface="Arial"/>
              </a:rPr>
              <a:t>:</a:t>
            </a:r>
            <a:r>
              <a:rPr i="0" lang="en-GB" sz="1000" cap="none" strike="noStrike">
                <a:solidFill>
                  <a:schemeClr val="dk1"/>
                </a:solidFill>
              </a:rPr>
              <a:t> a greenhouse gas released by burning fossil fuels.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sz="1000">
              <a:solidFill>
                <a:schemeClr val="dk1"/>
              </a:solidFil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Fossil fuels:</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Non-renewable fuels such as coal, oil and gas.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Renewable energy</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En</a:t>
            </a:r>
            <a:r>
              <a:rPr lang="en-GB" sz="1000">
                <a:solidFill>
                  <a:schemeClr val="dk1"/>
                </a:solidFill>
              </a:rPr>
              <a:t>ergy from sources that can be naturally replaced.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Carbon footprint</a:t>
            </a:r>
            <a:r>
              <a:rPr b="1" i="0" lang="en-GB" sz="1000" u="sng" cap="none" strike="noStrike">
                <a:solidFill>
                  <a:schemeClr val="dk1"/>
                </a:solidFill>
                <a:latin typeface="Arial"/>
                <a:ea typeface="Arial"/>
                <a:cs typeface="Arial"/>
                <a:sym typeface="Arial"/>
              </a:rPr>
              <a:t>:</a:t>
            </a:r>
            <a:r>
              <a:rPr lang="en-GB" sz="1000">
                <a:solidFill>
                  <a:schemeClr val="dk1"/>
                </a:solidFill>
              </a:rPr>
              <a:t> The greenhouse gases produced by a person or activity. </a:t>
            </a:r>
            <a:endParaRPr b="0" i="0" sz="1000" u="none" cap="none" strike="noStrike">
              <a:solidFill>
                <a:schemeClr val="dk1"/>
              </a:solidFill>
              <a:latin typeface="Arial"/>
              <a:ea typeface="Arial"/>
              <a:cs typeface="Arial"/>
              <a:sym typeface="Arial"/>
            </a:endParaRPr>
          </a:p>
        </p:txBody>
      </p:sp>
      <p:graphicFrame>
        <p:nvGraphicFramePr>
          <p:cNvPr id="846" name="Google Shape;846;p53"/>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pic>
        <p:nvPicPr>
          <p:cNvPr id="847" name="Google Shape;847;p53"/>
          <p:cNvPicPr preferRelativeResize="0"/>
          <p:nvPr/>
        </p:nvPicPr>
        <p:blipFill>
          <a:blip r:embed="rId4">
            <a:alphaModFix/>
          </a:blip>
          <a:stretch>
            <a:fillRect/>
          </a:stretch>
        </p:blipFill>
        <p:spPr>
          <a:xfrm>
            <a:off x="6559550" y="1936200"/>
            <a:ext cx="3488399" cy="1957503"/>
          </a:xfrm>
          <a:prstGeom prst="rect">
            <a:avLst/>
          </a:prstGeom>
          <a:noFill/>
          <a:ln>
            <a:noFill/>
          </a:ln>
        </p:spPr>
      </p:pic>
      <p:pic>
        <p:nvPicPr>
          <p:cNvPr id="848" name="Google Shape;848;p53"/>
          <p:cNvPicPr preferRelativeResize="0"/>
          <p:nvPr/>
        </p:nvPicPr>
        <p:blipFill>
          <a:blip r:embed="rId5">
            <a:alphaModFix/>
          </a:blip>
          <a:stretch>
            <a:fillRect/>
          </a:stretch>
        </p:blipFill>
        <p:spPr>
          <a:xfrm>
            <a:off x="6559550" y="4186325"/>
            <a:ext cx="3488399" cy="2323532"/>
          </a:xfrm>
          <a:prstGeom prst="rect">
            <a:avLst/>
          </a:prstGeom>
          <a:noFill/>
          <a:ln cap="flat" cmpd="sng" w="26125">
            <a:solidFill>
              <a:srgbClr val="0070C0"/>
            </a:solidFill>
            <a:prstDash val="solid"/>
            <a:miter lim="8000"/>
            <a:headEnd len="sm" w="sm" type="none"/>
            <a:tailEnd len="sm" w="sm" type="none"/>
          </a:ln>
        </p:spPr>
      </p:pic>
      <p:sp>
        <p:nvSpPr>
          <p:cNvPr id="849" name="Google Shape;849;p53"/>
          <p:cNvSpPr txBox="1"/>
          <p:nvPr/>
        </p:nvSpPr>
        <p:spPr>
          <a:xfrm>
            <a:off x="2802500" y="1883928"/>
            <a:ext cx="3488400" cy="4925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62"/>
              </a:spcBef>
              <a:spcAft>
                <a:spcPts val="0"/>
              </a:spcAft>
              <a:buNone/>
            </a:pPr>
            <a:r>
              <a:rPr b="1" lang="en-GB" sz="1000">
                <a:solidFill>
                  <a:schemeClr val="dk1"/>
                </a:solidFill>
              </a:rPr>
              <a:t>What is climate change?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Climate change is a long-term change in Earth's climate.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Global warming is causing average temperatures to rise. </a:t>
            </a:r>
            <a:endParaRPr sz="1000">
              <a:solidFill>
                <a:schemeClr val="dk1"/>
              </a:solidFill>
            </a:endParaRPr>
          </a:p>
          <a:p>
            <a:pPr indent="0" lvl="0" marL="422434" rtl="0" algn="l">
              <a:lnSpc>
                <a:spcPct val="100000"/>
              </a:lnSpc>
              <a:spcBef>
                <a:spcPts val="0"/>
              </a:spcBef>
              <a:spcAft>
                <a:spcPts val="0"/>
              </a:spcAft>
              <a:buNone/>
            </a:pPr>
            <a:r>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What causes climate change?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Burning fossil fuels releases greenhouse gases.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These gases trap more heat in the atmosphere. </a:t>
            </a:r>
            <a:endParaRPr sz="1000">
              <a:solidFill>
                <a:schemeClr val="dk1"/>
              </a:solidFill>
            </a:endParaRPr>
          </a:p>
          <a:p>
            <a:pPr indent="0" lvl="0" marL="422434" rtl="0" algn="l">
              <a:lnSpc>
                <a:spcPct val="100000"/>
              </a:lnSpc>
              <a:spcBef>
                <a:spcPts val="0"/>
              </a:spcBef>
              <a:spcAft>
                <a:spcPts val="0"/>
              </a:spcAft>
              <a:buNone/>
            </a:pPr>
            <a:r>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What are the impacts of climate change?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It increases the risk of extreme weather and rising sea levels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It affects people, wildlife and ecosystems around the world. </a:t>
            </a:r>
            <a:endParaRPr sz="1000">
              <a:solidFill>
                <a:schemeClr val="dk1"/>
              </a:solidFill>
            </a:endParaRPr>
          </a:p>
          <a:p>
            <a:pPr indent="0" lvl="0" marL="422434" rtl="0" algn="l">
              <a:lnSpc>
                <a:spcPct val="100000"/>
              </a:lnSpc>
              <a:spcBef>
                <a:spcPts val="0"/>
              </a:spcBef>
              <a:spcAft>
                <a:spcPts val="0"/>
              </a:spcAft>
              <a:buNone/>
            </a:pPr>
            <a:r>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How can we tackle climate change?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Reduce greenhouse gas emissions by using renewable energy.</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Protect forests and use energy more efficiently. </a:t>
            </a:r>
            <a:endParaRPr sz="1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4" name="Shape 854"/>
        <p:cNvGrpSpPr/>
        <p:nvPr/>
      </p:nvGrpSpPr>
      <p:grpSpPr>
        <a:xfrm>
          <a:off x="0" y="0"/>
          <a:ext cx="0" cy="0"/>
          <a:chOff x="0" y="0"/>
          <a:chExt cx="0" cy="0"/>
        </a:xfrm>
      </p:grpSpPr>
      <p:sp>
        <p:nvSpPr>
          <p:cNvPr id="855" name="Google Shape;855;p54"/>
          <p:cNvSpPr txBox="1"/>
          <p:nvPr>
            <p:ph type="title"/>
          </p:nvPr>
        </p:nvSpPr>
        <p:spPr>
          <a:xfrm>
            <a:off x="253675" y="136525"/>
            <a:ext cx="89610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62961"/>
              <a:buFont typeface="Play"/>
              <a:buNone/>
            </a:pPr>
            <a:r>
              <a:rPr lang="en-GB"/>
              <a:t>Geography</a:t>
            </a:r>
            <a:r>
              <a:rPr lang="en-GB" sz="3212"/>
              <a:t>: </a:t>
            </a:r>
            <a:r>
              <a:rPr lang="en-GB" sz="2323"/>
              <a:t>Where is the best place to plant a Giant Redwood tree?</a:t>
            </a:r>
            <a:endParaRPr sz="2323"/>
          </a:p>
        </p:txBody>
      </p:sp>
      <p:grpSp>
        <p:nvGrpSpPr>
          <p:cNvPr id="856" name="Google Shape;856;p54"/>
          <p:cNvGrpSpPr/>
          <p:nvPr/>
        </p:nvGrpSpPr>
        <p:grpSpPr>
          <a:xfrm>
            <a:off x="253668" y="963413"/>
            <a:ext cx="10002677" cy="5913156"/>
            <a:chOff x="620518" y="1224000"/>
            <a:chExt cx="9689700" cy="5904300"/>
          </a:xfrm>
        </p:grpSpPr>
        <p:sp>
          <p:nvSpPr>
            <p:cNvPr id="857" name="Google Shape;857;p54"/>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858" name="Google Shape;858;p54"/>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859" name="Google Shape;859;p54"/>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860" name="Google Shape;860;p54"/>
            <p:cNvSpPr/>
            <p:nvPr/>
          </p:nvSpPr>
          <p:spPr>
            <a:xfrm>
              <a:off x="3045309" y="2039996"/>
              <a:ext cx="34557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262201" lvl="0" marL="422434" marR="0" rtl="0" algn="l">
                <a:lnSpc>
                  <a:spcPct val="115000"/>
                </a:lnSpc>
                <a:spcBef>
                  <a:spcPts val="1147"/>
                </a:spcBef>
                <a:spcAft>
                  <a:spcPts val="0"/>
                </a:spcAft>
                <a:buClr>
                  <a:schemeClr val="dk1"/>
                </a:buClr>
                <a:buSzPts val="688"/>
                <a:buChar char="●"/>
              </a:pPr>
              <a:r>
                <a:t/>
              </a:r>
              <a:endParaRPr sz="688">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61" name="Google Shape;861;p54"/>
            <p:cNvSpPr/>
            <p:nvPr/>
          </p:nvSpPr>
          <p:spPr>
            <a:xfrm>
              <a:off x="3045309" y="1343998"/>
              <a:ext cx="34557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sp>
          <p:nvSpPr>
            <p:cNvPr id="862" name="Google Shape;862;p54"/>
            <p:cNvSpPr/>
            <p:nvPr/>
          </p:nvSpPr>
          <p:spPr>
            <a:xfrm>
              <a:off x="6653858" y="2039996"/>
              <a:ext cx="3522600" cy="49563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chemeClr val="dk1"/>
                </a:buClr>
                <a:buSzPts val="1032"/>
                <a:buFont typeface="Arial"/>
                <a:buNone/>
              </a:pPr>
              <a:r>
                <a:t/>
              </a:r>
              <a:endParaRPr b="0" i="0" sz="2065" u="none" cap="none" strike="noStrike">
                <a:solidFill>
                  <a:schemeClr val="dk1"/>
                </a:solidFill>
                <a:latin typeface="Arial"/>
                <a:ea typeface="Arial"/>
                <a:cs typeface="Arial"/>
                <a:sym typeface="Arial"/>
              </a:endParaRPr>
            </a:p>
          </p:txBody>
        </p:sp>
        <p:sp>
          <p:nvSpPr>
            <p:cNvPr id="863" name="Google Shape;863;p54"/>
            <p:cNvSpPr/>
            <p:nvPr/>
          </p:nvSpPr>
          <p:spPr>
            <a:xfrm>
              <a:off x="6653857" y="1343998"/>
              <a:ext cx="3522600" cy="504000"/>
            </a:xfrm>
            <a:prstGeom prst="rect">
              <a:avLst/>
            </a:prstGeom>
            <a:noFill/>
            <a:ln cap="flat" cmpd="sng" w="26125">
              <a:solidFill>
                <a:srgbClr val="0070C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720"/>
                <a:buFont typeface="Arial"/>
                <a:buNone/>
              </a:pPr>
              <a:r>
                <a:rPr b="1" i="0" lang="en-GB" sz="1720" u="none" cap="none" strike="noStrike">
                  <a:solidFill>
                    <a:schemeClr val="dk1"/>
                  </a:solidFill>
                  <a:latin typeface="Arial"/>
                  <a:ea typeface="Arial"/>
                  <a:cs typeface="Arial"/>
                  <a:sym typeface="Arial"/>
                </a:rPr>
                <a:t>Diagrams/Formula/Word Map</a:t>
              </a:r>
              <a:endParaRPr b="0" i="0" sz="1262" u="none" cap="none" strike="noStrike">
                <a:solidFill>
                  <a:srgbClr val="000000"/>
                </a:solidFill>
                <a:latin typeface="Arial"/>
                <a:ea typeface="Arial"/>
                <a:cs typeface="Arial"/>
                <a:sym typeface="Arial"/>
              </a:endParaRPr>
            </a:p>
          </p:txBody>
        </p:sp>
      </p:grpSp>
      <p:pic>
        <p:nvPicPr>
          <p:cNvPr id="864" name="Google Shape;864;p54"/>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865" name="Google Shape;865;p54"/>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866" name="Google Shape;866;p54"/>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Ecosystem</a:t>
            </a:r>
            <a:r>
              <a:rPr b="1" i="0" lang="en-GB" sz="1000" u="none" cap="none" strike="noStrike">
                <a:solidFill>
                  <a:schemeClr val="dk1"/>
                </a:solidFill>
                <a:latin typeface="Arial"/>
                <a:ea typeface="Arial"/>
                <a:cs typeface="Arial"/>
                <a:sym typeface="Arial"/>
              </a:rPr>
              <a:t>: </a:t>
            </a:r>
            <a:r>
              <a:rPr b="1" lang="en-GB" sz="1000">
                <a:solidFill>
                  <a:schemeClr val="dk1"/>
                </a:solidFill>
              </a:rPr>
              <a:t>A community of living and non-living things interacting. </a:t>
            </a:r>
            <a:endParaRPr i="0" sz="1000" u="none"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Habitat: </a:t>
            </a:r>
            <a:r>
              <a:rPr lang="en-GB" sz="1000">
                <a:solidFill>
                  <a:schemeClr val="dk1"/>
                </a:solidFill>
              </a:rPr>
              <a:t> The natural home of a plant or animal.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Biodiversity: </a:t>
            </a:r>
            <a:r>
              <a:rPr lang="en-GB" sz="1000">
                <a:solidFill>
                  <a:schemeClr val="dk1"/>
                </a:solidFill>
              </a:rPr>
              <a:t>The variety of living organisms in an area.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Food chain: </a:t>
            </a:r>
            <a:r>
              <a:rPr lang="en-GB" sz="1000">
                <a:solidFill>
                  <a:schemeClr val="dk1"/>
                </a:solidFill>
              </a:rPr>
              <a:t>A sequence showing how energy passes between organisms.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Environment</a:t>
            </a:r>
            <a:r>
              <a:rPr b="1" i="0" lang="en-GB" sz="1000" u="sng" cap="none" strike="noStrike">
                <a:solidFill>
                  <a:schemeClr val="dk1"/>
                </a:solidFill>
                <a:latin typeface="Arial"/>
                <a:ea typeface="Arial"/>
                <a:cs typeface="Arial"/>
                <a:sym typeface="Arial"/>
              </a:rPr>
              <a:t>:</a:t>
            </a:r>
            <a:r>
              <a:rPr b="1" lang="en-GB" sz="1000" u="sng">
                <a:solidFill>
                  <a:schemeClr val="dk1"/>
                </a:solidFill>
              </a:rPr>
              <a:t> </a:t>
            </a:r>
            <a:r>
              <a:rPr i="0" lang="en-GB" sz="1000" cap="none" strike="noStrike">
                <a:solidFill>
                  <a:schemeClr val="dk1"/>
                </a:solidFill>
              </a:rPr>
              <a:t>The</a:t>
            </a:r>
            <a:r>
              <a:rPr lang="en-GB" sz="1000">
                <a:solidFill>
                  <a:schemeClr val="dk1"/>
                </a:solidFill>
              </a:rPr>
              <a:t> surroundings in which organisms live.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Soil</a:t>
            </a:r>
            <a:r>
              <a:rPr b="1" i="0" lang="en-GB" sz="1000" u="sng" cap="none" strike="noStrike">
                <a:solidFill>
                  <a:schemeClr val="dk1"/>
                </a:solidFill>
                <a:latin typeface="Arial"/>
                <a:ea typeface="Arial"/>
                <a:cs typeface="Arial"/>
                <a:sym typeface="Arial"/>
              </a:rPr>
              <a:t>:</a:t>
            </a:r>
            <a:r>
              <a:rPr b="0" i="0" lang="en-GB" sz="1000" u="none" cap="none" strike="noStrike">
                <a:solidFill>
                  <a:schemeClr val="dk1"/>
                </a:solidFill>
                <a:latin typeface="Arial"/>
                <a:ea typeface="Arial"/>
                <a:cs typeface="Arial"/>
                <a:sym typeface="Arial"/>
              </a:rPr>
              <a:t> The </a:t>
            </a:r>
            <a:r>
              <a:rPr lang="en-GB" sz="1000">
                <a:solidFill>
                  <a:schemeClr val="dk1"/>
                </a:solidFill>
              </a:rPr>
              <a:t>top layer of earth where plants grow.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Drainage</a:t>
            </a:r>
            <a:r>
              <a:rPr b="1" i="0" lang="en-GB" sz="1000" u="sng" cap="none" strike="noStrike">
                <a:solidFill>
                  <a:schemeClr val="dk1"/>
                </a:solidFill>
                <a:latin typeface="Arial"/>
                <a:ea typeface="Arial"/>
                <a:cs typeface="Arial"/>
                <a:sym typeface="Arial"/>
              </a:rPr>
              <a:t>:</a:t>
            </a:r>
            <a:r>
              <a:rPr i="0" lang="en-GB" sz="1000" cap="none" strike="noStrike">
                <a:solidFill>
                  <a:schemeClr val="dk1"/>
                </a:solidFill>
              </a:rPr>
              <a:t> </a:t>
            </a:r>
            <a:r>
              <a:rPr lang="en-GB" sz="1000">
                <a:solidFill>
                  <a:schemeClr val="dk1"/>
                </a:solidFill>
              </a:rPr>
              <a:t>How easily water moves through soil. </a:t>
            </a:r>
            <a:endParaRPr i="0" sz="1000" cap="none" strike="noStrike">
              <a:solidFill>
                <a:schemeClr val="dk1"/>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Microclimate:</a:t>
            </a:r>
            <a:r>
              <a:rPr b="1" i="0" lang="en-GB" sz="1000" u="sng" cap="none" strike="noStrike">
                <a:solidFill>
                  <a:schemeClr val="dk1"/>
                </a:solidFill>
                <a:latin typeface="Arial"/>
                <a:ea typeface="Arial"/>
                <a:cs typeface="Arial"/>
                <a:sym typeface="Arial"/>
              </a:rPr>
              <a:t> </a:t>
            </a:r>
            <a:r>
              <a:rPr i="0" lang="en-GB" sz="1000" cap="none" strike="noStrike">
                <a:solidFill>
                  <a:schemeClr val="dk1"/>
                </a:solidFill>
              </a:rPr>
              <a:t>Th</a:t>
            </a:r>
            <a:r>
              <a:rPr lang="en-GB" sz="1000">
                <a:solidFill>
                  <a:schemeClr val="dk1"/>
                </a:solidFill>
              </a:rPr>
              <a:t>e climate of a small local area. </a:t>
            </a:r>
            <a:endParaRPr b="0" i="0" sz="1000"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Fieldwork</a:t>
            </a:r>
            <a:r>
              <a:rPr b="1" i="0" lang="en-GB" sz="1000" u="sng" cap="none" strike="noStrike">
                <a:solidFill>
                  <a:schemeClr val="dk1"/>
                </a:solidFill>
                <a:latin typeface="Arial"/>
                <a:ea typeface="Arial"/>
                <a:cs typeface="Arial"/>
                <a:sym typeface="Arial"/>
              </a:rPr>
              <a:t>: </a:t>
            </a:r>
            <a:r>
              <a:rPr lang="en-GB" sz="1000">
                <a:solidFill>
                  <a:schemeClr val="dk1"/>
                </a:solidFill>
              </a:rPr>
              <a:t>Collecting information outside the classroom.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1"/>
                </a:solidFill>
              </a:rPr>
              <a:t>Site suitability</a:t>
            </a:r>
            <a:r>
              <a:rPr b="1" i="0" lang="en-GB" sz="1000" u="sng" cap="none" strike="noStrike">
                <a:solidFill>
                  <a:schemeClr val="dk1"/>
                </a:solidFill>
                <a:latin typeface="Arial"/>
                <a:ea typeface="Arial"/>
                <a:cs typeface="Arial"/>
                <a:sym typeface="Arial"/>
              </a:rPr>
              <a:t>:</a:t>
            </a:r>
            <a:r>
              <a:rPr lang="en-GB" sz="1000">
                <a:solidFill>
                  <a:schemeClr val="dk1"/>
                </a:solidFill>
              </a:rPr>
              <a:t> How appropriate a location is for a specific purpose.</a:t>
            </a:r>
            <a:r>
              <a:rPr lang="en-GB" sz="688">
                <a:solidFill>
                  <a:schemeClr val="dk2"/>
                </a:solidFill>
              </a:rPr>
              <a:t> </a:t>
            </a:r>
            <a:endParaRPr b="0" i="0" sz="688" u="none" cap="none" strike="noStrike">
              <a:solidFill>
                <a:schemeClr val="dk2"/>
              </a:solidFill>
              <a:latin typeface="Arial"/>
              <a:ea typeface="Arial"/>
              <a:cs typeface="Arial"/>
              <a:sym typeface="Arial"/>
            </a:endParaRPr>
          </a:p>
        </p:txBody>
      </p:sp>
      <p:pic>
        <p:nvPicPr>
          <p:cNvPr id="867" name="Google Shape;867;p54"/>
          <p:cNvPicPr preferRelativeResize="0"/>
          <p:nvPr/>
        </p:nvPicPr>
        <p:blipFill rotWithShape="1">
          <a:blip r:embed="rId4">
            <a:alphaModFix/>
          </a:blip>
          <a:srcRect b="7885" l="6174" r="4739" t="7961"/>
          <a:stretch/>
        </p:blipFill>
        <p:spPr>
          <a:xfrm>
            <a:off x="6567825" y="2366650"/>
            <a:ext cx="3406625" cy="2567550"/>
          </a:xfrm>
          <a:prstGeom prst="rect">
            <a:avLst/>
          </a:prstGeom>
          <a:noFill/>
          <a:ln>
            <a:noFill/>
          </a:ln>
        </p:spPr>
      </p:pic>
      <p:sp>
        <p:nvSpPr>
          <p:cNvPr id="868" name="Google Shape;868;p54"/>
          <p:cNvSpPr txBox="1"/>
          <p:nvPr/>
        </p:nvSpPr>
        <p:spPr>
          <a:xfrm>
            <a:off x="2794100" y="1862725"/>
            <a:ext cx="3456600" cy="4771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262"/>
              </a:spcBef>
              <a:spcAft>
                <a:spcPts val="0"/>
              </a:spcAft>
              <a:buNone/>
            </a:pPr>
            <a:r>
              <a:rPr b="1" lang="en-GB" sz="1000">
                <a:solidFill>
                  <a:schemeClr val="dk1"/>
                </a:solidFill>
              </a:rPr>
              <a:t>What is an ecosystem?</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An ecosystem is made up of living and non-living things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These parts depend on each other to survive.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Why is biodiversity important?</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 Biodiversity helps ecosystems stay healthy and balanced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A greater variety of species makes ecosystems more resilient.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How do we choose a suitable site for a giant redwood tree?</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We investigate soil, drainage and the microclimate.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The best site provides the conditions the tree needs to grow. </a:t>
            </a:r>
            <a:endParaRPr sz="1000">
              <a:solidFill>
                <a:schemeClr val="dk1"/>
              </a:solidFill>
            </a:endParaRPr>
          </a:p>
          <a:p>
            <a:pPr indent="0" lvl="0" marL="0" rtl="0" algn="l">
              <a:lnSpc>
                <a:spcPct val="100000"/>
              </a:lnSpc>
              <a:spcBef>
                <a:spcPts val="1262"/>
              </a:spcBef>
              <a:spcAft>
                <a:spcPts val="0"/>
              </a:spcAft>
              <a:buNone/>
            </a:pPr>
            <a:r>
              <a:rPr b="1" lang="en-GB" sz="1000">
                <a:solidFill>
                  <a:schemeClr val="dk1"/>
                </a:solidFill>
              </a:rPr>
              <a:t>How does fieldwork help geographers?</a:t>
            </a:r>
            <a:endParaRPr b="1"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 Fieldwork collects first-hand data about a place. </a:t>
            </a:r>
            <a:endParaRPr sz="1000">
              <a:solidFill>
                <a:schemeClr val="dk1"/>
              </a:solidFill>
            </a:endParaRPr>
          </a:p>
          <a:p>
            <a:pPr indent="-282001" lvl="0" marL="422434" rtl="0" algn="l">
              <a:lnSpc>
                <a:spcPct val="100000"/>
              </a:lnSpc>
              <a:spcBef>
                <a:spcPts val="1147"/>
              </a:spcBef>
              <a:spcAft>
                <a:spcPts val="0"/>
              </a:spcAft>
              <a:buClr>
                <a:schemeClr val="dk1"/>
              </a:buClr>
              <a:buSzPts val="1000"/>
              <a:buChar char="●"/>
            </a:pPr>
            <a:r>
              <a:rPr lang="en-GB" sz="1000">
                <a:solidFill>
                  <a:schemeClr val="dk1"/>
                </a:solidFill>
              </a:rPr>
              <a:t>It helps geographers make informed decisions using evidence. </a:t>
            </a:r>
            <a:endParaRPr sz="10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55"/>
          <p:cNvSpPr txBox="1"/>
          <p:nvPr>
            <p:ph type="title"/>
          </p:nvPr>
        </p:nvSpPr>
        <p:spPr>
          <a:xfrm>
            <a:off x="515499" y="137350"/>
            <a:ext cx="8665500" cy="677700"/>
          </a:xfrm>
          <a:prstGeom prst="rect">
            <a:avLst/>
          </a:prstGeom>
          <a:solidFill>
            <a:srgbClr val="D9E5F8"/>
          </a:solidFill>
          <a:ln>
            <a:noFill/>
          </a:ln>
        </p:spPr>
        <p:txBody>
          <a:bodyPr anchorCtr="0" anchor="ctr" bIns="39775" lIns="79575" spcFirstLastPara="1" rIns="79575" wrap="square" tIns="39775">
            <a:normAutofit fontScale="90000"/>
          </a:bodyPr>
          <a:lstStyle/>
          <a:p>
            <a:pPr indent="0" lvl="0" marL="0" rtl="0" algn="l">
              <a:lnSpc>
                <a:spcPct val="90000"/>
              </a:lnSpc>
              <a:spcBef>
                <a:spcPts val="0"/>
              </a:spcBef>
              <a:spcAft>
                <a:spcPts val="0"/>
              </a:spcAft>
              <a:buClr>
                <a:schemeClr val="dk1"/>
              </a:buClr>
              <a:buSzPct val="162961"/>
              <a:buFont typeface="Play"/>
              <a:buNone/>
            </a:pPr>
            <a:r>
              <a:rPr lang="en-GB"/>
              <a:t>Geography</a:t>
            </a:r>
            <a:r>
              <a:rPr lang="en-GB" sz="3212"/>
              <a:t>:</a:t>
            </a:r>
            <a:r>
              <a:rPr lang="en-GB"/>
              <a:t> </a:t>
            </a:r>
            <a:r>
              <a:rPr lang="en-GB" sz="2323"/>
              <a:t>How can the Middle East become more sustainable?</a:t>
            </a:r>
            <a:endParaRPr sz="2323"/>
          </a:p>
        </p:txBody>
      </p:sp>
      <p:grpSp>
        <p:nvGrpSpPr>
          <p:cNvPr id="875" name="Google Shape;875;p55"/>
          <p:cNvGrpSpPr/>
          <p:nvPr/>
        </p:nvGrpSpPr>
        <p:grpSpPr>
          <a:xfrm>
            <a:off x="253675" y="963461"/>
            <a:ext cx="10002677" cy="6135749"/>
            <a:chOff x="620518" y="1224000"/>
            <a:chExt cx="9689700" cy="5904300"/>
          </a:xfrm>
        </p:grpSpPr>
        <p:sp>
          <p:nvSpPr>
            <p:cNvPr id="876" name="Google Shape;876;p55"/>
            <p:cNvSpPr/>
            <p:nvPr/>
          </p:nvSpPr>
          <p:spPr>
            <a:xfrm>
              <a:off x="620518" y="1224000"/>
              <a:ext cx="9689700" cy="5904300"/>
            </a:xfrm>
            <a:prstGeom prst="rect">
              <a:avLst/>
            </a:prstGeom>
            <a:solidFill>
              <a:schemeClr val="lt1"/>
            </a:solidFill>
            <a:ln cap="flat" cmpd="sng" w="34850">
              <a:solidFill>
                <a:schemeClr val="dk1"/>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K</a:t>
              </a:r>
              <a:endParaRPr b="0" i="0" sz="1262" u="none" cap="none" strike="noStrike">
                <a:solidFill>
                  <a:srgbClr val="000000"/>
                </a:solidFill>
                <a:latin typeface="Arial"/>
                <a:ea typeface="Arial"/>
                <a:cs typeface="Arial"/>
                <a:sym typeface="Arial"/>
              </a:endParaRPr>
            </a:p>
          </p:txBody>
        </p:sp>
        <p:sp>
          <p:nvSpPr>
            <p:cNvPr id="877" name="Google Shape;877;p55"/>
            <p:cNvSpPr/>
            <p:nvPr/>
          </p:nvSpPr>
          <p:spPr>
            <a:xfrm>
              <a:off x="735075" y="2039996"/>
              <a:ext cx="2157600" cy="49563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Arial"/>
                  <a:ea typeface="Arial"/>
                  <a:cs typeface="Arial"/>
                  <a:sym typeface="Arial"/>
                </a:rPr>
                <a:t>dddd</a:t>
              </a:r>
              <a:endParaRPr b="0" i="0" sz="1606" u="none" cap="none" strike="noStrike">
                <a:solidFill>
                  <a:schemeClr val="lt1"/>
                </a:solidFill>
                <a:latin typeface="Arial"/>
                <a:ea typeface="Arial"/>
                <a:cs typeface="Arial"/>
                <a:sym typeface="Arial"/>
              </a:endParaRPr>
            </a:p>
          </p:txBody>
        </p:sp>
        <p:sp>
          <p:nvSpPr>
            <p:cNvPr id="878" name="Google Shape;878;p55"/>
            <p:cNvSpPr/>
            <p:nvPr/>
          </p:nvSpPr>
          <p:spPr>
            <a:xfrm>
              <a:off x="735075" y="1343999"/>
              <a:ext cx="2157600" cy="504000"/>
            </a:xfrm>
            <a:prstGeom prst="rect">
              <a:avLst/>
            </a:prstGeom>
            <a:noFill/>
            <a:ln cap="flat" cmpd="sng" w="26125">
              <a:solidFill>
                <a:srgbClr val="00B05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Terms</a:t>
              </a:r>
              <a:endParaRPr b="0" i="0" sz="1262" u="none" cap="none" strike="noStrike">
                <a:solidFill>
                  <a:srgbClr val="000000"/>
                </a:solidFill>
                <a:latin typeface="Arial"/>
                <a:ea typeface="Arial"/>
                <a:cs typeface="Arial"/>
                <a:sym typeface="Arial"/>
              </a:endParaRPr>
            </a:p>
          </p:txBody>
        </p:sp>
        <p:sp>
          <p:nvSpPr>
            <p:cNvPr id="879" name="Google Shape;879;p55"/>
            <p:cNvSpPr/>
            <p:nvPr/>
          </p:nvSpPr>
          <p:spPr>
            <a:xfrm>
              <a:off x="3045299" y="2039988"/>
              <a:ext cx="7146300" cy="49563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l">
                <a:lnSpc>
                  <a:spcPct val="115000"/>
                </a:lnSpc>
                <a:spcBef>
                  <a:spcPts val="1147"/>
                </a:spcBef>
                <a:spcAft>
                  <a:spcPts val="0"/>
                </a:spcAft>
                <a:buNone/>
              </a:pPr>
              <a:r>
                <a:t/>
              </a:r>
              <a:endParaRPr sz="688">
                <a:solidFill>
                  <a:schemeClr val="dk1"/>
                </a:solidFill>
              </a:endParaRPr>
            </a:p>
            <a:p>
              <a:pPr indent="0" lvl="0" marL="422434" marR="0" rtl="0" algn="l">
                <a:lnSpc>
                  <a:spcPct val="115000"/>
                </a:lnSpc>
                <a:spcBef>
                  <a:spcPts val="0"/>
                </a:spcBef>
                <a:spcAft>
                  <a:spcPts val="0"/>
                </a:spcAft>
                <a:buNone/>
              </a:pPr>
              <a:r>
                <a:t/>
              </a:r>
              <a:endParaRPr b="0" i="0" sz="688" u="none" cap="none" strike="noStrike">
                <a:solidFill>
                  <a:schemeClr val="dk1"/>
                </a:solidFill>
                <a:latin typeface="Arial"/>
                <a:ea typeface="Arial"/>
                <a:cs typeface="Arial"/>
                <a:sym typeface="Arial"/>
              </a:endParaRPr>
            </a:p>
            <a:p>
              <a:pPr indent="0" lvl="0" marL="0" marR="0" rtl="0" algn="l">
                <a:lnSpc>
                  <a:spcPct val="100000"/>
                </a:lnSpc>
                <a:spcBef>
                  <a:spcPts val="1147"/>
                </a:spcBef>
                <a:spcAft>
                  <a:spcPts val="0"/>
                </a:spcAft>
                <a:buClr>
                  <a:srgbClr val="000000"/>
                </a:buClr>
                <a:buSzPts val="1606"/>
                <a:buFont typeface="Arial"/>
                <a:buNone/>
              </a:pPr>
              <a:r>
                <a:t/>
              </a:r>
              <a:endParaRPr b="0" i="0" sz="1606" u="none" cap="none" strike="noStrike">
                <a:solidFill>
                  <a:schemeClr val="lt1"/>
                </a:solidFill>
                <a:latin typeface="Arial"/>
                <a:ea typeface="Arial"/>
                <a:cs typeface="Arial"/>
                <a:sym typeface="Arial"/>
              </a:endParaRPr>
            </a:p>
          </p:txBody>
        </p:sp>
        <p:sp>
          <p:nvSpPr>
            <p:cNvPr id="880" name="Google Shape;880;p55"/>
            <p:cNvSpPr/>
            <p:nvPr/>
          </p:nvSpPr>
          <p:spPr>
            <a:xfrm>
              <a:off x="3045299" y="1344007"/>
              <a:ext cx="7146300" cy="504000"/>
            </a:xfrm>
            <a:prstGeom prst="rect">
              <a:avLst/>
            </a:prstGeom>
            <a:noFill/>
            <a:ln cap="flat" cmpd="sng" w="26125">
              <a:solidFill>
                <a:srgbClr val="FF0000"/>
              </a:solidFill>
              <a:prstDash val="solid"/>
              <a:miter lim="0"/>
              <a:headEnd len="sm" w="sm" type="none"/>
              <a:tailEnd len="sm" w="sm" type="none"/>
            </a:ln>
          </p:spPr>
          <p:txBody>
            <a:bodyPr anchorCtr="0" anchor="ctr" bIns="39775" lIns="79575" spcFirstLastPara="1" rIns="79575" wrap="square" tIns="3977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Arial"/>
                  <a:ea typeface="Arial"/>
                  <a:cs typeface="Arial"/>
                  <a:sym typeface="Arial"/>
                </a:rPr>
                <a:t>Key Concepts</a:t>
              </a:r>
              <a:endParaRPr b="0" i="0" sz="1262" u="none" cap="none" strike="noStrike">
                <a:solidFill>
                  <a:srgbClr val="000000"/>
                </a:solidFill>
                <a:latin typeface="Arial"/>
                <a:ea typeface="Arial"/>
                <a:cs typeface="Arial"/>
                <a:sym typeface="Arial"/>
              </a:endParaRPr>
            </a:p>
          </p:txBody>
        </p:sp>
      </p:grpSp>
      <p:pic>
        <p:nvPicPr>
          <p:cNvPr id="881" name="Google Shape;881;p55"/>
          <p:cNvPicPr preferRelativeResize="0"/>
          <p:nvPr/>
        </p:nvPicPr>
        <p:blipFill rotWithShape="1">
          <a:blip r:embed="rId3">
            <a:alphaModFix/>
          </a:blip>
          <a:srcRect b="41827" l="0" r="27777" t="0"/>
          <a:stretch/>
        </p:blipFill>
        <p:spPr>
          <a:xfrm>
            <a:off x="9180950" y="0"/>
            <a:ext cx="1026750" cy="815050"/>
          </a:xfrm>
          <a:prstGeom prst="rect">
            <a:avLst/>
          </a:prstGeom>
          <a:noFill/>
          <a:ln>
            <a:noFill/>
          </a:ln>
        </p:spPr>
      </p:pic>
      <p:sp>
        <p:nvSpPr>
          <p:cNvPr id="882" name="Google Shape;882;p55"/>
          <p:cNvSpPr txBox="1"/>
          <p:nvPr/>
        </p:nvSpPr>
        <p:spPr>
          <a:xfrm>
            <a:off x="2000826" y="7025768"/>
            <a:ext cx="6347400" cy="442500"/>
          </a:xfrm>
          <a:prstGeom prst="rect">
            <a:avLst/>
          </a:prstGeom>
          <a:noFill/>
          <a:ln>
            <a:noFill/>
          </a:ln>
        </p:spPr>
        <p:txBody>
          <a:bodyPr anchorCtr="0" anchor="t" bIns="53050" lIns="106075" spcFirstLastPara="1" rIns="106075" wrap="square" tIns="53050">
            <a:spAutoFit/>
          </a:bodyPr>
          <a:lstStyle/>
          <a:p>
            <a:pPr indent="0" lvl="0" marL="0" marR="0" rtl="0" algn="ctr">
              <a:lnSpc>
                <a:spcPct val="100000"/>
              </a:lnSpc>
              <a:spcBef>
                <a:spcPts val="0"/>
              </a:spcBef>
              <a:spcAft>
                <a:spcPts val="0"/>
              </a:spcAft>
              <a:buClr>
                <a:srgbClr val="000000"/>
              </a:buClr>
              <a:buSzPts val="3785"/>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sp>
        <p:nvSpPr>
          <p:cNvPr id="883" name="Google Shape;883;p55"/>
          <p:cNvSpPr txBox="1"/>
          <p:nvPr/>
        </p:nvSpPr>
        <p:spPr>
          <a:xfrm>
            <a:off x="384600" y="1802100"/>
            <a:ext cx="2227200" cy="4889400"/>
          </a:xfrm>
          <a:prstGeom prst="rect">
            <a:avLst/>
          </a:prstGeom>
          <a:noFill/>
          <a:ln>
            <a:noFill/>
          </a:ln>
        </p:spPr>
        <p:txBody>
          <a:bodyPr anchorCtr="0" anchor="t" bIns="83550" lIns="83550" spcFirstLastPara="1" rIns="83550" wrap="square" tIns="83550">
            <a:noAutofit/>
          </a:bodyPr>
          <a:lstStyle/>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Sustainability</a:t>
            </a:r>
            <a:r>
              <a:rPr b="1" i="0" lang="en-GB" sz="1000" u="none" cap="none" strike="noStrike">
                <a:solidFill>
                  <a:schemeClr val="dk2"/>
                </a:solidFill>
                <a:latin typeface="Arial"/>
                <a:ea typeface="Arial"/>
                <a:cs typeface="Arial"/>
                <a:sym typeface="Arial"/>
              </a:rPr>
              <a:t>: </a:t>
            </a:r>
            <a:r>
              <a:rPr lang="en-GB" sz="1000">
                <a:solidFill>
                  <a:schemeClr val="dk2"/>
                </a:solidFill>
              </a:rPr>
              <a:t>Meeting today's needs without preventing future generations from meeting theirs. </a:t>
            </a:r>
            <a:endParaRPr i="0" sz="1000" u="none" cap="none" strike="noStrike">
              <a:solidFill>
                <a:schemeClr val="dk2"/>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Sustainable development: </a:t>
            </a:r>
            <a:r>
              <a:rPr lang="en-GB" sz="1000">
                <a:solidFill>
                  <a:schemeClr val="dk2"/>
                </a:solidFill>
              </a:rPr>
              <a:t>Development that balances people, the economy and the environment. </a:t>
            </a:r>
            <a:endParaRPr b="0" i="0" sz="1000"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Water scarcity: </a:t>
            </a:r>
            <a:r>
              <a:rPr lang="en-GB" sz="1000">
                <a:solidFill>
                  <a:schemeClr val="dk2"/>
                </a:solidFill>
              </a:rPr>
              <a:t>A shortage of available fresh water. </a:t>
            </a:r>
            <a:endParaRPr i="0" sz="1000" cap="none" strike="noStrike">
              <a:solidFill>
                <a:schemeClr val="dk2"/>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Desalination: </a:t>
            </a:r>
            <a:r>
              <a:rPr lang="en-GB" sz="1000">
                <a:solidFill>
                  <a:schemeClr val="dk2"/>
                </a:solidFill>
              </a:rPr>
              <a:t>Removing salt from seawater to produce fresh water. </a:t>
            </a:r>
            <a:endParaRPr i="0" sz="1000" cap="none" strike="noStrike">
              <a:solidFill>
                <a:schemeClr val="dk2"/>
              </a:solidFill>
            </a:endParaRPr>
          </a:p>
          <a:p>
            <a:pPr indent="0" lvl="0" marL="0" marR="0" rtl="0" algn="l">
              <a:lnSpc>
                <a:spcPct val="100000"/>
              </a:lnSpc>
              <a:spcBef>
                <a:spcPts val="0"/>
              </a:spcBef>
              <a:spcAft>
                <a:spcPts val="0"/>
              </a:spcAft>
              <a:buClr>
                <a:srgbClr val="000000"/>
              </a:buClr>
              <a:buSzPts val="688"/>
              <a:buFont typeface="Arial"/>
              <a:buNone/>
            </a:pPr>
            <a:r>
              <a:t/>
            </a:r>
            <a:endParaRPr b="1"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Renewable energy</a:t>
            </a:r>
            <a:r>
              <a:rPr b="1" i="0" lang="en-GB" sz="1000" u="sng" cap="none" strike="noStrike">
                <a:solidFill>
                  <a:schemeClr val="dk2"/>
                </a:solidFill>
                <a:latin typeface="Arial"/>
                <a:ea typeface="Arial"/>
                <a:cs typeface="Arial"/>
                <a:sym typeface="Arial"/>
              </a:rPr>
              <a:t>:</a:t>
            </a:r>
            <a:r>
              <a:rPr b="1" lang="en-GB" sz="1000" u="sng">
                <a:solidFill>
                  <a:schemeClr val="dk2"/>
                </a:solidFill>
              </a:rPr>
              <a:t> </a:t>
            </a:r>
            <a:r>
              <a:rPr lang="en-GB" sz="1000">
                <a:solidFill>
                  <a:schemeClr val="dk2"/>
                </a:solidFill>
              </a:rPr>
              <a:t>Energy from sources that can be naturally replaced. </a:t>
            </a:r>
            <a:endParaRPr b="0" i="0" sz="1000"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Fossil fuels</a:t>
            </a:r>
            <a:r>
              <a:rPr b="1" i="0" lang="en-GB" sz="1000" u="sng" cap="none" strike="noStrike">
                <a:solidFill>
                  <a:schemeClr val="dk2"/>
                </a:solidFill>
                <a:latin typeface="Arial"/>
                <a:ea typeface="Arial"/>
                <a:cs typeface="Arial"/>
                <a:sym typeface="Arial"/>
              </a:rPr>
              <a:t>:</a:t>
            </a:r>
            <a:r>
              <a:rPr lang="en-GB" sz="1000">
                <a:solidFill>
                  <a:schemeClr val="dk2"/>
                </a:solidFill>
              </a:rPr>
              <a:t> Non-renewable fuels such as coal, oil or gas.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Solar energy</a:t>
            </a:r>
            <a:r>
              <a:rPr b="1" i="0" lang="en-GB" sz="1000" u="sng" cap="none" strike="noStrike">
                <a:solidFill>
                  <a:schemeClr val="dk2"/>
                </a:solidFill>
                <a:latin typeface="Arial"/>
                <a:ea typeface="Arial"/>
                <a:cs typeface="Arial"/>
                <a:sym typeface="Arial"/>
              </a:rPr>
              <a:t>:</a:t>
            </a:r>
            <a:r>
              <a:rPr i="0" lang="en-GB" sz="1000" cap="none" strike="noStrike">
                <a:solidFill>
                  <a:schemeClr val="dk2"/>
                </a:solidFill>
              </a:rPr>
              <a:t> </a:t>
            </a:r>
            <a:r>
              <a:rPr lang="en-GB" sz="1000">
                <a:solidFill>
                  <a:schemeClr val="dk2"/>
                </a:solidFill>
              </a:rPr>
              <a:t>Energy produced using sunlight. </a:t>
            </a:r>
            <a:endParaRPr i="0" sz="1000" cap="none" strike="noStrike">
              <a:solidFill>
                <a:schemeClr val="dk2"/>
              </a:solidFil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Diversification:</a:t>
            </a:r>
            <a:r>
              <a:rPr b="1" i="0" lang="en-GB" sz="1000" u="sng" cap="none" strike="noStrike">
                <a:solidFill>
                  <a:schemeClr val="dk2"/>
                </a:solidFill>
                <a:latin typeface="Arial"/>
                <a:ea typeface="Arial"/>
                <a:cs typeface="Arial"/>
                <a:sym typeface="Arial"/>
              </a:rPr>
              <a:t> </a:t>
            </a:r>
            <a:r>
              <a:rPr lang="en-GB" sz="1000">
                <a:solidFill>
                  <a:schemeClr val="dk2"/>
                </a:solidFill>
              </a:rPr>
              <a:t>Developing new industries beyond oil and gas. </a:t>
            </a:r>
            <a:endParaRPr b="0" i="0" sz="1000"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Urbanisation</a:t>
            </a:r>
            <a:r>
              <a:rPr b="1" i="0" lang="en-GB" sz="1000" u="sng" cap="none" strike="noStrike">
                <a:solidFill>
                  <a:schemeClr val="dk2"/>
                </a:solidFill>
                <a:latin typeface="Arial"/>
                <a:ea typeface="Arial"/>
                <a:cs typeface="Arial"/>
                <a:sym typeface="Arial"/>
              </a:rPr>
              <a:t>: </a:t>
            </a:r>
            <a:r>
              <a:rPr i="0" lang="en-GB" sz="1000" cap="none" strike="noStrike">
                <a:solidFill>
                  <a:schemeClr val="dk2"/>
                </a:solidFill>
              </a:rPr>
              <a:t>T</a:t>
            </a:r>
            <a:r>
              <a:rPr lang="en-GB" sz="1000">
                <a:solidFill>
                  <a:schemeClr val="dk2"/>
                </a:solidFill>
              </a:rPr>
              <a:t>he growth of towns and cities.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t/>
            </a:r>
            <a:endParaRPr b="0" i="0" sz="1000" u="none" cap="none" strike="noStrike">
              <a:solidFill>
                <a:schemeClr val="dk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88"/>
              <a:buFont typeface="Arial"/>
              <a:buNone/>
            </a:pPr>
            <a:r>
              <a:rPr b="1" lang="en-GB" sz="1000" u="sng">
                <a:solidFill>
                  <a:schemeClr val="dk2"/>
                </a:solidFill>
              </a:rPr>
              <a:t>Conservation</a:t>
            </a:r>
            <a:r>
              <a:rPr b="1" i="0" lang="en-GB" sz="1000" u="sng" cap="none" strike="noStrike">
                <a:solidFill>
                  <a:schemeClr val="dk2"/>
                </a:solidFill>
                <a:latin typeface="Arial"/>
                <a:ea typeface="Arial"/>
                <a:cs typeface="Arial"/>
                <a:sym typeface="Arial"/>
              </a:rPr>
              <a:t>:</a:t>
            </a:r>
            <a:r>
              <a:rPr lang="en-GB" sz="1000">
                <a:solidFill>
                  <a:schemeClr val="dk2"/>
                </a:solidFill>
              </a:rPr>
              <a:t> Protecting and managing natural resources.</a:t>
            </a:r>
            <a:r>
              <a:rPr lang="en-GB" sz="688">
                <a:solidFill>
                  <a:schemeClr val="dk2"/>
                </a:solidFill>
              </a:rPr>
              <a:t> </a:t>
            </a:r>
            <a:endParaRPr b="0" i="0" sz="688" u="none" cap="none" strike="noStrike">
              <a:solidFill>
                <a:schemeClr val="dk2"/>
              </a:solidFill>
              <a:latin typeface="Arial"/>
              <a:ea typeface="Arial"/>
              <a:cs typeface="Arial"/>
              <a:sym typeface="Arial"/>
            </a:endParaRPr>
          </a:p>
        </p:txBody>
      </p:sp>
      <p:graphicFrame>
        <p:nvGraphicFramePr>
          <p:cNvPr id="884" name="Google Shape;884;p55"/>
          <p:cNvGraphicFramePr/>
          <p:nvPr/>
        </p:nvGraphicFramePr>
        <p:xfrm>
          <a:off x="152400" y="152400"/>
          <a:ext cx="3000000" cy="3000000"/>
        </p:xfrm>
        <a:graphic>
          <a:graphicData uri="http://schemas.openxmlformats.org/drawingml/2006/table">
            <a:tbl>
              <a:tblPr>
                <a:noFill/>
                <a:tableStyleId>{34AA7E98-B8DB-4B4A-91B3-4AE02721E9AF}</a:tableStyleId>
              </a:tblPr>
              <a:tblGrid>
                <a:gridCol w="628650"/>
              </a:tblGrid>
              <a:tr h="190500">
                <a:tc>
                  <a:txBody>
                    <a:bodyPr/>
                    <a:lstStyle/>
                    <a:p>
                      <a:pPr indent="0" lvl="0" marL="0" marR="0" rtl="0" algn="l">
                        <a:lnSpc>
                          <a:spcPct val="100000"/>
                        </a:lnSpc>
                        <a:spcBef>
                          <a:spcPts val="0"/>
                        </a:spcBef>
                        <a:spcAft>
                          <a:spcPts val="0"/>
                        </a:spcAft>
                        <a:buClr>
                          <a:srgbClr val="000000"/>
                        </a:buClr>
                        <a:buSzPts val="1470"/>
                        <a:buFont typeface="Arial"/>
                        <a:buNone/>
                      </a:pPr>
                      <a:r>
                        <a:t/>
                      </a:r>
                      <a:endParaRPr sz="1470" u="none" cap="none" strike="noStrike"/>
                    </a:p>
                  </a:txBody>
                  <a:tcPr marT="91425" marB="91425" marR="91450" marL="91450"/>
                </a:tc>
              </a:tr>
            </a:tbl>
          </a:graphicData>
        </a:graphic>
      </p:graphicFrame>
      <p:pic>
        <p:nvPicPr>
          <p:cNvPr id="885" name="Google Shape;885;p55"/>
          <p:cNvPicPr preferRelativeResize="0"/>
          <p:nvPr/>
        </p:nvPicPr>
        <p:blipFill rotWithShape="1">
          <a:blip r:embed="rId4">
            <a:alphaModFix/>
          </a:blip>
          <a:srcRect b="21254" l="0" r="0" t="0"/>
          <a:stretch/>
        </p:blipFill>
        <p:spPr>
          <a:xfrm>
            <a:off x="4141725" y="4273175"/>
            <a:ext cx="4339200" cy="2583250"/>
          </a:xfrm>
          <a:prstGeom prst="rect">
            <a:avLst/>
          </a:prstGeom>
          <a:noFill/>
          <a:ln>
            <a:noFill/>
          </a:ln>
        </p:spPr>
      </p:pic>
      <p:sp>
        <p:nvSpPr>
          <p:cNvPr id="886" name="Google Shape;886;p55"/>
          <p:cNvSpPr txBox="1"/>
          <p:nvPr/>
        </p:nvSpPr>
        <p:spPr>
          <a:xfrm>
            <a:off x="2836050" y="1847575"/>
            <a:ext cx="3580800" cy="232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62"/>
              </a:spcBef>
              <a:spcAft>
                <a:spcPts val="0"/>
              </a:spcAft>
              <a:buNone/>
            </a:pPr>
            <a:r>
              <a:rPr b="1" lang="en-GB" sz="1000">
                <a:solidFill>
                  <a:schemeClr val="dk1"/>
                </a:solidFill>
              </a:rPr>
              <a:t>Why is sustainability important in the Middle East?</a:t>
            </a:r>
            <a:endParaRPr b="1"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The region has limited water and a hot, dry climate </a:t>
            </a:r>
            <a:endParaRPr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Sustainable development protects resources for the future. </a:t>
            </a:r>
            <a:endParaRPr sz="1000">
              <a:solidFill>
                <a:schemeClr val="dk1"/>
              </a:solidFill>
            </a:endParaRPr>
          </a:p>
          <a:p>
            <a:pPr indent="0" lvl="0" marL="0" rtl="0" algn="l">
              <a:lnSpc>
                <a:spcPct val="115000"/>
              </a:lnSpc>
              <a:spcBef>
                <a:spcPts val="1262"/>
              </a:spcBef>
              <a:spcAft>
                <a:spcPts val="0"/>
              </a:spcAft>
              <a:buNone/>
            </a:pPr>
            <a:r>
              <a:rPr b="1" lang="en-GB" sz="1000">
                <a:solidFill>
                  <a:schemeClr val="dk1"/>
                </a:solidFill>
              </a:rPr>
              <a:t>How can water be managed more sustainably?</a:t>
            </a:r>
            <a:endParaRPr b="1"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Desalination and water recycling increase fresh water supplies. </a:t>
            </a:r>
            <a:endParaRPr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Conserving water reduces demand and waste. </a:t>
            </a:r>
            <a:endParaRPr sz="1000"/>
          </a:p>
        </p:txBody>
      </p:sp>
      <p:sp>
        <p:nvSpPr>
          <p:cNvPr id="887" name="Google Shape;887;p55"/>
          <p:cNvSpPr txBox="1"/>
          <p:nvPr/>
        </p:nvSpPr>
        <p:spPr>
          <a:xfrm>
            <a:off x="6334950" y="1802100"/>
            <a:ext cx="3723300" cy="232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62"/>
              </a:spcBef>
              <a:spcAft>
                <a:spcPts val="0"/>
              </a:spcAft>
              <a:buNone/>
            </a:pPr>
            <a:r>
              <a:rPr b="1" lang="en-GB" sz="1000">
                <a:solidFill>
                  <a:schemeClr val="dk1"/>
                </a:solidFill>
              </a:rPr>
              <a:t>How can the Middle East reduce its reliance on oil?</a:t>
            </a:r>
            <a:endParaRPr b="1"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Renewable energy provides cleaner sources of power. </a:t>
            </a:r>
            <a:endParaRPr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Diversifying the economy creates new jobs and industries. </a:t>
            </a:r>
            <a:endParaRPr sz="1000">
              <a:solidFill>
                <a:schemeClr val="dk1"/>
              </a:solidFill>
            </a:endParaRPr>
          </a:p>
          <a:p>
            <a:pPr indent="0" lvl="0" marL="0" rtl="0" algn="l">
              <a:lnSpc>
                <a:spcPct val="115000"/>
              </a:lnSpc>
              <a:spcBef>
                <a:spcPts val="1262"/>
              </a:spcBef>
              <a:spcAft>
                <a:spcPts val="0"/>
              </a:spcAft>
              <a:buNone/>
            </a:pPr>
            <a:r>
              <a:rPr b="1" lang="en-GB" sz="1000">
                <a:solidFill>
                  <a:schemeClr val="dk1"/>
                </a:solidFill>
              </a:rPr>
              <a:t>How can people make the Middle East more sustainable?</a:t>
            </a:r>
            <a:endParaRPr b="1" sz="1000">
              <a:solidFill>
                <a:schemeClr val="dk1"/>
              </a:solidFill>
            </a:endParaRPr>
          </a:p>
          <a:p>
            <a:pPr indent="-282001" lvl="0" marL="422434" rtl="0" algn="l">
              <a:lnSpc>
                <a:spcPct val="115000"/>
              </a:lnSpc>
              <a:spcBef>
                <a:spcPts val="1147"/>
              </a:spcBef>
              <a:spcAft>
                <a:spcPts val="0"/>
              </a:spcAft>
              <a:buClr>
                <a:schemeClr val="dk1"/>
              </a:buClr>
              <a:buSzPts val="1000"/>
              <a:buChar char="●"/>
            </a:pPr>
            <a:r>
              <a:rPr lang="en-GB" sz="1000">
                <a:solidFill>
                  <a:schemeClr val="dk1"/>
                </a:solidFill>
              </a:rPr>
              <a:t>Use resources more efficiently and reduce waste. </a:t>
            </a:r>
            <a:endParaRPr sz="1000">
              <a:solidFill>
                <a:schemeClr val="dk1"/>
              </a:solidFill>
            </a:endParaRPr>
          </a:p>
          <a:p>
            <a:pPr indent="-275651" lvl="0" marL="422434" rtl="0" algn="l">
              <a:lnSpc>
                <a:spcPct val="115000"/>
              </a:lnSpc>
              <a:spcBef>
                <a:spcPts val="1147"/>
              </a:spcBef>
              <a:spcAft>
                <a:spcPts val="0"/>
              </a:spcAft>
              <a:buClr>
                <a:schemeClr val="dk1"/>
              </a:buClr>
              <a:buSzPts val="900"/>
              <a:buChar char="●"/>
            </a:pPr>
            <a:r>
              <a:rPr lang="en-GB" sz="1000">
                <a:solidFill>
                  <a:schemeClr val="dk1"/>
                </a:solidFill>
              </a:rPr>
              <a:t>Balance economic growth with protecting the environment.</a:t>
            </a:r>
            <a:r>
              <a:rPr lang="en-GB" sz="900">
                <a:solidFill>
                  <a:schemeClr val="dk1"/>
                </a:solidFill>
              </a:rPr>
              <a:t> </a:t>
            </a:r>
            <a:endParaRPr sz="90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56"/>
          <p:cNvSpPr txBox="1"/>
          <p:nvPr>
            <p:ph type="title"/>
          </p:nvPr>
        </p:nvSpPr>
        <p:spPr>
          <a:xfrm>
            <a:off x="608813" y="18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1 </a:t>
            </a:r>
            <a:endParaRPr b="1" sz="2982">
              <a:latin typeface="Arial"/>
              <a:ea typeface="Arial"/>
              <a:cs typeface="Arial"/>
              <a:sym typeface="Arial"/>
            </a:endParaRPr>
          </a:p>
        </p:txBody>
      </p:sp>
      <p:sp>
        <p:nvSpPr>
          <p:cNvPr id="894" name="Google Shape;894;p56"/>
          <p:cNvSpPr/>
          <p:nvPr/>
        </p:nvSpPr>
        <p:spPr>
          <a:xfrm>
            <a:off x="670121" y="1193286"/>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b="0" i="0" lang="en-GB" sz="1606" u="none" cap="none" strike="noStrike">
                <a:solidFill>
                  <a:schemeClr val="lt1"/>
                </a:solidFill>
                <a:latin typeface="Calibri"/>
                <a:ea typeface="Calibri"/>
                <a:cs typeface="Calibri"/>
                <a:sym typeface="Calibri"/>
              </a:rPr>
              <a:t>K</a:t>
            </a:r>
            <a:endParaRPr b="0" i="0" sz="1262" u="none" cap="none" strike="noStrike">
              <a:solidFill>
                <a:srgbClr val="000000"/>
              </a:solidFill>
              <a:latin typeface="Arial"/>
              <a:ea typeface="Arial"/>
              <a:cs typeface="Arial"/>
              <a:sym typeface="Arial"/>
            </a:endParaRPr>
          </a:p>
        </p:txBody>
      </p:sp>
      <p:sp>
        <p:nvSpPr>
          <p:cNvPr id="895" name="Google Shape;895;p56"/>
          <p:cNvSpPr/>
          <p:nvPr/>
        </p:nvSpPr>
        <p:spPr>
          <a:xfrm>
            <a:off x="672497" y="2110604"/>
            <a:ext cx="22200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b="0" i="0" sz="1606" u="none" cap="none" strike="noStrike">
              <a:solidFill>
                <a:schemeClr val="lt1"/>
              </a:solidFill>
              <a:latin typeface="Calibri"/>
              <a:ea typeface="Calibri"/>
              <a:cs typeface="Calibri"/>
              <a:sym typeface="Calibri"/>
            </a:endParaRPr>
          </a:p>
        </p:txBody>
      </p:sp>
      <p:sp>
        <p:nvSpPr>
          <p:cNvPr id="896" name="Google Shape;896;p56"/>
          <p:cNvSpPr/>
          <p:nvPr/>
        </p:nvSpPr>
        <p:spPr>
          <a:xfrm>
            <a:off x="735075" y="1343999"/>
            <a:ext cx="22032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i="0" lang="en-GB" sz="2065" u="none" cap="none" strike="noStrike">
                <a:solidFill>
                  <a:schemeClr val="dk1"/>
                </a:solidFill>
                <a:latin typeface="Calibri"/>
                <a:ea typeface="Calibri"/>
                <a:cs typeface="Calibri"/>
                <a:sym typeface="Calibri"/>
              </a:rPr>
              <a:t>Key Vocabulary</a:t>
            </a:r>
            <a:endParaRPr b="0" i="0" sz="1262" u="none" cap="none" strike="noStrike">
              <a:solidFill>
                <a:srgbClr val="000000"/>
              </a:solidFill>
              <a:latin typeface="Arial"/>
              <a:ea typeface="Arial"/>
              <a:cs typeface="Arial"/>
              <a:sym typeface="Arial"/>
            </a:endParaRPr>
          </a:p>
        </p:txBody>
      </p:sp>
      <p:sp>
        <p:nvSpPr>
          <p:cNvPr id="897" name="Google Shape;897;p56"/>
          <p:cNvSpPr/>
          <p:nvPr/>
        </p:nvSpPr>
        <p:spPr>
          <a:xfrm>
            <a:off x="3045309" y="2039996"/>
            <a:ext cx="34557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b="0" i="0" sz="1606" u="none" cap="none" strike="noStrike">
              <a:solidFill>
                <a:schemeClr val="lt1"/>
              </a:solidFill>
              <a:latin typeface="Calibri"/>
              <a:ea typeface="Calibri"/>
              <a:cs typeface="Calibri"/>
              <a:sym typeface="Calibri"/>
            </a:endParaRPr>
          </a:p>
        </p:txBody>
      </p:sp>
      <p:sp>
        <p:nvSpPr>
          <p:cNvPr id="898" name="Google Shape;898;p56"/>
          <p:cNvSpPr/>
          <p:nvPr/>
        </p:nvSpPr>
        <p:spPr>
          <a:xfrm>
            <a:off x="3045309" y="1343999"/>
            <a:ext cx="34557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i="0" lang="en-GB" sz="2065" u="none" cap="none" strike="noStrike">
                <a:solidFill>
                  <a:schemeClr val="dk1"/>
                </a:solidFill>
                <a:latin typeface="Calibri"/>
                <a:ea typeface="Calibri"/>
                <a:cs typeface="Calibri"/>
                <a:sym typeface="Calibri"/>
              </a:rPr>
              <a:t>Key Concepts</a:t>
            </a:r>
            <a:endParaRPr b="0" i="0" sz="1262" u="none" cap="none" strike="noStrike">
              <a:solidFill>
                <a:srgbClr val="000000"/>
              </a:solidFill>
              <a:latin typeface="Arial"/>
              <a:ea typeface="Arial"/>
              <a:cs typeface="Arial"/>
              <a:sym typeface="Arial"/>
            </a:endParaRPr>
          </a:p>
        </p:txBody>
      </p:sp>
      <p:sp>
        <p:nvSpPr>
          <p:cNvPr id="899" name="Google Shape;899;p56"/>
          <p:cNvSpPr/>
          <p:nvPr/>
        </p:nvSpPr>
        <p:spPr>
          <a:xfrm>
            <a:off x="6547000" y="2040000"/>
            <a:ext cx="36294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b="0" i="0" sz="2065" u="none" cap="none" strike="noStrike">
              <a:solidFill>
                <a:schemeClr val="dk1"/>
              </a:solidFill>
              <a:latin typeface="Calibri"/>
              <a:ea typeface="Calibri"/>
              <a:cs typeface="Calibri"/>
              <a:sym typeface="Calibri"/>
            </a:endParaRPr>
          </a:p>
        </p:txBody>
      </p:sp>
      <p:sp>
        <p:nvSpPr>
          <p:cNvPr id="900" name="Google Shape;900;p56"/>
          <p:cNvSpPr/>
          <p:nvPr/>
        </p:nvSpPr>
        <p:spPr>
          <a:xfrm>
            <a:off x="6608025" y="1344000"/>
            <a:ext cx="35685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i="0" lang="en-GB" sz="1720" u="none" cap="none" strike="noStrike">
                <a:solidFill>
                  <a:schemeClr val="dk1"/>
                </a:solidFill>
                <a:latin typeface="Calibri"/>
                <a:ea typeface="Calibri"/>
                <a:cs typeface="Calibri"/>
                <a:sym typeface="Calibri"/>
              </a:rPr>
              <a:t>Grammar &amp; Phonics</a:t>
            </a:r>
            <a:endParaRPr b="0" i="0" sz="1262" u="none" cap="none" strike="noStrike">
              <a:solidFill>
                <a:srgbClr val="000000"/>
              </a:solidFill>
              <a:latin typeface="Arial"/>
              <a:ea typeface="Arial"/>
              <a:cs typeface="Arial"/>
              <a:sym typeface="Arial"/>
            </a:endParaRPr>
          </a:p>
        </p:txBody>
      </p:sp>
      <p:sp>
        <p:nvSpPr>
          <p:cNvPr id="901" name="Google Shape;901;p56"/>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902" name="Google Shape;902;p56"/>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903" name="Google Shape;903;p56"/>
          <p:cNvPicPr preferRelativeResize="0"/>
          <p:nvPr/>
        </p:nvPicPr>
        <p:blipFill rotWithShape="1">
          <a:blip r:embed="rId4">
            <a:alphaModFix/>
          </a:blip>
          <a:srcRect b="0" l="0" r="0" t="0"/>
          <a:stretch/>
        </p:blipFill>
        <p:spPr>
          <a:xfrm>
            <a:off x="3121779" y="2080137"/>
            <a:ext cx="3342843" cy="3045405"/>
          </a:xfrm>
          <a:prstGeom prst="rect">
            <a:avLst/>
          </a:prstGeom>
          <a:noFill/>
          <a:ln>
            <a:noFill/>
          </a:ln>
        </p:spPr>
      </p:pic>
      <p:pic>
        <p:nvPicPr>
          <p:cNvPr id="904" name="Google Shape;904;p56"/>
          <p:cNvPicPr preferRelativeResize="0"/>
          <p:nvPr/>
        </p:nvPicPr>
        <p:blipFill rotWithShape="1">
          <a:blip r:embed="rId5">
            <a:alphaModFix/>
          </a:blip>
          <a:srcRect b="4904" l="8397" r="5299" t="55930"/>
          <a:stretch/>
        </p:blipFill>
        <p:spPr>
          <a:xfrm>
            <a:off x="6653800" y="1893425"/>
            <a:ext cx="3522600" cy="1479242"/>
          </a:xfrm>
          <a:prstGeom prst="rect">
            <a:avLst/>
          </a:prstGeom>
          <a:noFill/>
          <a:ln>
            <a:noFill/>
          </a:ln>
        </p:spPr>
      </p:pic>
      <p:pic>
        <p:nvPicPr>
          <p:cNvPr id="905" name="Google Shape;905;p56"/>
          <p:cNvPicPr preferRelativeResize="0"/>
          <p:nvPr/>
        </p:nvPicPr>
        <p:blipFill rotWithShape="1">
          <a:blip r:embed="rId6">
            <a:alphaModFix/>
          </a:blip>
          <a:srcRect b="0" l="0" r="0" t="0"/>
          <a:stretch/>
        </p:blipFill>
        <p:spPr>
          <a:xfrm>
            <a:off x="627012" y="4174630"/>
            <a:ext cx="2382003" cy="2938267"/>
          </a:xfrm>
          <a:prstGeom prst="rect">
            <a:avLst/>
          </a:prstGeom>
          <a:noFill/>
          <a:ln>
            <a:noFill/>
          </a:ln>
        </p:spPr>
      </p:pic>
      <p:pic>
        <p:nvPicPr>
          <p:cNvPr id="906" name="Google Shape;906;p56"/>
          <p:cNvPicPr preferRelativeResize="0"/>
          <p:nvPr/>
        </p:nvPicPr>
        <p:blipFill rotWithShape="1">
          <a:blip r:embed="rId7">
            <a:alphaModFix/>
          </a:blip>
          <a:srcRect b="0" l="0" r="0" t="0"/>
          <a:stretch/>
        </p:blipFill>
        <p:spPr>
          <a:xfrm>
            <a:off x="3101750" y="5272431"/>
            <a:ext cx="3342852" cy="1606444"/>
          </a:xfrm>
          <a:prstGeom prst="rect">
            <a:avLst/>
          </a:prstGeom>
          <a:noFill/>
          <a:ln>
            <a:noFill/>
          </a:ln>
        </p:spPr>
      </p:pic>
      <p:pic>
        <p:nvPicPr>
          <p:cNvPr id="907" name="Google Shape;907;p56"/>
          <p:cNvPicPr preferRelativeResize="0"/>
          <p:nvPr/>
        </p:nvPicPr>
        <p:blipFill rotWithShape="1">
          <a:blip r:embed="rId8">
            <a:alphaModFix/>
          </a:blip>
          <a:srcRect b="0" l="0" r="0" t="20064"/>
          <a:stretch/>
        </p:blipFill>
        <p:spPr>
          <a:xfrm>
            <a:off x="6653802" y="3419432"/>
            <a:ext cx="2992735" cy="922059"/>
          </a:xfrm>
          <a:prstGeom prst="rect">
            <a:avLst/>
          </a:prstGeom>
          <a:noFill/>
          <a:ln>
            <a:noFill/>
          </a:ln>
        </p:spPr>
      </p:pic>
      <p:sp>
        <p:nvSpPr>
          <p:cNvPr id="908" name="Google Shape;908;p56"/>
          <p:cNvSpPr txBox="1"/>
          <p:nvPr/>
        </p:nvSpPr>
        <p:spPr>
          <a:xfrm>
            <a:off x="4197876" y="4798850"/>
            <a:ext cx="2220000" cy="326700"/>
          </a:xfrm>
          <a:prstGeom prst="rect">
            <a:avLst/>
          </a:prstGeom>
          <a:solidFill>
            <a:schemeClr val="lt1"/>
          </a:solidFill>
          <a:ln>
            <a:noFill/>
          </a:ln>
        </p:spPr>
        <p:txBody>
          <a:bodyPr anchorCtr="0" anchor="t" bIns="39325" lIns="78650" spcFirstLastPara="1" rIns="78650" wrap="square" tIns="39325">
            <a:spAutoFit/>
          </a:bodyPr>
          <a:lstStyle/>
          <a:p>
            <a:pPr indent="0" lvl="0" marL="0" marR="0" rtl="0" algn="l">
              <a:spcBef>
                <a:spcPts val="0"/>
              </a:spcBef>
              <a:spcAft>
                <a:spcPts val="0"/>
              </a:spcAft>
              <a:buNone/>
            </a:pPr>
            <a:r>
              <a:rPr b="0" i="0" lang="en-GB" sz="1606" u="none" cap="none" strike="noStrike">
                <a:solidFill>
                  <a:schemeClr val="dk1"/>
                </a:solidFill>
                <a:latin typeface="Calibri"/>
                <a:ea typeface="Calibri"/>
                <a:cs typeface="Calibri"/>
                <a:sym typeface="Calibri"/>
              </a:rPr>
              <a:t>porque es/ porque son</a:t>
            </a:r>
            <a:endParaRPr sz="1262"/>
          </a:p>
        </p:txBody>
      </p:sp>
      <p:pic>
        <p:nvPicPr>
          <p:cNvPr id="909" name="Google Shape;909;p56"/>
          <p:cNvPicPr preferRelativeResize="0"/>
          <p:nvPr/>
        </p:nvPicPr>
        <p:blipFill rotWithShape="1">
          <a:blip r:embed="rId9">
            <a:alphaModFix/>
          </a:blip>
          <a:srcRect b="49915" l="0" r="45124" t="0"/>
          <a:stretch/>
        </p:blipFill>
        <p:spPr>
          <a:xfrm>
            <a:off x="6653800" y="4341500"/>
            <a:ext cx="1694425" cy="987352"/>
          </a:xfrm>
          <a:prstGeom prst="rect">
            <a:avLst/>
          </a:prstGeom>
          <a:noFill/>
          <a:ln>
            <a:noFill/>
          </a:ln>
        </p:spPr>
      </p:pic>
      <p:sp>
        <p:nvSpPr>
          <p:cNvPr id="910" name="Google Shape;910;p56"/>
          <p:cNvSpPr txBox="1"/>
          <p:nvPr/>
        </p:nvSpPr>
        <p:spPr>
          <a:xfrm>
            <a:off x="4101572" y="2083860"/>
            <a:ext cx="824100" cy="326700"/>
          </a:xfrm>
          <a:prstGeom prst="rect">
            <a:avLst/>
          </a:prstGeom>
          <a:solidFill>
            <a:schemeClr val="lt1"/>
          </a:solidFill>
          <a:ln>
            <a:noFill/>
          </a:ln>
        </p:spPr>
        <p:txBody>
          <a:bodyPr anchorCtr="0" anchor="t" bIns="39325" lIns="78650" spcFirstLastPara="1" rIns="78650" wrap="square" tIns="39325">
            <a:spAutoFit/>
          </a:bodyPr>
          <a:lstStyle/>
          <a:p>
            <a:pPr indent="0" lvl="0" marL="0" marR="0" rtl="0" algn="l">
              <a:spcBef>
                <a:spcPts val="0"/>
              </a:spcBef>
              <a:spcAft>
                <a:spcPts val="0"/>
              </a:spcAft>
              <a:buNone/>
            </a:pPr>
            <a:r>
              <a:rPr lang="en-GB" sz="1606">
                <a:solidFill>
                  <a:schemeClr val="dk1"/>
                </a:solidFill>
                <a:latin typeface="Calibri"/>
                <a:ea typeface="Calibri"/>
                <a:cs typeface="Calibri"/>
                <a:sym typeface="Calibri"/>
              </a:rPr>
              <a:t>Singular</a:t>
            </a:r>
            <a:endParaRPr sz="1262"/>
          </a:p>
        </p:txBody>
      </p:sp>
      <p:sp>
        <p:nvSpPr>
          <p:cNvPr id="911" name="Google Shape;911;p56"/>
          <p:cNvSpPr txBox="1"/>
          <p:nvPr/>
        </p:nvSpPr>
        <p:spPr>
          <a:xfrm>
            <a:off x="4197866" y="3632307"/>
            <a:ext cx="631500" cy="326700"/>
          </a:xfrm>
          <a:prstGeom prst="rect">
            <a:avLst/>
          </a:prstGeom>
          <a:solidFill>
            <a:schemeClr val="lt1"/>
          </a:solidFill>
          <a:ln>
            <a:noFill/>
          </a:ln>
        </p:spPr>
        <p:txBody>
          <a:bodyPr anchorCtr="0" anchor="t" bIns="39325" lIns="78650" spcFirstLastPara="1" rIns="78650" wrap="square" tIns="39325">
            <a:spAutoFit/>
          </a:bodyPr>
          <a:lstStyle/>
          <a:p>
            <a:pPr indent="0" lvl="0" marL="0" marR="0" rtl="0" algn="l">
              <a:spcBef>
                <a:spcPts val="0"/>
              </a:spcBef>
              <a:spcAft>
                <a:spcPts val="0"/>
              </a:spcAft>
              <a:buNone/>
            </a:pPr>
            <a:r>
              <a:rPr lang="en-GB" sz="1606">
                <a:solidFill>
                  <a:schemeClr val="dk1"/>
                </a:solidFill>
                <a:latin typeface="Calibri"/>
                <a:ea typeface="Calibri"/>
                <a:cs typeface="Calibri"/>
                <a:sym typeface="Calibri"/>
              </a:rPr>
              <a:t>plural</a:t>
            </a:r>
            <a:endParaRPr sz="1262"/>
          </a:p>
        </p:txBody>
      </p:sp>
      <p:pic>
        <p:nvPicPr>
          <p:cNvPr id="912" name="Google Shape;912;p56"/>
          <p:cNvPicPr preferRelativeResize="0"/>
          <p:nvPr/>
        </p:nvPicPr>
        <p:blipFill rotWithShape="1">
          <a:blip r:embed="rId10">
            <a:alphaModFix/>
          </a:blip>
          <a:srcRect b="0" l="0" r="0" t="0"/>
          <a:stretch/>
        </p:blipFill>
        <p:spPr>
          <a:xfrm>
            <a:off x="627013" y="2014585"/>
            <a:ext cx="2372293" cy="2129332"/>
          </a:xfrm>
          <a:prstGeom prst="rect">
            <a:avLst/>
          </a:prstGeom>
          <a:noFill/>
          <a:ln>
            <a:noFill/>
          </a:ln>
        </p:spPr>
      </p:pic>
      <p:pic>
        <p:nvPicPr>
          <p:cNvPr id="913" name="Google Shape;913;p56"/>
          <p:cNvPicPr preferRelativeResize="0"/>
          <p:nvPr/>
        </p:nvPicPr>
        <p:blipFill rotWithShape="1">
          <a:blip r:embed="rId11">
            <a:alphaModFix/>
          </a:blip>
          <a:srcRect b="0" l="0" r="0" t="0"/>
          <a:stretch/>
        </p:blipFill>
        <p:spPr>
          <a:xfrm>
            <a:off x="6653800" y="5459822"/>
            <a:ext cx="2372274" cy="1032728"/>
          </a:xfrm>
          <a:prstGeom prst="rect">
            <a:avLst/>
          </a:prstGeom>
          <a:noFill/>
          <a:ln>
            <a:noFill/>
          </a:ln>
        </p:spPr>
      </p:pic>
      <p:pic>
        <p:nvPicPr>
          <p:cNvPr id="914" name="Google Shape;914;p56"/>
          <p:cNvPicPr preferRelativeResize="0"/>
          <p:nvPr/>
        </p:nvPicPr>
        <p:blipFill rotWithShape="1">
          <a:blip r:embed="rId9">
            <a:alphaModFix/>
          </a:blip>
          <a:srcRect b="7784" l="0" r="45124" t="48041"/>
          <a:stretch/>
        </p:blipFill>
        <p:spPr>
          <a:xfrm>
            <a:off x="8348225" y="4341500"/>
            <a:ext cx="1794150" cy="9220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57"/>
          <p:cNvSpPr txBox="1"/>
          <p:nvPr>
            <p:ph type="title"/>
          </p:nvPr>
        </p:nvSpPr>
        <p:spPr>
          <a:xfrm>
            <a:off x="608813" y="18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2 </a:t>
            </a:r>
            <a:endParaRPr b="1" sz="2982">
              <a:latin typeface="Arial"/>
              <a:ea typeface="Arial"/>
              <a:cs typeface="Arial"/>
              <a:sym typeface="Arial"/>
            </a:endParaRPr>
          </a:p>
        </p:txBody>
      </p:sp>
      <p:sp>
        <p:nvSpPr>
          <p:cNvPr id="921" name="Google Shape;921;p57"/>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922" name="Google Shape;922;p57"/>
          <p:cNvSpPr/>
          <p:nvPr/>
        </p:nvSpPr>
        <p:spPr>
          <a:xfrm>
            <a:off x="672497" y="2110604"/>
            <a:ext cx="22200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923" name="Google Shape;923;p57"/>
          <p:cNvSpPr/>
          <p:nvPr/>
        </p:nvSpPr>
        <p:spPr>
          <a:xfrm>
            <a:off x="735075" y="1343999"/>
            <a:ext cx="22032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924" name="Google Shape;924;p57"/>
          <p:cNvSpPr/>
          <p:nvPr/>
        </p:nvSpPr>
        <p:spPr>
          <a:xfrm>
            <a:off x="3045309" y="2039996"/>
            <a:ext cx="34557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925" name="Google Shape;925;p57"/>
          <p:cNvSpPr/>
          <p:nvPr/>
        </p:nvSpPr>
        <p:spPr>
          <a:xfrm>
            <a:off x="3045309" y="1343999"/>
            <a:ext cx="34557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926" name="Google Shape;926;p57"/>
          <p:cNvSpPr/>
          <p:nvPr/>
        </p:nvSpPr>
        <p:spPr>
          <a:xfrm>
            <a:off x="6653858" y="2039996"/>
            <a:ext cx="35226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927" name="Google Shape;927;p57"/>
          <p:cNvSpPr/>
          <p:nvPr/>
        </p:nvSpPr>
        <p:spPr>
          <a:xfrm>
            <a:off x="6653857" y="1343999"/>
            <a:ext cx="35226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928" name="Google Shape;928;p57"/>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929" name="Google Shape;929;p57"/>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930" name="Google Shape;930;p57"/>
          <p:cNvPicPr preferRelativeResize="0"/>
          <p:nvPr/>
        </p:nvPicPr>
        <p:blipFill rotWithShape="1">
          <a:blip r:embed="rId4">
            <a:alphaModFix/>
          </a:blip>
          <a:srcRect b="-2902" l="0" r="0" t="0"/>
          <a:stretch/>
        </p:blipFill>
        <p:spPr>
          <a:xfrm>
            <a:off x="3127000" y="2279000"/>
            <a:ext cx="3292287" cy="2300438"/>
          </a:xfrm>
          <a:prstGeom prst="rect">
            <a:avLst/>
          </a:prstGeom>
          <a:noFill/>
          <a:ln>
            <a:noFill/>
          </a:ln>
        </p:spPr>
      </p:pic>
      <p:pic>
        <p:nvPicPr>
          <p:cNvPr id="931" name="Google Shape;931;p57"/>
          <p:cNvPicPr preferRelativeResize="0"/>
          <p:nvPr/>
        </p:nvPicPr>
        <p:blipFill rotWithShape="1">
          <a:blip r:embed="rId5">
            <a:alphaModFix/>
          </a:blip>
          <a:srcRect b="0" l="0" r="0" t="0"/>
          <a:stretch/>
        </p:blipFill>
        <p:spPr>
          <a:xfrm>
            <a:off x="6653800" y="2110600"/>
            <a:ext cx="1902625" cy="1291050"/>
          </a:xfrm>
          <a:prstGeom prst="rect">
            <a:avLst/>
          </a:prstGeom>
          <a:noFill/>
          <a:ln>
            <a:noFill/>
          </a:ln>
        </p:spPr>
      </p:pic>
      <p:pic>
        <p:nvPicPr>
          <p:cNvPr id="932" name="Google Shape;932;p57"/>
          <p:cNvPicPr preferRelativeResize="0"/>
          <p:nvPr/>
        </p:nvPicPr>
        <p:blipFill rotWithShape="1">
          <a:blip r:embed="rId6">
            <a:alphaModFix/>
          </a:blip>
          <a:srcRect b="0" l="0" r="0" t="0"/>
          <a:stretch/>
        </p:blipFill>
        <p:spPr>
          <a:xfrm>
            <a:off x="746100" y="2182627"/>
            <a:ext cx="2072824" cy="677700"/>
          </a:xfrm>
          <a:prstGeom prst="rect">
            <a:avLst/>
          </a:prstGeom>
          <a:noFill/>
          <a:ln>
            <a:noFill/>
          </a:ln>
        </p:spPr>
      </p:pic>
      <p:pic>
        <p:nvPicPr>
          <p:cNvPr id="933" name="Google Shape;933;p57"/>
          <p:cNvPicPr preferRelativeResize="0"/>
          <p:nvPr/>
        </p:nvPicPr>
        <p:blipFill rotWithShape="1">
          <a:blip r:embed="rId7">
            <a:alphaModFix/>
          </a:blip>
          <a:srcRect b="0" l="0" r="0" t="0"/>
          <a:stretch/>
        </p:blipFill>
        <p:spPr>
          <a:xfrm>
            <a:off x="6858271" y="3485338"/>
            <a:ext cx="1340899" cy="1099265"/>
          </a:xfrm>
          <a:prstGeom prst="rect">
            <a:avLst/>
          </a:prstGeom>
          <a:noFill/>
          <a:ln>
            <a:noFill/>
          </a:ln>
        </p:spPr>
      </p:pic>
      <p:pic>
        <p:nvPicPr>
          <p:cNvPr id="934" name="Google Shape;934;p57"/>
          <p:cNvPicPr preferRelativeResize="0"/>
          <p:nvPr/>
        </p:nvPicPr>
        <p:blipFill rotWithShape="1">
          <a:blip r:embed="rId8">
            <a:alphaModFix/>
          </a:blip>
          <a:srcRect b="0" l="0" r="0" t="0"/>
          <a:stretch/>
        </p:blipFill>
        <p:spPr>
          <a:xfrm>
            <a:off x="3163813" y="4928750"/>
            <a:ext cx="3218705" cy="1164975"/>
          </a:xfrm>
          <a:prstGeom prst="rect">
            <a:avLst/>
          </a:prstGeom>
          <a:noFill/>
          <a:ln>
            <a:noFill/>
          </a:ln>
        </p:spPr>
      </p:pic>
      <p:pic>
        <p:nvPicPr>
          <p:cNvPr id="935" name="Google Shape;935;p57"/>
          <p:cNvPicPr preferRelativeResize="0"/>
          <p:nvPr/>
        </p:nvPicPr>
        <p:blipFill rotWithShape="1">
          <a:blip r:embed="rId9">
            <a:alphaModFix/>
          </a:blip>
          <a:srcRect b="0" l="0" r="0" t="0"/>
          <a:stretch/>
        </p:blipFill>
        <p:spPr>
          <a:xfrm>
            <a:off x="813341" y="6174329"/>
            <a:ext cx="1938341" cy="804345"/>
          </a:xfrm>
          <a:prstGeom prst="rect">
            <a:avLst/>
          </a:prstGeom>
          <a:noFill/>
          <a:ln>
            <a:noFill/>
          </a:ln>
        </p:spPr>
      </p:pic>
      <p:pic>
        <p:nvPicPr>
          <p:cNvPr id="936" name="Google Shape;936;p57"/>
          <p:cNvPicPr preferRelativeResize="0"/>
          <p:nvPr/>
        </p:nvPicPr>
        <p:blipFill rotWithShape="1">
          <a:blip r:embed="rId10">
            <a:alphaModFix/>
          </a:blip>
          <a:srcRect b="0" l="0" r="48694" t="0"/>
          <a:stretch/>
        </p:blipFill>
        <p:spPr>
          <a:xfrm>
            <a:off x="717149" y="2972850"/>
            <a:ext cx="2101775" cy="1551854"/>
          </a:xfrm>
          <a:prstGeom prst="rect">
            <a:avLst/>
          </a:prstGeom>
          <a:noFill/>
          <a:ln>
            <a:noFill/>
          </a:ln>
        </p:spPr>
      </p:pic>
      <p:pic>
        <p:nvPicPr>
          <p:cNvPr id="937" name="Google Shape;937;p57"/>
          <p:cNvPicPr preferRelativeResize="0"/>
          <p:nvPr/>
        </p:nvPicPr>
        <p:blipFill rotWithShape="1">
          <a:blip r:embed="rId11">
            <a:alphaModFix/>
          </a:blip>
          <a:srcRect b="0" l="0" r="0" t="0"/>
          <a:stretch/>
        </p:blipFill>
        <p:spPr>
          <a:xfrm>
            <a:off x="8556425" y="2110599"/>
            <a:ext cx="1620025" cy="2818151"/>
          </a:xfrm>
          <a:prstGeom prst="rect">
            <a:avLst/>
          </a:prstGeom>
          <a:noFill/>
          <a:ln>
            <a:noFill/>
          </a:ln>
        </p:spPr>
      </p:pic>
      <p:pic>
        <p:nvPicPr>
          <p:cNvPr id="938" name="Google Shape;938;p57"/>
          <p:cNvPicPr preferRelativeResize="0"/>
          <p:nvPr/>
        </p:nvPicPr>
        <p:blipFill rotWithShape="1">
          <a:blip r:embed="rId12">
            <a:alphaModFix/>
          </a:blip>
          <a:srcRect b="0" l="0" r="0" t="0"/>
          <a:stretch/>
        </p:blipFill>
        <p:spPr>
          <a:xfrm>
            <a:off x="6690450" y="5137138"/>
            <a:ext cx="3363076" cy="1336100"/>
          </a:xfrm>
          <a:prstGeom prst="rect">
            <a:avLst/>
          </a:prstGeom>
          <a:noFill/>
          <a:ln>
            <a:noFill/>
          </a:ln>
        </p:spPr>
      </p:pic>
      <p:pic>
        <p:nvPicPr>
          <p:cNvPr id="939" name="Google Shape;939;p57"/>
          <p:cNvPicPr preferRelativeResize="0"/>
          <p:nvPr/>
        </p:nvPicPr>
        <p:blipFill rotWithShape="1">
          <a:blip r:embed="rId10">
            <a:alphaModFix/>
          </a:blip>
          <a:srcRect b="0" l="52363" r="0" t="0"/>
          <a:stretch/>
        </p:blipFill>
        <p:spPr>
          <a:xfrm>
            <a:off x="746103" y="4579450"/>
            <a:ext cx="2005575" cy="159487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58"/>
          <p:cNvSpPr txBox="1"/>
          <p:nvPr>
            <p:ph type="title"/>
          </p:nvPr>
        </p:nvSpPr>
        <p:spPr>
          <a:xfrm>
            <a:off x="608813" y="18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2 </a:t>
            </a:r>
            <a:endParaRPr b="1" sz="2982">
              <a:latin typeface="Arial"/>
              <a:ea typeface="Arial"/>
              <a:cs typeface="Arial"/>
              <a:sym typeface="Arial"/>
            </a:endParaRPr>
          </a:p>
        </p:txBody>
      </p:sp>
      <p:sp>
        <p:nvSpPr>
          <p:cNvPr id="946" name="Google Shape;946;p58"/>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947" name="Google Shape;947;p58"/>
          <p:cNvSpPr/>
          <p:nvPr/>
        </p:nvSpPr>
        <p:spPr>
          <a:xfrm>
            <a:off x="672497" y="2110604"/>
            <a:ext cx="22200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948" name="Google Shape;948;p58"/>
          <p:cNvSpPr/>
          <p:nvPr/>
        </p:nvSpPr>
        <p:spPr>
          <a:xfrm>
            <a:off x="735075" y="1343999"/>
            <a:ext cx="22032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949" name="Google Shape;949;p58"/>
          <p:cNvSpPr/>
          <p:nvPr/>
        </p:nvSpPr>
        <p:spPr>
          <a:xfrm>
            <a:off x="3045309" y="2039996"/>
            <a:ext cx="34557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950" name="Google Shape;950;p58"/>
          <p:cNvSpPr/>
          <p:nvPr/>
        </p:nvSpPr>
        <p:spPr>
          <a:xfrm>
            <a:off x="3045309" y="1343999"/>
            <a:ext cx="34557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951" name="Google Shape;951;p58"/>
          <p:cNvSpPr/>
          <p:nvPr/>
        </p:nvSpPr>
        <p:spPr>
          <a:xfrm>
            <a:off x="6653858" y="2039996"/>
            <a:ext cx="35226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952" name="Google Shape;952;p58"/>
          <p:cNvSpPr/>
          <p:nvPr/>
        </p:nvSpPr>
        <p:spPr>
          <a:xfrm>
            <a:off x="6653857" y="1343999"/>
            <a:ext cx="35226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953" name="Google Shape;953;p58"/>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954" name="Google Shape;954;p5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955" name="Google Shape;955;p58"/>
          <p:cNvPicPr preferRelativeResize="0"/>
          <p:nvPr/>
        </p:nvPicPr>
        <p:blipFill rotWithShape="1">
          <a:blip r:embed="rId4">
            <a:alphaModFix/>
          </a:blip>
          <a:srcRect b="0" l="0" r="0" t="0"/>
          <a:stretch/>
        </p:blipFill>
        <p:spPr>
          <a:xfrm>
            <a:off x="672375" y="2177824"/>
            <a:ext cx="2220001" cy="2348352"/>
          </a:xfrm>
          <a:prstGeom prst="rect">
            <a:avLst/>
          </a:prstGeom>
          <a:noFill/>
          <a:ln>
            <a:noFill/>
          </a:ln>
        </p:spPr>
      </p:pic>
      <p:pic>
        <p:nvPicPr>
          <p:cNvPr id="956" name="Google Shape;956;p58"/>
          <p:cNvPicPr preferRelativeResize="0"/>
          <p:nvPr/>
        </p:nvPicPr>
        <p:blipFill rotWithShape="1">
          <a:blip r:embed="rId5">
            <a:alphaModFix/>
          </a:blip>
          <a:srcRect b="0" l="0" r="0" t="0"/>
          <a:stretch/>
        </p:blipFill>
        <p:spPr>
          <a:xfrm>
            <a:off x="735075" y="4502441"/>
            <a:ext cx="2168998" cy="2564384"/>
          </a:xfrm>
          <a:prstGeom prst="rect">
            <a:avLst/>
          </a:prstGeom>
          <a:noFill/>
          <a:ln>
            <a:noFill/>
          </a:ln>
        </p:spPr>
      </p:pic>
      <p:pic>
        <p:nvPicPr>
          <p:cNvPr id="957" name="Google Shape;957;p58"/>
          <p:cNvPicPr preferRelativeResize="0"/>
          <p:nvPr/>
        </p:nvPicPr>
        <p:blipFill rotWithShape="1">
          <a:blip r:embed="rId6">
            <a:alphaModFix/>
          </a:blip>
          <a:srcRect b="0" l="0" r="0" t="0"/>
          <a:stretch/>
        </p:blipFill>
        <p:spPr>
          <a:xfrm>
            <a:off x="6730700" y="2110598"/>
            <a:ext cx="3421549" cy="2189425"/>
          </a:xfrm>
          <a:prstGeom prst="rect">
            <a:avLst/>
          </a:prstGeom>
          <a:noFill/>
          <a:ln>
            <a:noFill/>
          </a:ln>
        </p:spPr>
      </p:pic>
      <p:pic>
        <p:nvPicPr>
          <p:cNvPr id="958" name="Google Shape;958;p58"/>
          <p:cNvPicPr preferRelativeResize="0"/>
          <p:nvPr/>
        </p:nvPicPr>
        <p:blipFill rotWithShape="1">
          <a:blip r:embed="rId7">
            <a:alphaModFix/>
          </a:blip>
          <a:srcRect b="0" l="0" r="0" t="0"/>
          <a:stretch/>
        </p:blipFill>
        <p:spPr>
          <a:xfrm>
            <a:off x="3162750" y="2229071"/>
            <a:ext cx="3220840" cy="1159301"/>
          </a:xfrm>
          <a:prstGeom prst="rect">
            <a:avLst/>
          </a:prstGeom>
          <a:noFill/>
          <a:ln>
            <a:noFill/>
          </a:ln>
        </p:spPr>
      </p:pic>
      <p:pic>
        <p:nvPicPr>
          <p:cNvPr id="959" name="Google Shape;959;p58"/>
          <p:cNvPicPr preferRelativeResize="0"/>
          <p:nvPr/>
        </p:nvPicPr>
        <p:blipFill rotWithShape="1">
          <a:blip r:embed="rId8">
            <a:alphaModFix/>
          </a:blip>
          <a:srcRect b="0" l="0" r="0" t="0"/>
          <a:stretch/>
        </p:blipFill>
        <p:spPr>
          <a:xfrm>
            <a:off x="6762425" y="4356250"/>
            <a:ext cx="1835950" cy="1597424"/>
          </a:xfrm>
          <a:prstGeom prst="rect">
            <a:avLst/>
          </a:prstGeom>
          <a:noFill/>
          <a:ln>
            <a:noFill/>
          </a:ln>
        </p:spPr>
      </p:pic>
      <p:pic>
        <p:nvPicPr>
          <p:cNvPr id="960" name="Google Shape;960;p58"/>
          <p:cNvPicPr preferRelativeResize="0"/>
          <p:nvPr/>
        </p:nvPicPr>
        <p:blipFill rotWithShape="1">
          <a:blip r:embed="rId9">
            <a:alphaModFix/>
          </a:blip>
          <a:srcRect b="0" l="0" r="0" t="0"/>
          <a:stretch/>
        </p:blipFill>
        <p:spPr>
          <a:xfrm>
            <a:off x="3134800" y="3524550"/>
            <a:ext cx="3288313" cy="1597425"/>
          </a:xfrm>
          <a:prstGeom prst="rect">
            <a:avLst/>
          </a:prstGeom>
          <a:noFill/>
          <a:ln>
            <a:noFill/>
          </a:ln>
        </p:spPr>
      </p:pic>
      <p:pic>
        <p:nvPicPr>
          <p:cNvPr id="961" name="Google Shape;961;p58"/>
          <p:cNvPicPr preferRelativeResize="0"/>
          <p:nvPr/>
        </p:nvPicPr>
        <p:blipFill rotWithShape="1">
          <a:blip r:embed="rId10">
            <a:alphaModFix/>
          </a:blip>
          <a:srcRect b="0" l="0" r="0" t="0"/>
          <a:stretch/>
        </p:blipFill>
        <p:spPr>
          <a:xfrm>
            <a:off x="3150050" y="5258151"/>
            <a:ext cx="3257824" cy="1337425"/>
          </a:xfrm>
          <a:prstGeom prst="rect">
            <a:avLst/>
          </a:prstGeom>
          <a:noFill/>
          <a:ln>
            <a:noFill/>
          </a:ln>
        </p:spPr>
      </p:pic>
      <p:pic>
        <p:nvPicPr>
          <p:cNvPr id="962" name="Google Shape;962;p58"/>
          <p:cNvPicPr preferRelativeResize="0"/>
          <p:nvPr/>
        </p:nvPicPr>
        <p:blipFill rotWithShape="1">
          <a:blip r:embed="rId11">
            <a:alphaModFix/>
          </a:blip>
          <a:srcRect b="0" l="0" r="0" t="0"/>
          <a:stretch/>
        </p:blipFill>
        <p:spPr>
          <a:xfrm>
            <a:off x="6730699" y="6009900"/>
            <a:ext cx="2331000" cy="87185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7" name="Shape 967"/>
        <p:cNvGrpSpPr/>
        <p:nvPr/>
      </p:nvGrpSpPr>
      <p:grpSpPr>
        <a:xfrm>
          <a:off x="0" y="0"/>
          <a:ext cx="0" cy="0"/>
          <a:chOff x="0" y="0"/>
          <a:chExt cx="0" cy="0"/>
        </a:xfrm>
      </p:grpSpPr>
      <p:sp>
        <p:nvSpPr>
          <p:cNvPr id="968" name="Google Shape;968;p59"/>
          <p:cNvSpPr txBox="1"/>
          <p:nvPr>
            <p:ph type="title"/>
          </p:nvPr>
        </p:nvSpPr>
        <p:spPr>
          <a:xfrm>
            <a:off x="608813" y="18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3 </a:t>
            </a:r>
            <a:endParaRPr b="1" sz="2982">
              <a:latin typeface="Arial"/>
              <a:ea typeface="Arial"/>
              <a:cs typeface="Arial"/>
              <a:sym typeface="Arial"/>
            </a:endParaRPr>
          </a:p>
        </p:txBody>
      </p:sp>
      <p:sp>
        <p:nvSpPr>
          <p:cNvPr id="969" name="Google Shape;969;p59"/>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970" name="Google Shape;970;p59"/>
          <p:cNvSpPr/>
          <p:nvPr/>
        </p:nvSpPr>
        <p:spPr>
          <a:xfrm>
            <a:off x="672497" y="2110604"/>
            <a:ext cx="22200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971" name="Google Shape;971;p59"/>
          <p:cNvSpPr/>
          <p:nvPr/>
        </p:nvSpPr>
        <p:spPr>
          <a:xfrm>
            <a:off x="735075" y="1343999"/>
            <a:ext cx="22032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972" name="Google Shape;972;p59"/>
          <p:cNvSpPr/>
          <p:nvPr/>
        </p:nvSpPr>
        <p:spPr>
          <a:xfrm>
            <a:off x="3045309" y="2039996"/>
            <a:ext cx="34557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973" name="Google Shape;973;p59"/>
          <p:cNvSpPr/>
          <p:nvPr/>
        </p:nvSpPr>
        <p:spPr>
          <a:xfrm>
            <a:off x="3045309" y="1343999"/>
            <a:ext cx="34557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974" name="Google Shape;974;p59"/>
          <p:cNvSpPr/>
          <p:nvPr/>
        </p:nvSpPr>
        <p:spPr>
          <a:xfrm>
            <a:off x="6653858" y="2039996"/>
            <a:ext cx="35226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975" name="Google Shape;975;p59"/>
          <p:cNvSpPr/>
          <p:nvPr/>
        </p:nvSpPr>
        <p:spPr>
          <a:xfrm>
            <a:off x="6653857" y="1343999"/>
            <a:ext cx="35226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976" name="Google Shape;976;p59"/>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977" name="Google Shape;977;p5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978" name="Google Shape;978;p59"/>
          <p:cNvPicPr preferRelativeResize="0"/>
          <p:nvPr/>
        </p:nvPicPr>
        <p:blipFill rotWithShape="1">
          <a:blip r:embed="rId4">
            <a:alphaModFix/>
          </a:blip>
          <a:srcRect b="0" l="13420" r="0" t="0"/>
          <a:stretch/>
        </p:blipFill>
        <p:spPr>
          <a:xfrm>
            <a:off x="654223" y="2110604"/>
            <a:ext cx="1080752" cy="2053035"/>
          </a:xfrm>
          <a:prstGeom prst="rect">
            <a:avLst/>
          </a:prstGeom>
          <a:noFill/>
          <a:ln>
            <a:noFill/>
          </a:ln>
        </p:spPr>
      </p:pic>
      <p:pic>
        <p:nvPicPr>
          <p:cNvPr id="979" name="Google Shape;979;p59"/>
          <p:cNvPicPr preferRelativeResize="0"/>
          <p:nvPr/>
        </p:nvPicPr>
        <p:blipFill rotWithShape="1">
          <a:blip r:embed="rId5">
            <a:alphaModFix/>
          </a:blip>
          <a:srcRect b="0" l="0" r="0" t="0"/>
          <a:stretch/>
        </p:blipFill>
        <p:spPr>
          <a:xfrm>
            <a:off x="720352" y="5813407"/>
            <a:ext cx="2000826" cy="396167"/>
          </a:xfrm>
          <a:prstGeom prst="rect">
            <a:avLst/>
          </a:prstGeom>
          <a:noFill/>
          <a:ln>
            <a:noFill/>
          </a:ln>
        </p:spPr>
      </p:pic>
      <p:pic>
        <p:nvPicPr>
          <p:cNvPr id="980" name="Google Shape;980;p59"/>
          <p:cNvPicPr preferRelativeResize="0"/>
          <p:nvPr/>
        </p:nvPicPr>
        <p:blipFill rotWithShape="1">
          <a:blip r:embed="rId6">
            <a:alphaModFix/>
          </a:blip>
          <a:srcRect b="0" l="0" r="0" t="0"/>
          <a:stretch/>
        </p:blipFill>
        <p:spPr>
          <a:xfrm>
            <a:off x="735075" y="6279947"/>
            <a:ext cx="2000828" cy="673639"/>
          </a:xfrm>
          <a:prstGeom prst="rect">
            <a:avLst/>
          </a:prstGeom>
          <a:noFill/>
          <a:ln>
            <a:noFill/>
          </a:ln>
        </p:spPr>
      </p:pic>
      <p:pic>
        <p:nvPicPr>
          <p:cNvPr id="981" name="Google Shape;981;p59"/>
          <p:cNvPicPr preferRelativeResize="0"/>
          <p:nvPr/>
        </p:nvPicPr>
        <p:blipFill rotWithShape="1">
          <a:blip r:embed="rId7">
            <a:alphaModFix/>
          </a:blip>
          <a:srcRect b="0" l="0" r="0" t="0"/>
          <a:stretch/>
        </p:blipFill>
        <p:spPr>
          <a:xfrm>
            <a:off x="1746593" y="2110604"/>
            <a:ext cx="1142226" cy="2037756"/>
          </a:xfrm>
          <a:prstGeom prst="rect">
            <a:avLst/>
          </a:prstGeom>
          <a:noFill/>
          <a:ln>
            <a:noFill/>
          </a:ln>
        </p:spPr>
      </p:pic>
      <p:pic>
        <p:nvPicPr>
          <p:cNvPr id="982" name="Google Shape;982;p59"/>
          <p:cNvPicPr preferRelativeResize="0"/>
          <p:nvPr/>
        </p:nvPicPr>
        <p:blipFill rotWithShape="1">
          <a:blip r:embed="rId8">
            <a:alphaModFix/>
          </a:blip>
          <a:srcRect b="0" l="0" r="0" t="0"/>
          <a:stretch/>
        </p:blipFill>
        <p:spPr>
          <a:xfrm>
            <a:off x="6702563" y="2110598"/>
            <a:ext cx="3425163" cy="1469631"/>
          </a:xfrm>
          <a:prstGeom prst="rect">
            <a:avLst/>
          </a:prstGeom>
          <a:noFill/>
          <a:ln>
            <a:noFill/>
          </a:ln>
        </p:spPr>
      </p:pic>
      <p:pic>
        <p:nvPicPr>
          <p:cNvPr id="983" name="Google Shape;983;p59"/>
          <p:cNvPicPr preferRelativeResize="0"/>
          <p:nvPr/>
        </p:nvPicPr>
        <p:blipFill rotWithShape="1">
          <a:blip r:embed="rId9">
            <a:alphaModFix/>
          </a:blip>
          <a:srcRect b="0" l="0" r="0" t="0"/>
          <a:stretch/>
        </p:blipFill>
        <p:spPr>
          <a:xfrm>
            <a:off x="6762425" y="3613700"/>
            <a:ext cx="1339450" cy="1895231"/>
          </a:xfrm>
          <a:prstGeom prst="rect">
            <a:avLst/>
          </a:prstGeom>
          <a:noFill/>
          <a:ln>
            <a:noFill/>
          </a:ln>
        </p:spPr>
      </p:pic>
      <p:pic>
        <p:nvPicPr>
          <p:cNvPr id="984" name="Google Shape;984;p59"/>
          <p:cNvPicPr preferRelativeResize="0"/>
          <p:nvPr/>
        </p:nvPicPr>
        <p:blipFill rotWithShape="1">
          <a:blip r:embed="rId10">
            <a:alphaModFix/>
          </a:blip>
          <a:srcRect b="0" l="0" r="0" t="0"/>
          <a:stretch/>
        </p:blipFill>
        <p:spPr>
          <a:xfrm>
            <a:off x="8686845" y="3477274"/>
            <a:ext cx="1489605" cy="1397475"/>
          </a:xfrm>
          <a:prstGeom prst="rect">
            <a:avLst/>
          </a:prstGeom>
          <a:noFill/>
          <a:ln>
            <a:noFill/>
          </a:ln>
        </p:spPr>
      </p:pic>
      <p:pic>
        <p:nvPicPr>
          <p:cNvPr id="985" name="Google Shape;985;p59"/>
          <p:cNvPicPr preferRelativeResize="0"/>
          <p:nvPr/>
        </p:nvPicPr>
        <p:blipFill rotWithShape="1">
          <a:blip r:embed="rId11">
            <a:alphaModFix/>
          </a:blip>
          <a:srcRect b="0" l="0" r="0" t="0"/>
          <a:stretch/>
        </p:blipFill>
        <p:spPr>
          <a:xfrm>
            <a:off x="3045308" y="2065625"/>
            <a:ext cx="3257809" cy="1185629"/>
          </a:xfrm>
          <a:prstGeom prst="rect">
            <a:avLst/>
          </a:prstGeom>
          <a:noFill/>
          <a:ln>
            <a:noFill/>
          </a:ln>
        </p:spPr>
      </p:pic>
      <p:pic>
        <p:nvPicPr>
          <p:cNvPr id="986" name="Google Shape;986;p59"/>
          <p:cNvPicPr preferRelativeResize="0"/>
          <p:nvPr/>
        </p:nvPicPr>
        <p:blipFill rotWithShape="1">
          <a:blip r:embed="rId12">
            <a:alphaModFix/>
          </a:blip>
          <a:srcRect b="0" l="0" r="0" t="0"/>
          <a:stretch/>
        </p:blipFill>
        <p:spPr>
          <a:xfrm>
            <a:off x="3616371" y="3621512"/>
            <a:ext cx="1923448" cy="755058"/>
          </a:xfrm>
          <a:prstGeom prst="rect">
            <a:avLst/>
          </a:prstGeom>
          <a:noFill/>
          <a:ln>
            <a:noFill/>
          </a:ln>
        </p:spPr>
      </p:pic>
      <p:pic>
        <p:nvPicPr>
          <p:cNvPr id="987" name="Google Shape;987;p59"/>
          <p:cNvPicPr preferRelativeResize="0"/>
          <p:nvPr/>
        </p:nvPicPr>
        <p:blipFill rotWithShape="1">
          <a:blip r:embed="rId13">
            <a:alphaModFix/>
          </a:blip>
          <a:srcRect b="0" l="0" r="0" t="0"/>
          <a:stretch/>
        </p:blipFill>
        <p:spPr>
          <a:xfrm>
            <a:off x="3187992" y="5997234"/>
            <a:ext cx="3170363" cy="668749"/>
          </a:xfrm>
          <a:prstGeom prst="rect">
            <a:avLst/>
          </a:prstGeom>
          <a:noFill/>
          <a:ln>
            <a:noFill/>
          </a:ln>
        </p:spPr>
      </p:pic>
      <p:pic>
        <p:nvPicPr>
          <p:cNvPr id="988" name="Google Shape;988;p59"/>
          <p:cNvPicPr preferRelativeResize="0"/>
          <p:nvPr/>
        </p:nvPicPr>
        <p:blipFill rotWithShape="1">
          <a:blip r:embed="rId14">
            <a:alphaModFix/>
          </a:blip>
          <a:srcRect b="0" l="0" r="0" t="0"/>
          <a:stretch/>
        </p:blipFill>
        <p:spPr>
          <a:xfrm>
            <a:off x="654223" y="4350337"/>
            <a:ext cx="2081678" cy="1228672"/>
          </a:xfrm>
          <a:prstGeom prst="rect">
            <a:avLst/>
          </a:prstGeom>
          <a:noFill/>
          <a:ln>
            <a:noFill/>
          </a:ln>
        </p:spPr>
      </p:pic>
      <p:pic>
        <p:nvPicPr>
          <p:cNvPr id="989" name="Google Shape;989;p59"/>
          <p:cNvPicPr preferRelativeResize="0"/>
          <p:nvPr/>
        </p:nvPicPr>
        <p:blipFill rotWithShape="1">
          <a:blip r:embed="rId15">
            <a:alphaModFix/>
          </a:blip>
          <a:srcRect b="0" l="0" r="0" t="0"/>
          <a:stretch/>
        </p:blipFill>
        <p:spPr>
          <a:xfrm>
            <a:off x="3192302" y="4800398"/>
            <a:ext cx="1157750" cy="922207"/>
          </a:xfrm>
          <a:prstGeom prst="rect">
            <a:avLst/>
          </a:prstGeom>
          <a:noFill/>
          <a:ln>
            <a:noFill/>
          </a:ln>
        </p:spPr>
      </p:pic>
      <p:pic>
        <p:nvPicPr>
          <p:cNvPr id="990" name="Google Shape;990;p59"/>
          <p:cNvPicPr preferRelativeResize="0"/>
          <p:nvPr/>
        </p:nvPicPr>
        <p:blipFill rotWithShape="1">
          <a:blip r:embed="rId16">
            <a:alphaModFix/>
          </a:blip>
          <a:srcRect b="0" l="0" r="0" t="0"/>
          <a:stretch/>
        </p:blipFill>
        <p:spPr>
          <a:xfrm>
            <a:off x="6909825" y="5568625"/>
            <a:ext cx="3010650" cy="1397450"/>
          </a:xfrm>
          <a:prstGeom prst="rect">
            <a:avLst/>
          </a:prstGeom>
          <a:noFill/>
          <a:ln>
            <a:noFill/>
          </a:ln>
        </p:spPr>
      </p:pic>
      <p:pic>
        <p:nvPicPr>
          <p:cNvPr id="991" name="Google Shape;991;p59"/>
          <p:cNvPicPr preferRelativeResize="0"/>
          <p:nvPr/>
        </p:nvPicPr>
        <p:blipFill rotWithShape="1">
          <a:blip r:embed="rId17">
            <a:alphaModFix/>
          </a:blip>
          <a:srcRect b="0" l="0" r="0" t="0"/>
          <a:stretch/>
        </p:blipFill>
        <p:spPr>
          <a:xfrm>
            <a:off x="4396049" y="4873753"/>
            <a:ext cx="1981290" cy="84700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sp>
        <p:nvSpPr>
          <p:cNvPr id="997" name="Google Shape;997;p60"/>
          <p:cNvSpPr txBox="1"/>
          <p:nvPr>
            <p:ph type="title"/>
          </p:nvPr>
        </p:nvSpPr>
        <p:spPr>
          <a:xfrm>
            <a:off x="620513" y="34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4 </a:t>
            </a:r>
            <a:endParaRPr b="1" sz="2982">
              <a:latin typeface="Arial"/>
              <a:ea typeface="Arial"/>
              <a:cs typeface="Arial"/>
              <a:sym typeface="Arial"/>
            </a:endParaRPr>
          </a:p>
        </p:txBody>
      </p:sp>
      <p:sp>
        <p:nvSpPr>
          <p:cNvPr id="998" name="Google Shape;998;p60"/>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999" name="Google Shape;999;p60"/>
          <p:cNvSpPr/>
          <p:nvPr/>
        </p:nvSpPr>
        <p:spPr>
          <a:xfrm>
            <a:off x="672500" y="1897200"/>
            <a:ext cx="2862000" cy="50991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1000" name="Google Shape;1000;p60"/>
          <p:cNvSpPr/>
          <p:nvPr/>
        </p:nvSpPr>
        <p:spPr>
          <a:xfrm>
            <a:off x="735074" y="1343999"/>
            <a:ext cx="2732400" cy="3741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1001" name="Google Shape;1001;p60"/>
          <p:cNvSpPr/>
          <p:nvPr/>
        </p:nvSpPr>
        <p:spPr>
          <a:xfrm>
            <a:off x="3620350" y="1897200"/>
            <a:ext cx="2880600" cy="50991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1002" name="Google Shape;1002;p60"/>
          <p:cNvSpPr/>
          <p:nvPr/>
        </p:nvSpPr>
        <p:spPr>
          <a:xfrm>
            <a:off x="3620350" y="1344000"/>
            <a:ext cx="2880600" cy="3741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1003" name="Google Shape;1003;p60"/>
          <p:cNvSpPr/>
          <p:nvPr/>
        </p:nvSpPr>
        <p:spPr>
          <a:xfrm>
            <a:off x="6653850" y="1897200"/>
            <a:ext cx="3522600" cy="50991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1004" name="Google Shape;1004;p60"/>
          <p:cNvSpPr/>
          <p:nvPr/>
        </p:nvSpPr>
        <p:spPr>
          <a:xfrm>
            <a:off x="6653850" y="1344000"/>
            <a:ext cx="3522600" cy="3741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1005" name="Google Shape;1005;p60"/>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1006" name="Google Shape;1006;p60"/>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007" name="Google Shape;1007;p60"/>
          <p:cNvPicPr preferRelativeResize="0"/>
          <p:nvPr/>
        </p:nvPicPr>
        <p:blipFill rotWithShape="1">
          <a:blip r:embed="rId4">
            <a:alphaModFix/>
          </a:blip>
          <a:srcRect b="0" l="0" r="0" t="0"/>
          <a:stretch/>
        </p:blipFill>
        <p:spPr>
          <a:xfrm>
            <a:off x="6673988" y="1931870"/>
            <a:ext cx="1920450" cy="1739807"/>
          </a:xfrm>
          <a:prstGeom prst="rect">
            <a:avLst/>
          </a:prstGeom>
          <a:noFill/>
          <a:ln>
            <a:noFill/>
          </a:ln>
        </p:spPr>
      </p:pic>
      <p:pic>
        <p:nvPicPr>
          <p:cNvPr id="1008" name="Google Shape;1008;p60"/>
          <p:cNvPicPr preferRelativeResize="0"/>
          <p:nvPr/>
        </p:nvPicPr>
        <p:blipFill rotWithShape="1">
          <a:blip r:embed="rId5">
            <a:alphaModFix/>
          </a:blip>
          <a:srcRect b="0" l="0" r="0" t="0"/>
          <a:stretch/>
        </p:blipFill>
        <p:spPr>
          <a:xfrm>
            <a:off x="6653850" y="3787013"/>
            <a:ext cx="3481975" cy="741740"/>
          </a:xfrm>
          <a:prstGeom prst="rect">
            <a:avLst/>
          </a:prstGeom>
          <a:noFill/>
          <a:ln>
            <a:noFill/>
          </a:ln>
        </p:spPr>
      </p:pic>
      <p:pic>
        <p:nvPicPr>
          <p:cNvPr id="1009" name="Google Shape;1009;p60"/>
          <p:cNvPicPr preferRelativeResize="0"/>
          <p:nvPr/>
        </p:nvPicPr>
        <p:blipFill rotWithShape="1">
          <a:blip r:embed="rId6">
            <a:alphaModFix/>
          </a:blip>
          <a:srcRect b="0" l="0" r="0" t="0"/>
          <a:stretch/>
        </p:blipFill>
        <p:spPr>
          <a:xfrm>
            <a:off x="6741047" y="4602838"/>
            <a:ext cx="2843189" cy="1146150"/>
          </a:xfrm>
          <a:prstGeom prst="rect">
            <a:avLst/>
          </a:prstGeom>
          <a:noFill/>
          <a:ln>
            <a:noFill/>
          </a:ln>
        </p:spPr>
      </p:pic>
      <p:pic>
        <p:nvPicPr>
          <p:cNvPr id="1010" name="Google Shape;1010;p60"/>
          <p:cNvPicPr preferRelativeResize="0"/>
          <p:nvPr/>
        </p:nvPicPr>
        <p:blipFill rotWithShape="1">
          <a:blip r:embed="rId7">
            <a:alphaModFix/>
          </a:blip>
          <a:srcRect b="0" l="0" r="0" t="0"/>
          <a:stretch/>
        </p:blipFill>
        <p:spPr>
          <a:xfrm>
            <a:off x="6735525" y="5926250"/>
            <a:ext cx="3359249" cy="922275"/>
          </a:xfrm>
          <a:prstGeom prst="rect">
            <a:avLst/>
          </a:prstGeom>
          <a:noFill/>
          <a:ln>
            <a:noFill/>
          </a:ln>
        </p:spPr>
      </p:pic>
      <p:pic>
        <p:nvPicPr>
          <p:cNvPr id="1011" name="Google Shape;1011;p60"/>
          <p:cNvPicPr preferRelativeResize="0"/>
          <p:nvPr/>
        </p:nvPicPr>
        <p:blipFill rotWithShape="1">
          <a:blip r:embed="rId8">
            <a:alphaModFix/>
          </a:blip>
          <a:srcRect b="0" l="0" r="0" t="0"/>
          <a:stretch/>
        </p:blipFill>
        <p:spPr>
          <a:xfrm>
            <a:off x="8594444" y="1944174"/>
            <a:ext cx="1544120" cy="1146154"/>
          </a:xfrm>
          <a:prstGeom prst="rect">
            <a:avLst/>
          </a:prstGeom>
          <a:noFill/>
          <a:ln>
            <a:noFill/>
          </a:ln>
        </p:spPr>
      </p:pic>
      <p:pic>
        <p:nvPicPr>
          <p:cNvPr id="1012" name="Google Shape;1012;p60"/>
          <p:cNvPicPr preferRelativeResize="0"/>
          <p:nvPr/>
        </p:nvPicPr>
        <p:blipFill rotWithShape="1">
          <a:blip r:embed="rId9">
            <a:alphaModFix/>
          </a:blip>
          <a:srcRect b="0" l="0" r="0" t="0"/>
          <a:stretch/>
        </p:blipFill>
        <p:spPr>
          <a:xfrm>
            <a:off x="735074" y="5482338"/>
            <a:ext cx="2575928" cy="1379553"/>
          </a:xfrm>
          <a:prstGeom prst="rect">
            <a:avLst/>
          </a:prstGeom>
          <a:noFill/>
          <a:ln>
            <a:noFill/>
          </a:ln>
        </p:spPr>
      </p:pic>
      <p:pic>
        <p:nvPicPr>
          <p:cNvPr id="1013" name="Google Shape;1013;p60"/>
          <p:cNvPicPr preferRelativeResize="0"/>
          <p:nvPr/>
        </p:nvPicPr>
        <p:blipFill rotWithShape="1">
          <a:blip r:embed="rId10">
            <a:alphaModFix/>
          </a:blip>
          <a:srcRect b="0" l="0" r="0" t="0"/>
          <a:stretch/>
        </p:blipFill>
        <p:spPr>
          <a:xfrm>
            <a:off x="735082" y="4181350"/>
            <a:ext cx="1921575" cy="1085503"/>
          </a:xfrm>
          <a:prstGeom prst="rect">
            <a:avLst/>
          </a:prstGeom>
          <a:noFill/>
          <a:ln>
            <a:noFill/>
          </a:ln>
        </p:spPr>
      </p:pic>
      <p:pic>
        <p:nvPicPr>
          <p:cNvPr id="1014" name="Google Shape;1014;p60"/>
          <p:cNvPicPr preferRelativeResize="0"/>
          <p:nvPr/>
        </p:nvPicPr>
        <p:blipFill rotWithShape="1">
          <a:blip r:embed="rId11">
            <a:alphaModFix/>
          </a:blip>
          <a:srcRect b="0" l="0" r="0" t="0"/>
          <a:stretch/>
        </p:blipFill>
        <p:spPr>
          <a:xfrm>
            <a:off x="713354" y="2040005"/>
            <a:ext cx="2780282" cy="2017000"/>
          </a:xfrm>
          <a:prstGeom prst="rect">
            <a:avLst/>
          </a:prstGeom>
          <a:noFill/>
          <a:ln>
            <a:noFill/>
          </a:ln>
        </p:spPr>
      </p:pic>
      <p:pic>
        <p:nvPicPr>
          <p:cNvPr id="1015" name="Google Shape;1015;p60"/>
          <p:cNvPicPr preferRelativeResize="0"/>
          <p:nvPr/>
        </p:nvPicPr>
        <p:blipFill rotWithShape="1">
          <a:blip r:embed="rId12">
            <a:alphaModFix/>
          </a:blip>
          <a:srcRect b="0" l="0" r="0" t="0"/>
          <a:stretch/>
        </p:blipFill>
        <p:spPr>
          <a:xfrm>
            <a:off x="4155133" y="5688781"/>
            <a:ext cx="1878079" cy="1106009"/>
          </a:xfrm>
          <a:prstGeom prst="rect">
            <a:avLst/>
          </a:prstGeom>
          <a:noFill/>
          <a:ln>
            <a:noFill/>
          </a:ln>
        </p:spPr>
      </p:pic>
      <p:pic>
        <p:nvPicPr>
          <p:cNvPr id="1016" name="Google Shape;1016;p60"/>
          <p:cNvPicPr preferRelativeResize="0"/>
          <p:nvPr/>
        </p:nvPicPr>
        <p:blipFill rotWithShape="1">
          <a:blip r:embed="rId13">
            <a:alphaModFix/>
          </a:blip>
          <a:srcRect b="0" l="0" r="0" t="0"/>
          <a:stretch/>
        </p:blipFill>
        <p:spPr>
          <a:xfrm>
            <a:off x="4145734" y="1931866"/>
            <a:ext cx="2038238" cy="1394886"/>
          </a:xfrm>
          <a:prstGeom prst="rect">
            <a:avLst/>
          </a:prstGeom>
          <a:noFill/>
          <a:ln>
            <a:noFill/>
          </a:ln>
        </p:spPr>
      </p:pic>
      <p:pic>
        <p:nvPicPr>
          <p:cNvPr id="1017" name="Google Shape;1017;p60"/>
          <p:cNvPicPr preferRelativeResize="0"/>
          <p:nvPr/>
        </p:nvPicPr>
        <p:blipFill rotWithShape="1">
          <a:blip r:embed="rId14">
            <a:alphaModFix/>
          </a:blip>
          <a:srcRect b="0" l="0" r="0" t="0"/>
          <a:stretch/>
        </p:blipFill>
        <p:spPr>
          <a:xfrm>
            <a:off x="3783042" y="3442226"/>
            <a:ext cx="2642399" cy="2131055"/>
          </a:xfrm>
          <a:prstGeom prst="rect">
            <a:avLst/>
          </a:prstGeom>
          <a:noFill/>
          <a:ln>
            <a:noFill/>
          </a:ln>
        </p:spPr>
      </p:pic>
      <p:pic>
        <p:nvPicPr>
          <p:cNvPr id="1018" name="Google Shape;1018;p60"/>
          <p:cNvPicPr preferRelativeResize="0"/>
          <p:nvPr/>
        </p:nvPicPr>
        <p:blipFill rotWithShape="1">
          <a:blip r:embed="rId15">
            <a:alphaModFix/>
          </a:blip>
          <a:srcRect b="0" l="0" r="0" t="0"/>
          <a:stretch/>
        </p:blipFill>
        <p:spPr>
          <a:xfrm>
            <a:off x="2688435" y="3869534"/>
            <a:ext cx="779015" cy="161280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61"/>
          <p:cNvSpPr txBox="1"/>
          <p:nvPr>
            <p:ph type="title"/>
          </p:nvPr>
        </p:nvSpPr>
        <p:spPr>
          <a:xfrm>
            <a:off x="620513" y="371973"/>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5 </a:t>
            </a:r>
            <a:endParaRPr b="1" sz="2982">
              <a:latin typeface="Arial"/>
              <a:ea typeface="Arial"/>
              <a:cs typeface="Arial"/>
              <a:sym typeface="Arial"/>
            </a:endParaRPr>
          </a:p>
        </p:txBody>
      </p:sp>
      <p:sp>
        <p:nvSpPr>
          <p:cNvPr id="1025" name="Google Shape;1025;p61"/>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1026" name="Google Shape;1026;p61"/>
          <p:cNvSpPr/>
          <p:nvPr/>
        </p:nvSpPr>
        <p:spPr>
          <a:xfrm>
            <a:off x="672496" y="2110604"/>
            <a:ext cx="27681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1027" name="Google Shape;1027;p61"/>
          <p:cNvSpPr/>
          <p:nvPr/>
        </p:nvSpPr>
        <p:spPr>
          <a:xfrm>
            <a:off x="735075" y="1343999"/>
            <a:ext cx="27438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1028" name="Google Shape;1028;p61"/>
          <p:cNvSpPr/>
          <p:nvPr/>
        </p:nvSpPr>
        <p:spPr>
          <a:xfrm>
            <a:off x="3543036" y="2039996"/>
            <a:ext cx="29073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1029" name="Google Shape;1029;p61"/>
          <p:cNvSpPr/>
          <p:nvPr/>
        </p:nvSpPr>
        <p:spPr>
          <a:xfrm>
            <a:off x="3593386" y="1343999"/>
            <a:ext cx="29073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1030" name="Google Shape;1030;p61"/>
          <p:cNvSpPr/>
          <p:nvPr/>
        </p:nvSpPr>
        <p:spPr>
          <a:xfrm>
            <a:off x="6653858" y="2039996"/>
            <a:ext cx="35226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1031" name="Google Shape;1031;p61"/>
          <p:cNvSpPr/>
          <p:nvPr/>
        </p:nvSpPr>
        <p:spPr>
          <a:xfrm>
            <a:off x="6653857" y="1343999"/>
            <a:ext cx="35226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1032" name="Google Shape;1032;p61"/>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1033" name="Google Shape;1033;p61"/>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034" name="Google Shape;1034;p61"/>
          <p:cNvPicPr preferRelativeResize="0"/>
          <p:nvPr/>
        </p:nvPicPr>
        <p:blipFill rotWithShape="1">
          <a:blip r:embed="rId4">
            <a:alphaModFix/>
          </a:blip>
          <a:srcRect b="0" l="0" r="0" t="0"/>
          <a:stretch/>
        </p:blipFill>
        <p:spPr>
          <a:xfrm>
            <a:off x="6762423" y="3698301"/>
            <a:ext cx="1603975" cy="3122460"/>
          </a:xfrm>
          <a:prstGeom prst="rect">
            <a:avLst/>
          </a:prstGeom>
          <a:noFill/>
          <a:ln>
            <a:noFill/>
          </a:ln>
        </p:spPr>
      </p:pic>
      <p:pic>
        <p:nvPicPr>
          <p:cNvPr id="1035" name="Google Shape;1035;p61"/>
          <p:cNvPicPr preferRelativeResize="0"/>
          <p:nvPr/>
        </p:nvPicPr>
        <p:blipFill rotWithShape="1">
          <a:blip r:embed="rId5">
            <a:alphaModFix/>
          </a:blip>
          <a:srcRect b="0" l="0" r="0" t="0"/>
          <a:stretch/>
        </p:blipFill>
        <p:spPr>
          <a:xfrm>
            <a:off x="6746851" y="2110601"/>
            <a:ext cx="3429601" cy="1514372"/>
          </a:xfrm>
          <a:prstGeom prst="rect">
            <a:avLst/>
          </a:prstGeom>
          <a:noFill/>
          <a:ln>
            <a:noFill/>
          </a:ln>
        </p:spPr>
      </p:pic>
      <p:pic>
        <p:nvPicPr>
          <p:cNvPr id="1036" name="Google Shape;1036;p61"/>
          <p:cNvPicPr preferRelativeResize="0"/>
          <p:nvPr/>
        </p:nvPicPr>
        <p:blipFill rotWithShape="1">
          <a:blip r:embed="rId6">
            <a:alphaModFix/>
          </a:blip>
          <a:srcRect b="0" l="0" r="0" t="0"/>
          <a:stretch/>
        </p:blipFill>
        <p:spPr>
          <a:xfrm>
            <a:off x="8423272" y="3709351"/>
            <a:ext cx="1697700" cy="3142378"/>
          </a:xfrm>
          <a:prstGeom prst="rect">
            <a:avLst/>
          </a:prstGeom>
          <a:noFill/>
          <a:ln>
            <a:noFill/>
          </a:ln>
        </p:spPr>
      </p:pic>
      <p:pic>
        <p:nvPicPr>
          <p:cNvPr id="1037" name="Google Shape;1037;p61"/>
          <p:cNvPicPr preferRelativeResize="0"/>
          <p:nvPr/>
        </p:nvPicPr>
        <p:blipFill rotWithShape="1">
          <a:blip r:embed="rId7">
            <a:alphaModFix/>
          </a:blip>
          <a:srcRect b="0" l="26927" r="0" t="0"/>
          <a:stretch/>
        </p:blipFill>
        <p:spPr>
          <a:xfrm>
            <a:off x="711333" y="2142326"/>
            <a:ext cx="2729112" cy="3017011"/>
          </a:xfrm>
          <a:prstGeom prst="rect">
            <a:avLst/>
          </a:prstGeom>
          <a:noFill/>
          <a:ln>
            <a:noFill/>
          </a:ln>
        </p:spPr>
      </p:pic>
      <p:pic>
        <p:nvPicPr>
          <p:cNvPr id="1038" name="Google Shape;1038;p61"/>
          <p:cNvPicPr preferRelativeResize="0"/>
          <p:nvPr/>
        </p:nvPicPr>
        <p:blipFill rotWithShape="1">
          <a:blip r:embed="rId7">
            <a:alphaModFix/>
          </a:blip>
          <a:srcRect b="0" l="0" r="73251" t="0"/>
          <a:stretch/>
        </p:blipFill>
        <p:spPr>
          <a:xfrm>
            <a:off x="3654224" y="2156149"/>
            <a:ext cx="1182076" cy="3416781"/>
          </a:xfrm>
          <a:prstGeom prst="rect">
            <a:avLst/>
          </a:prstGeom>
          <a:noFill/>
          <a:ln>
            <a:noFill/>
          </a:ln>
        </p:spPr>
      </p:pic>
      <p:pic>
        <p:nvPicPr>
          <p:cNvPr id="1039" name="Google Shape;1039;p61"/>
          <p:cNvPicPr preferRelativeResize="0"/>
          <p:nvPr/>
        </p:nvPicPr>
        <p:blipFill rotWithShape="1">
          <a:blip r:embed="rId8">
            <a:alphaModFix/>
          </a:blip>
          <a:srcRect b="0" l="0" r="0" t="0"/>
          <a:stretch/>
        </p:blipFill>
        <p:spPr>
          <a:xfrm>
            <a:off x="770074" y="5195499"/>
            <a:ext cx="2206575" cy="1794124"/>
          </a:xfrm>
          <a:prstGeom prst="rect">
            <a:avLst/>
          </a:prstGeom>
          <a:noFill/>
          <a:ln>
            <a:noFill/>
          </a:ln>
        </p:spPr>
      </p:pic>
      <p:pic>
        <p:nvPicPr>
          <p:cNvPr id="1040" name="Google Shape;1040;p61"/>
          <p:cNvPicPr preferRelativeResize="0"/>
          <p:nvPr/>
        </p:nvPicPr>
        <p:blipFill rotWithShape="1">
          <a:blip r:embed="rId9">
            <a:alphaModFix/>
          </a:blip>
          <a:srcRect b="0" l="0" r="0" t="0"/>
          <a:stretch/>
        </p:blipFill>
        <p:spPr>
          <a:xfrm>
            <a:off x="3684200" y="5481314"/>
            <a:ext cx="2729126" cy="1414936"/>
          </a:xfrm>
          <a:prstGeom prst="rect">
            <a:avLst/>
          </a:prstGeom>
          <a:noFill/>
          <a:ln>
            <a:noFill/>
          </a:ln>
        </p:spPr>
      </p:pic>
      <p:pic>
        <p:nvPicPr>
          <p:cNvPr id="1041" name="Google Shape;1041;p61"/>
          <p:cNvPicPr preferRelativeResize="0"/>
          <p:nvPr/>
        </p:nvPicPr>
        <p:blipFill rotWithShape="1">
          <a:blip r:embed="rId10">
            <a:alphaModFix/>
          </a:blip>
          <a:srcRect b="0" l="0" r="0" t="0"/>
          <a:stretch/>
        </p:blipFill>
        <p:spPr>
          <a:xfrm>
            <a:off x="4789934" y="4274811"/>
            <a:ext cx="1603970" cy="486683"/>
          </a:xfrm>
          <a:prstGeom prst="rect">
            <a:avLst/>
          </a:prstGeom>
          <a:noFill/>
          <a:ln>
            <a:noFill/>
          </a:ln>
        </p:spPr>
      </p:pic>
      <p:pic>
        <p:nvPicPr>
          <p:cNvPr id="1042" name="Google Shape;1042;p61"/>
          <p:cNvPicPr preferRelativeResize="0"/>
          <p:nvPr/>
        </p:nvPicPr>
        <p:blipFill rotWithShape="1">
          <a:blip r:embed="rId11">
            <a:alphaModFix/>
          </a:blip>
          <a:srcRect b="0" l="0" r="0" t="0"/>
          <a:stretch/>
        </p:blipFill>
        <p:spPr>
          <a:xfrm>
            <a:off x="4836306" y="4822056"/>
            <a:ext cx="1302212" cy="201373"/>
          </a:xfrm>
          <a:prstGeom prst="rect">
            <a:avLst/>
          </a:prstGeom>
          <a:noFill/>
          <a:ln>
            <a:noFill/>
          </a:ln>
        </p:spPr>
      </p:pic>
      <p:pic>
        <p:nvPicPr>
          <p:cNvPr id="1043" name="Google Shape;1043;p61"/>
          <p:cNvPicPr preferRelativeResize="0"/>
          <p:nvPr/>
        </p:nvPicPr>
        <p:blipFill rotWithShape="1">
          <a:blip r:embed="rId12">
            <a:alphaModFix/>
          </a:blip>
          <a:srcRect b="0" l="0" r="0" t="0"/>
          <a:stretch/>
        </p:blipFill>
        <p:spPr>
          <a:xfrm>
            <a:off x="4789925" y="2189800"/>
            <a:ext cx="1603976" cy="3950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sp>
        <p:nvSpPr>
          <p:cNvPr id="1049" name="Google Shape;1049;p62"/>
          <p:cNvSpPr txBox="1"/>
          <p:nvPr>
            <p:ph type="title"/>
          </p:nvPr>
        </p:nvSpPr>
        <p:spPr>
          <a:xfrm>
            <a:off x="608813" y="184398"/>
            <a:ext cx="615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2294"/>
              <a:buFont typeface="Arial"/>
              <a:buNone/>
            </a:pPr>
            <a:r>
              <a:rPr b="1" lang="en-GB" sz="2982">
                <a:latin typeface="Arial"/>
                <a:ea typeface="Arial"/>
                <a:cs typeface="Arial"/>
                <a:sym typeface="Arial"/>
              </a:rPr>
              <a:t>Spanish Year 8 Half Term 5 </a:t>
            </a:r>
            <a:endParaRPr b="1" sz="2982">
              <a:latin typeface="Arial"/>
              <a:ea typeface="Arial"/>
              <a:cs typeface="Arial"/>
              <a:sym typeface="Arial"/>
            </a:endParaRPr>
          </a:p>
        </p:txBody>
      </p:sp>
      <p:sp>
        <p:nvSpPr>
          <p:cNvPr id="1050" name="Google Shape;1050;p62"/>
          <p:cNvSpPr/>
          <p:nvPr/>
        </p:nvSpPr>
        <p:spPr>
          <a:xfrm>
            <a:off x="620518" y="1224000"/>
            <a:ext cx="9689700" cy="5904000"/>
          </a:xfrm>
          <a:prstGeom prst="rect">
            <a:avLst/>
          </a:prstGeom>
          <a:solidFill>
            <a:schemeClr val="lt1"/>
          </a:solidFill>
          <a:ln cap="flat" cmpd="sng" w="32775">
            <a:solidFill>
              <a:schemeClr val="dk1"/>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rPr lang="en-GB" sz="1606">
                <a:solidFill>
                  <a:schemeClr val="lt1"/>
                </a:solidFill>
                <a:latin typeface="Calibri"/>
                <a:ea typeface="Calibri"/>
                <a:cs typeface="Calibri"/>
                <a:sym typeface="Calibri"/>
              </a:rPr>
              <a:t>K</a:t>
            </a:r>
            <a:endParaRPr sz="1262">
              <a:solidFill>
                <a:srgbClr val="000000"/>
              </a:solidFill>
              <a:latin typeface="Arial"/>
              <a:ea typeface="Arial"/>
              <a:cs typeface="Arial"/>
              <a:sym typeface="Arial"/>
            </a:endParaRPr>
          </a:p>
        </p:txBody>
      </p:sp>
      <p:sp>
        <p:nvSpPr>
          <p:cNvPr id="1051" name="Google Shape;1051;p62"/>
          <p:cNvSpPr/>
          <p:nvPr/>
        </p:nvSpPr>
        <p:spPr>
          <a:xfrm>
            <a:off x="715989" y="2090032"/>
            <a:ext cx="3022800" cy="49563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1606">
              <a:solidFill>
                <a:schemeClr val="lt1"/>
              </a:solidFill>
              <a:latin typeface="Calibri"/>
              <a:ea typeface="Calibri"/>
              <a:cs typeface="Calibri"/>
              <a:sym typeface="Calibri"/>
            </a:endParaRPr>
          </a:p>
        </p:txBody>
      </p:sp>
      <p:sp>
        <p:nvSpPr>
          <p:cNvPr id="1052" name="Google Shape;1052;p62"/>
          <p:cNvSpPr/>
          <p:nvPr/>
        </p:nvSpPr>
        <p:spPr>
          <a:xfrm>
            <a:off x="735075" y="1343999"/>
            <a:ext cx="3022800" cy="504000"/>
          </a:xfrm>
          <a:prstGeom prst="rect">
            <a:avLst/>
          </a:prstGeom>
          <a:noFill/>
          <a:ln cap="flat" cmpd="sng" w="24575">
            <a:solidFill>
              <a:srgbClr val="00B05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Vocabulary</a:t>
            </a:r>
            <a:endParaRPr sz="1262">
              <a:solidFill>
                <a:srgbClr val="000000"/>
              </a:solidFill>
              <a:latin typeface="Arial"/>
              <a:ea typeface="Arial"/>
              <a:cs typeface="Arial"/>
              <a:sym typeface="Arial"/>
            </a:endParaRPr>
          </a:p>
        </p:txBody>
      </p:sp>
      <p:sp>
        <p:nvSpPr>
          <p:cNvPr id="1053" name="Google Shape;1053;p62"/>
          <p:cNvSpPr/>
          <p:nvPr/>
        </p:nvSpPr>
        <p:spPr>
          <a:xfrm>
            <a:off x="3891573" y="2039996"/>
            <a:ext cx="2609400" cy="49563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l">
              <a:spcBef>
                <a:spcPts val="0"/>
              </a:spcBef>
              <a:spcAft>
                <a:spcPts val="0"/>
              </a:spcAft>
              <a:buNone/>
            </a:pPr>
            <a:r>
              <a:t/>
            </a:r>
            <a:endParaRPr sz="1606">
              <a:solidFill>
                <a:schemeClr val="lt1"/>
              </a:solidFill>
              <a:latin typeface="Calibri"/>
              <a:ea typeface="Calibri"/>
              <a:cs typeface="Calibri"/>
              <a:sym typeface="Calibri"/>
            </a:endParaRPr>
          </a:p>
        </p:txBody>
      </p:sp>
      <p:sp>
        <p:nvSpPr>
          <p:cNvPr id="1054" name="Google Shape;1054;p62"/>
          <p:cNvSpPr/>
          <p:nvPr/>
        </p:nvSpPr>
        <p:spPr>
          <a:xfrm>
            <a:off x="3891571" y="1343999"/>
            <a:ext cx="2609400" cy="504000"/>
          </a:xfrm>
          <a:prstGeom prst="rect">
            <a:avLst/>
          </a:prstGeom>
          <a:noFill/>
          <a:ln cap="flat" cmpd="sng" w="24575">
            <a:solidFill>
              <a:srgbClr val="FF000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2065">
                <a:solidFill>
                  <a:schemeClr val="dk1"/>
                </a:solidFill>
                <a:latin typeface="Calibri"/>
                <a:ea typeface="Calibri"/>
                <a:cs typeface="Calibri"/>
                <a:sym typeface="Calibri"/>
              </a:rPr>
              <a:t>Key Concepts</a:t>
            </a:r>
            <a:endParaRPr sz="1262">
              <a:solidFill>
                <a:srgbClr val="000000"/>
              </a:solidFill>
              <a:latin typeface="Arial"/>
              <a:ea typeface="Arial"/>
              <a:cs typeface="Arial"/>
              <a:sym typeface="Arial"/>
            </a:endParaRPr>
          </a:p>
        </p:txBody>
      </p:sp>
      <p:sp>
        <p:nvSpPr>
          <p:cNvPr id="1055" name="Google Shape;1055;p62"/>
          <p:cNvSpPr/>
          <p:nvPr/>
        </p:nvSpPr>
        <p:spPr>
          <a:xfrm>
            <a:off x="6653858" y="2039996"/>
            <a:ext cx="3522600" cy="49563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t/>
            </a:r>
            <a:endParaRPr sz="2065">
              <a:solidFill>
                <a:schemeClr val="dk1"/>
              </a:solidFill>
              <a:latin typeface="Calibri"/>
              <a:ea typeface="Calibri"/>
              <a:cs typeface="Calibri"/>
              <a:sym typeface="Calibri"/>
            </a:endParaRPr>
          </a:p>
        </p:txBody>
      </p:sp>
      <p:sp>
        <p:nvSpPr>
          <p:cNvPr id="1056" name="Google Shape;1056;p62"/>
          <p:cNvSpPr/>
          <p:nvPr/>
        </p:nvSpPr>
        <p:spPr>
          <a:xfrm>
            <a:off x="6653857" y="1343999"/>
            <a:ext cx="3522600" cy="504000"/>
          </a:xfrm>
          <a:prstGeom prst="rect">
            <a:avLst/>
          </a:prstGeom>
          <a:noFill/>
          <a:ln cap="flat" cmpd="sng" w="24575">
            <a:solidFill>
              <a:srgbClr val="0070C0"/>
            </a:solidFill>
            <a:prstDash val="solid"/>
            <a:miter lim="8000"/>
            <a:headEnd len="sm" w="sm" type="none"/>
            <a:tailEnd len="sm" w="sm" type="none"/>
          </a:ln>
        </p:spPr>
        <p:txBody>
          <a:bodyPr anchorCtr="0" anchor="ctr" bIns="39325" lIns="78650" spcFirstLastPara="1" rIns="78650" wrap="square" tIns="39325">
            <a:noAutofit/>
          </a:bodyPr>
          <a:lstStyle/>
          <a:p>
            <a:pPr indent="0" lvl="0" marL="0" marR="0" rtl="0" algn="ctr">
              <a:spcBef>
                <a:spcPts val="0"/>
              </a:spcBef>
              <a:spcAft>
                <a:spcPts val="0"/>
              </a:spcAft>
              <a:buNone/>
            </a:pPr>
            <a:r>
              <a:rPr b="1" lang="en-GB" sz="1720">
                <a:solidFill>
                  <a:schemeClr val="dk1"/>
                </a:solidFill>
                <a:latin typeface="Calibri"/>
                <a:ea typeface="Calibri"/>
                <a:cs typeface="Calibri"/>
                <a:sym typeface="Calibri"/>
              </a:rPr>
              <a:t>Grammar &amp; Phonics</a:t>
            </a:r>
            <a:endParaRPr sz="1262">
              <a:solidFill>
                <a:srgbClr val="000000"/>
              </a:solidFill>
              <a:latin typeface="Arial"/>
              <a:ea typeface="Arial"/>
              <a:cs typeface="Arial"/>
              <a:sym typeface="Arial"/>
            </a:endParaRPr>
          </a:p>
        </p:txBody>
      </p:sp>
      <p:sp>
        <p:nvSpPr>
          <p:cNvPr id="1057" name="Google Shape;1057;p62"/>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spcBef>
                <a:spcPts val="0"/>
              </a:spcBef>
              <a:spcAft>
                <a:spcPts val="0"/>
              </a:spcAft>
              <a:buNone/>
            </a:pPr>
            <a:r>
              <a:rPr b="1" lang="en-GB" sz="2179">
                <a:solidFill>
                  <a:srgbClr val="000000"/>
                </a:solidFill>
                <a:latin typeface="Calibri"/>
                <a:ea typeface="Calibri"/>
                <a:cs typeface="Calibri"/>
                <a:sym typeface="Calibri"/>
              </a:rPr>
              <a:t>Resilience,  Excellence,  Respect</a:t>
            </a:r>
            <a:endParaRPr sz="115">
              <a:solidFill>
                <a:srgbClr val="000000"/>
              </a:solidFill>
              <a:latin typeface="Arial"/>
              <a:ea typeface="Arial"/>
              <a:cs typeface="Arial"/>
              <a:sym typeface="Arial"/>
            </a:endParaRPr>
          </a:p>
        </p:txBody>
      </p:sp>
      <p:pic>
        <p:nvPicPr>
          <p:cNvPr id="1058" name="Google Shape;1058;p62"/>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pic>
        <p:nvPicPr>
          <p:cNvPr id="1059" name="Google Shape;1059;p62"/>
          <p:cNvPicPr preferRelativeResize="0"/>
          <p:nvPr/>
        </p:nvPicPr>
        <p:blipFill rotWithShape="1">
          <a:blip r:embed="rId4">
            <a:alphaModFix/>
          </a:blip>
          <a:srcRect b="0" l="0" r="0" t="0"/>
          <a:stretch/>
        </p:blipFill>
        <p:spPr>
          <a:xfrm>
            <a:off x="6740200" y="5565474"/>
            <a:ext cx="3035474" cy="1409925"/>
          </a:xfrm>
          <a:prstGeom prst="rect">
            <a:avLst/>
          </a:prstGeom>
          <a:noFill/>
          <a:ln>
            <a:noFill/>
          </a:ln>
        </p:spPr>
      </p:pic>
      <p:pic>
        <p:nvPicPr>
          <p:cNvPr id="1060" name="Google Shape;1060;p62"/>
          <p:cNvPicPr preferRelativeResize="0"/>
          <p:nvPr/>
        </p:nvPicPr>
        <p:blipFill rotWithShape="1">
          <a:blip r:embed="rId5">
            <a:alphaModFix/>
          </a:blip>
          <a:srcRect b="0" l="0" r="0" t="0"/>
          <a:stretch/>
        </p:blipFill>
        <p:spPr>
          <a:xfrm>
            <a:off x="6756240" y="2008472"/>
            <a:ext cx="1920343" cy="1094830"/>
          </a:xfrm>
          <a:prstGeom prst="rect">
            <a:avLst/>
          </a:prstGeom>
          <a:noFill/>
          <a:ln>
            <a:noFill/>
          </a:ln>
        </p:spPr>
      </p:pic>
      <p:pic>
        <p:nvPicPr>
          <p:cNvPr id="1061" name="Google Shape;1061;p62"/>
          <p:cNvPicPr preferRelativeResize="0"/>
          <p:nvPr/>
        </p:nvPicPr>
        <p:blipFill rotWithShape="1">
          <a:blip r:embed="rId6">
            <a:alphaModFix/>
          </a:blip>
          <a:srcRect b="0" l="0" r="0" t="0"/>
          <a:stretch/>
        </p:blipFill>
        <p:spPr>
          <a:xfrm>
            <a:off x="686568" y="5546657"/>
            <a:ext cx="3023925" cy="1494150"/>
          </a:xfrm>
          <a:prstGeom prst="rect">
            <a:avLst/>
          </a:prstGeom>
          <a:noFill/>
          <a:ln>
            <a:noFill/>
          </a:ln>
        </p:spPr>
      </p:pic>
      <p:pic>
        <p:nvPicPr>
          <p:cNvPr id="1062" name="Google Shape;1062;p62"/>
          <p:cNvPicPr preferRelativeResize="0"/>
          <p:nvPr/>
        </p:nvPicPr>
        <p:blipFill rotWithShape="1">
          <a:blip r:embed="rId7">
            <a:alphaModFix/>
          </a:blip>
          <a:srcRect b="0" l="0" r="0" t="0"/>
          <a:stretch/>
        </p:blipFill>
        <p:spPr>
          <a:xfrm>
            <a:off x="6740200" y="3126250"/>
            <a:ext cx="2117334" cy="2416275"/>
          </a:xfrm>
          <a:prstGeom prst="rect">
            <a:avLst/>
          </a:prstGeom>
          <a:noFill/>
          <a:ln>
            <a:noFill/>
          </a:ln>
        </p:spPr>
      </p:pic>
      <p:pic>
        <p:nvPicPr>
          <p:cNvPr id="1063" name="Google Shape;1063;p62"/>
          <p:cNvPicPr preferRelativeResize="0"/>
          <p:nvPr/>
        </p:nvPicPr>
        <p:blipFill rotWithShape="1">
          <a:blip r:embed="rId8">
            <a:alphaModFix/>
          </a:blip>
          <a:srcRect b="0" l="0" r="0" t="0"/>
          <a:stretch/>
        </p:blipFill>
        <p:spPr>
          <a:xfrm>
            <a:off x="686568" y="2197721"/>
            <a:ext cx="3022643" cy="2239161"/>
          </a:xfrm>
          <a:prstGeom prst="rect">
            <a:avLst/>
          </a:prstGeom>
          <a:noFill/>
          <a:ln>
            <a:noFill/>
          </a:ln>
        </p:spPr>
      </p:pic>
      <p:pic>
        <p:nvPicPr>
          <p:cNvPr id="1064" name="Google Shape;1064;p62"/>
          <p:cNvPicPr preferRelativeResize="0"/>
          <p:nvPr/>
        </p:nvPicPr>
        <p:blipFill rotWithShape="1">
          <a:blip r:embed="rId9">
            <a:alphaModFix/>
          </a:blip>
          <a:srcRect b="0" l="0" r="0" t="0"/>
          <a:stretch/>
        </p:blipFill>
        <p:spPr>
          <a:xfrm>
            <a:off x="715989" y="4352980"/>
            <a:ext cx="3071154" cy="1189536"/>
          </a:xfrm>
          <a:prstGeom prst="rect">
            <a:avLst/>
          </a:prstGeom>
          <a:noFill/>
          <a:ln>
            <a:noFill/>
          </a:ln>
        </p:spPr>
      </p:pic>
      <p:pic>
        <p:nvPicPr>
          <p:cNvPr id="1065" name="Google Shape;1065;p62"/>
          <p:cNvPicPr preferRelativeResize="0"/>
          <p:nvPr/>
        </p:nvPicPr>
        <p:blipFill rotWithShape="1">
          <a:blip r:embed="rId10">
            <a:alphaModFix/>
          </a:blip>
          <a:srcRect b="0" l="56495" r="0" t="0"/>
          <a:stretch/>
        </p:blipFill>
        <p:spPr>
          <a:xfrm>
            <a:off x="3876336" y="4550474"/>
            <a:ext cx="2726332" cy="2490332"/>
          </a:xfrm>
          <a:prstGeom prst="rect">
            <a:avLst/>
          </a:prstGeom>
          <a:noFill/>
          <a:ln>
            <a:noFill/>
          </a:ln>
        </p:spPr>
      </p:pic>
      <p:pic>
        <p:nvPicPr>
          <p:cNvPr id="1066" name="Google Shape;1066;p62"/>
          <p:cNvPicPr preferRelativeResize="0"/>
          <p:nvPr/>
        </p:nvPicPr>
        <p:blipFill rotWithShape="1">
          <a:blip r:embed="rId11">
            <a:alphaModFix/>
          </a:blip>
          <a:srcRect b="0" l="0" r="0" t="0"/>
          <a:stretch/>
        </p:blipFill>
        <p:spPr>
          <a:xfrm>
            <a:off x="3876337" y="2039996"/>
            <a:ext cx="1913853" cy="1646262"/>
          </a:xfrm>
          <a:prstGeom prst="rect">
            <a:avLst/>
          </a:prstGeom>
          <a:noFill/>
          <a:ln>
            <a:noFill/>
          </a:ln>
        </p:spPr>
      </p:pic>
      <p:pic>
        <p:nvPicPr>
          <p:cNvPr id="1067" name="Google Shape;1067;p62"/>
          <p:cNvPicPr preferRelativeResize="0"/>
          <p:nvPr/>
        </p:nvPicPr>
        <p:blipFill rotWithShape="1">
          <a:blip r:embed="rId12">
            <a:alphaModFix/>
          </a:blip>
          <a:srcRect b="0" l="0" r="-3928" t="0"/>
          <a:stretch/>
        </p:blipFill>
        <p:spPr>
          <a:xfrm>
            <a:off x="3915800" y="3768450"/>
            <a:ext cx="2609401" cy="699825"/>
          </a:xfrm>
          <a:prstGeom prst="rect">
            <a:avLst/>
          </a:prstGeom>
          <a:noFill/>
          <a:ln>
            <a:noFill/>
          </a:ln>
        </p:spPr>
      </p:pic>
      <p:pic>
        <p:nvPicPr>
          <p:cNvPr id="1068" name="Google Shape;1068;p62"/>
          <p:cNvPicPr preferRelativeResize="0"/>
          <p:nvPr/>
        </p:nvPicPr>
        <p:blipFill rotWithShape="1">
          <a:blip r:embed="rId13">
            <a:alphaModFix/>
          </a:blip>
          <a:srcRect b="0" l="0" r="0" t="0"/>
          <a:stretch/>
        </p:blipFill>
        <p:spPr>
          <a:xfrm>
            <a:off x="8728389" y="2090017"/>
            <a:ext cx="1448069" cy="41574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63"/>
          <p:cNvSpPr txBox="1"/>
          <p:nvPr>
            <p:ph type="title"/>
          </p:nvPr>
        </p:nvSpPr>
        <p:spPr>
          <a:xfrm>
            <a:off x="608821" y="184388"/>
            <a:ext cx="71100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00"/>
              <a:buFont typeface="Calibri"/>
              <a:buNone/>
            </a:pPr>
            <a:r>
              <a:rPr b="1" lang="en-GB" sz="3300"/>
              <a:t>Computational Thinking - Year 8</a:t>
            </a:r>
            <a:endParaRPr b="1" sz="3300">
              <a:latin typeface="Arial"/>
              <a:ea typeface="Arial"/>
              <a:cs typeface="Arial"/>
              <a:sym typeface="Arial"/>
            </a:endParaRPr>
          </a:p>
        </p:txBody>
      </p:sp>
      <p:sp>
        <p:nvSpPr>
          <p:cNvPr id="1075" name="Google Shape;1075;p63"/>
          <p:cNvSpPr/>
          <p:nvPr/>
        </p:nvSpPr>
        <p:spPr>
          <a:xfrm>
            <a:off x="718237" y="1958751"/>
            <a:ext cx="2220000" cy="50682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6" name="Google Shape;1076;p63"/>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077" name="Google Shape;1077;p63"/>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Calibri"/>
              <a:ea typeface="Calibri"/>
              <a:cs typeface="Calibri"/>
              <a:sym typeface="Calibri"/>
            </a:endParaRPr>
          </a:p>
        </p:txBody>
      </p:sp>
      <p:sp>
        <p:nvSpPr>
          <p:cNvPr id="1078" name="Google Shape;1078;p63"/>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079" name="Google Shape;1079;p63"/>
          <p:cNvSpPr/>
          <p:nvPr/>
        </p:nvSpPr>
        <p:spPr>
          <a:xfrm>
            <a:off x="660784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Calibri"/>
              <a:ea typeface="Calibri"/>
              <a:cs typeface="Calibri"/>
              <a:sym typeface="Calibri"/>
            </a:endParaRPr>
          </a:p>
        </p:txBody>
      </p:sp>
      <p:sp>
        <p:nvSpPr>
          <p:cNvPr id="1080" name="Google Shape;1080;p63"/>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lang="en-GB" sz="1900">
                <a:solidFill>
                  <a:schemeClr val="dk1"/>
                </a:solidFill>
              </a:rPr>
              <a:t>Diagrams</a:t>
            </a:r>
            <a:endParaRPr b="0" i="0" sz="1400" u="none" cap="none" strike="noStrike">
              <a:solidFill>
                <a:srgbClr val="000000"/>
              </a:solidFill>
              <a:latin typeface="Arial"/>
              <a:ea typeface="Arial"/>
              <a:cs typeface="Arial"/>
              <a:sym typeface="Arial"/>
            </a:endParaRPr>
          </a:p>
        </p:txBody>
      </p:sp>
      <p:sp>
        <p:nvSpPr>
          <p:cNvPr id="1081" name="Google Shape;1081;p63"/>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082" name="Google Shape;1082;p63"/>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1083" name="Google Shape;1083;p63"/>
          <p:cNvGraphicFramePr/>
          <p:nvPr/>
        </p:nvGraphicFramePr>
        <p:xfrm>
          <a:off x="735075" y="1956913"/>
          <a:ext cx="3000000" cy="3000000"/>
        </p:xfrm>
        <a:graphic>
          <a:graphicData uri="http://schemas.openxmlformats.org/drawingml/2006/table">
            <a:tbl>
              <a:tblPr>
                <a:noFill/>
                <a:tableStyleId>{33B425EE-AB7B-4555-97E9-4284B83712F6}</a:tableStyleId>
              </a:tblPr>
              <a:tblGrid>
                <a:gridCol w="2203300"/>
              </a:tblGrid>
              <a:tr h="740775">
                <a:tc>
                  <a:txBody>
                    <a:bodyPr/>
                    <a:lstStyle/>
                    <a:p>
                      <a:pPr indent="0" lvl="0" marL="0" rtl="0" algn="l">
                        <a:lnSpc>
                          <a:spcPct val="90000"/>
                        </a:lnSpc>
                        <a:spcBef>
                          <a:spcPts val="0"/>
                        </a:spcBef>
                        <a:spcAft>
                          <a:spcPts val="0"/>
                        </a:spcAft>
                        <a:buNone/>
                      </a:pPr>
                      <a:r>
                        <a:rPr b="1" lang="en-GB" sz="2000">
                          <a:solidFill>
                            <a:schemeClr val="dk1"/>
                          </a:solidFill>
                          <a:latin typeface="Calibri"/>
                          <a:ea typeface="Calibri"/>
                          <a:cs typeface="Calibri"/>
                          <a:sym typeface="Calibri"/>
                        </a:rPr>
                        <a:t>Computational Thinking</a:t>
                      </a:r>
                      <a:endParaRPr b="1" sz="2000">
                        <a:solidFill>
                          <a:schemeClr val="dk1"/>
                        </a:solidFill>
                        <a:latin typeface="Calibri"/>
                        <a:ea typeface="Calibri"/>
                        <a:cs typeface="Calibri"/>
                        <a:sym typeface="Calibri"/>
                      </a:endParaRPr>
                    </a:p>
                  </a:txBody>
                  <a:tcPr marT="134375" marB="134375" marR="106900" marL="106900"/>
                </a:tc>
              </a:tr>
              <a:tr h="492825">
                <a:tc>
                  <a:txBody>
                    <a:bodyPr/>
                    <a:lstStyle/>
                    <a:p>
                      <a:pPr indent="0" lvl="0" marL="0" rtl="0" algn="l">
                        <a:lnSpc>
                          <a:spcPct val="90000"/>
                        </a:lnSpc>
                        <a:spcBef>
                          <a:spcPts val="0"/>
                        </a:spcBef>
                        <a:spcAft>
                          <a:spcPts val="0"/>
                        </a:spcAft>
                        <a:buNone/>
                      </a:pPr>
                      <a:r>
                        <a:rPr b="1" lang="en-GB" sz="2000">
                          <a:solidFill>
                            <a:schemeClr val="dk1"/>
                          </a:solidFill>
                          <a:latin typeface="Calibri"/>
                          <a:ea typeface="Calibri"/>
                          <a:cs typeface="Calibri"/>
                          <a:sym typeface="Calibri"/>
                        </a:rPr>
                        <a:t>Decomposition</a:t>
                      </a:r>
                      <a:endParaRPr b="1" sz="2000"/>
                    </a:p>
                  </a:txBody>
                  <a:tcPr marT="134375" marB="134375" marR="106900" marL="106900"/>
                </a:tc>
              </a:tr>
              <a:tr h="481550">
                <a:tc>
                  <a:txBody>
                    <a:bodyPr/>
                    <a:lstStyle/>
                    <a:p>
                      <a:pPr indent="0" lvl="0" marL="0" rtl="0" algn="l">
                        <a:spcBef>
                          <a:spcPts val="0"/>
                        </a:spcBef>
                        <a:spcAft>
                          <a:spcPts val="0"/>
                        </a:spcAft>
                        <a:buNone/>
                      </a:pPr>
                      <a:r>
                        <a:rPr b="1" lang="en-GB" sz="1600"/>
                        <a:t>Pattern Recognition</a:t>
                      </a:r>
                      <a:endParaRPr b="1" sz="1600"/>
                    </a:p>
                  </a:txBody>
                  <a:tcPr marT="134375" marB="134375" marR="106900" marL="106900"/>
                </a:tc>
              </a:tr>
              <a:tr h="481550">
                <a:tc>
                  <a:txBody>
                    <a:bodyPr/>
                    <a:lstStyle/>
                    <a:p>
                      <a:pPr indent="0" lvl="0" marL="0" rtl="0" algn="l">
                        <a:spcBef>
                          <a:spcPts val="0"/>
                        </a:spcBef>
                        <a:spcAft>
                          <a:spcPts val="0"/>
                        </a:spcAft>
                        <a:buNone/>
                      </a:pPr>
                      <a:r>
                        <a:rPr b="1" lang="en-GB" sz="1600"/>
                        <a:t>Abstraction</a:t>
                      </a:r>
                      <a:endParaRPr b="1" sz="1600"/>
                    </a:p>
                  </a:txBody>
                  <a:tcPr marT="134375" marB="134375" marR="106900" marL="106900"/>
                </a:tc>
              </a:tr>
              <a:tr h="469350">
                <a:tc>
                  <a:txBody>
                    <a:bodyPr/>
                    <a:lstStyle/>
                    <a:p>
                      <a:pPr indent="0" lvl="0" marL="0" rtl="0" algn="l">
                        <a:spcBef>
                          <a:spcPts val="0"/>
                        </a:spcBef>
                        <a:spcAft>
                          <a:spcPts val="0"/>
                        </a:spcAft>
                        <a:buNone/>
                      </a:pPr>
                      <a:r>
                        <a:rPr b="1" lang="en-GB" sz="1600"/>
                        <a:t>Algorithm Design</a:t>
                      </a:r>
                      <a:endParaRPr b="1" sz="1600"/>
                    </a:p>
                  </a:txBody>
                  <a:tcPr marT="134375" marB="134375" marR="106900" marL="106900"/>
                </a:tc>
              </a:tr>
              <a:tr h="469350">
                <a:tc>
                  <a:txBody>
                    <a:bodyPr/>
                    <a:lstStyle/>
                    <a:p>
                      <a:pPr indent="0" lvl="0" marL="0" rtl="0" algn="l">
                        <a:spcBef>
                          <a:spcPts val="0"/>
                        </a:spcBef>
                        <a:spcAft>
                          <a:spcPts val="0"/>
                        </a:spcAft>
                        <a:buNone/>
                      </a:pPr>
                      <a:r>
                        <a:rPr b="1" lang="en-GB" sz="1600"/>
                        <a:t>Pseudocode</a:t>
                      </a:r>
                      <a:endParaRPr b="1" sz="1600"/>
                    </a:p>
                  </a:txBody>
                  <a:tcPr marT="134375" marB="134375" marR="106900" marL="106900"/>
                </a:tc>
              </a:tr>
              <a:tr h="469350">
                <a:tc>
                  <a:txBody>
                    <a:bodyPr/>
                    <a:lstStyle/>
                    <a:p>
                      <a:pPr indent="0" lvl="0" marL="0" rtl="0" algn="l">
                        <a:spcBef>
                          <a:spcPts val="0"/>
                        </a:spcBef>
                        <a:spcAft>
                          <a:spcPts val="0"/>
                        </a:spcAft>
                        <a:buNone/>
                      </a:pPr>
                      <a:r>
                        <a:rPr b="1" lang="en-GB" sz="1600"/>
                        <a:t>Flowcharts</a:t>
                      </a:r>
                      <a:endParaRPr b="1" sz="1600"/>
                    </a:p>
                  </a:txBody>
                  <a:tcPr marT="134375" marB="134375" marR="106900" marL="106900"/>
                </a:tc>
              </a:tr>
              <a:tr h="469350">
                <a:tc>
                  <a:txBody>
                    <a:bodyPr/>
                    <a:lstStyle/>
                    <a:p>
                      <a:pPr indent="0" lvl="0" marL="0" rtl="0" algn="l">
                        <a:spcBef>
                          <a:spcPts val="0"/>
                        </a:spcBef>
                        <a:spcAft>
                          <a:spcPts val="0"/>
                        </a:spcAft>
                        <a:buNone/>
                      </a:pPr>
                      <a:r>
                        <a:rPr b="1" lang="en-GB" sz="1600"/>
                        <a:t>Iteration</a:t>
                      </a:r>
                      <a:endParaRPr b="1" sz="1600"/>
                    </a:p>
                  </a:txBody>
                  <a:tcPr marT="134375" marB="134375" marR="106900" marL="106900"/>
                </a:tc>
              </a:tr>
              <a:tr h="469350">
                <a:tc>
                  <a:txBody>
                    <a:bodyPr/>
                    <a:lstStyle/>
                    <a:p>
                      <a:pPr indent="0" lvl="0" marL="0" rtl="0" algn="l">
                        <a:spcBef>
                          <a:spcPts val="0"/>
                        </a:spcBef>
                        <a:spcAft>
                          <a:spcPts val="0"/>
                        </a:spcAft>
                        <a:buNone/>
                      </a:pPr>
                      <a:r>
                        <a:rPr b="1" lang="en-GB" sz="1600"/>
                        <a:t>Debugging</a:t>
                      </a:r>
                      <a:endParaRPr b="1" sz="1600"/>
                    </a:p>
                  </a:txBody>
                  <a:tcPr marT="134375" marB="134375" marR="106900" marL="106900"/>
                </a:tc>
              </a:tr>
            </a:tbl>
          </a:graphicData>
        </a:graphic>
      </p:graphicFrame>
      <p:sp>
        <p:nvSpPr>
          <p:cNvPr id="1084" name="Google Shape;1084;p63"/>
          <p:cNvSpPr txBox="1"/>
          <p:nvPr/>
        </p:nvSpPr>
        <p:spPr>
          <a:xfrm>
            <a:off x="3098950" y="2058450"/>
            <a:ext cx="3326700" cy="5290500"/>
          </a:xfrm>
          <a:prstGeom prst="rect">
            <a:avLst/>
          </a:prstGeom>
          <a:noFill/>
          <a:ln>
            <a:noFill/>
          </a:ln>
        </p:spPr>
        <p:txBody>
          <a:bodyPr anchorCtr="0" anchor="t" bIns="116050" lIns="116050" spcFirstLastPara="1" rIns="116050" wrap="square" tIns="116050">
            <a:noAutofit/>
          </a:bodyPr>
          <a:lstStyle/>
          <a:p>
            <a:pPr indent="-146050" lvl="0" marL="292100" rtl="0" algn="l">
              <a:lnSpc>
                <a:spcPct val="90000"/>
              </a:lnSpc>
              <a:spcBef>
                <a:spcPts val="0"/>
              </a:spcBef>
              <a:spcAft>
                <a:spcPts val="0"/>
              </a:spcAft>
              <a:buClr>
                <a:schemeClr val="dk1"/>
              </a:buClr>
              <a:buSzPts val="1700"/>
              <a:buChar char="•"/>
            </a:pPr>
            <a:r>
              <a:rPr lang="en-GB" sz="1700">
                <a:solidFill>
                  <a:schemeClr val="dk1"/>
                </a:solidFill>
                <a:latin typeface="Calibri"/>
                <a:ea typeface="Calibri"/>
                <a:cs typeface="Calibri"/>
                <a:sym typeface="Calibri"/>
              </a:rPr>
              <a:t>To understand that you can tackle big problems by breaking them down into smaller parts using </a:t>
            </a:r>
            <a:r>
              <a:rPr b="1" lang="en-GB" sz="1700">
                <a:solidFill>
                  <a:schemeClr val="dk1"/>
                </a:solidFill>
                <a:latin typeface="Calibri"/>
                <a:ea typeface="Calibri"/>
                <a:cs typeface="Calibri"/>
                <a:sym typeface="Calibri"/>
              </a:rPr>
              <a:t>Computational Thinking</a:t>
            </a:r>
            <a:r>
              <a:rPr lang="en-GB" sz="17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a:p>
            <a:pPr indent="-146050" lvl="0" marL="292100" rtl="0" algn="l">
              <a:lnSpc>
                <a:spcPct val="90000"/>
              </a:lnSpc>
              <a:spcBef>
                <a:spcPts val="1300"/>
              </a:spcBef>
              <a:spcAft>
                <a:spcPts val="0"/>
              </a:spcAft>
              <a:buClr>
                <a:schemeClr val="dk1"/>
              </a:buClr>
              <a:buSzPts val="1700"/>
              <a:buChar char="•"/>
            </a:pPr>
            <a:r>
              <a:rPr lang="en-GB" sz="1700">
                <a:solidFill>
                  <a:schemeClr val="dk1"/>
                </a:solidFill>
                <a:latin typeface="Calibri"/>
                <a:ea typeface="Calibri"/>
                <a:cs typeface="Calibri"/>
                <a:sym typeface="Calibri"/>
              </a:rPr>
              <a:t>To understand the four parts of </a:t>
            </a:r>
            <a:r>
              <a:rPr b="1" lang="en-GB" sz="1700">
                <a:solidFill>
                  <a:schemeClr val="dk1"/>
                </a:solidFill>
                <a:latin typeface="Calibri"/>
                <a:ea typeface="Calibri"/>
                <a:cs typeface="Calibri"/>
                <a:sym typeface="Calibri"/>
              </a:rPr>
              <a:t>Computational Thinking</a:t>
            </a:r>
            <a:r>
              <a:rPr lang="en-GB" sz="1700">
                <a:solidFill>
                  <a:schemeClr val="dk1"/>
                </a:solidFill>
                <a:latin typeface="Calibri"/>
                <a:ea typeface="Calibri"/>
                <a:cs typeface="Calibri"/>
                <a:sym typeface="Calibri"/>
              </a:rPr>
              <a:t>; </a:t>
            </a:r>
            <a:r>
              <a:rPr b="1" lang="en-GB" sz="1700">
                <a:solidFill>
                  <a:schemeClr val="dk1"/>
                </a:solidFill>
                <a:latin typeface="Calibri"/>
                <a:ea typeface="Calibri"/>
                <a:cs typeface="Calibri"/>
                <a:sym typeface="Calibri"/>
              </a:rPr>
              <a:t>decomposition</a:t>
            </a:r>
            <a:r>
              <a:rPr lang="en-GB" sz="1700">
                <a:solidFill>
                  <a:schemeClr val="dk1"/>
                </a:solidFill>
                <a:latin typeface="Calibri"/>
                <a:ea typeface="Calibri"/>
                <a:cs typeface="Calibri"/>
                <a:sym typeface="Calibri"/>
              </a:rPr>
              <a:t>, </a:t>
            </a:r>
            <a:r>
              <a:rPr b="1" lang="en-GB" sz="1700">
                <a:solidFill>
                  <a:schemeClr val="dk1"/>
                </a:solidFill>
                <a:latin typeface="Calibri"/>
                <a:ea typeface="Calibri"/>
                <a:cs typeface="Calibri"/>
                <a:sym typeface="Calibri"/>
              </a:rPr>
              <a:t>pattern recognition</a:t>
            </a:r>
            <a:r>
              <a:rPr lang="en-GB" sz="1700">
                <a:solidFill>
                  <a:schemeClr val="dk1"/>
                </a:solidFill>
                <a:latin typeface="Calibri"/>
                <a:ea typeface="Calibri"/>
                <a:cs typeface="Calibri"/>
                <a:sym typeface="Calibri"/>
              </a:rPr>
              <a:t>, </a:t>
            </a:r>
            <a:r>
              <a:rPr b="1" lang="en-GB" sz="1700">
                <a:solidFill>
                  <a:schemeClr val="dk1"/>
                </a:solidFill>
                <a:latin typeface="Calibri"/>
                <a:ea typeface="Calibri"/>
                <a:cs typeface="Calibri"/>
                <a:sym typeface="Calibri"/>
              </a:rPr>
              <a:t>abstraction</a:t>
            </a:r>
            <a:r>
              <a:rPr lang="en-GB" sz="1700">
                <a:solidFill>
                  <a:schemeClr val="dk1"/>
                </a:solidFill>
                <a:latin typeface="Calibri"/>
                <a:ea typeface="Calibri"/>
                <a:cs typeface="Calibri"/>
                <a:sym typeface="Calibri"/>
              </a:rPr>
              <a:t> and </a:t>
            </a:r>
            <a:r>
              <a:rPr b="1" lang="en-GB" sz="1700">
                <a:solidFill>
                  <a:schemeClr val="dk1"/>
                </a:solidFill>
                <a:latin typeface="Calibri"/>
                <a:ea typeface="Calibri"/>
                <a:cs typeface="Calibri"/>
                <a:sym typeface="Calibri"/>
              </a:rPr>
              <a:t>algorithms</a:t>
            </a:r>
            <a:r>
              <a:rPr lang="en-GB" sz="17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a:p>
            <a:pPr indent="-146050" lvl="0" marL="292100" rtl="0" algn="l">
              <a:lnSpc>
                <a:spcPct val="90000"/>
              </a:lnSpc>
              <a:spcBef>
                <a:spcPts val="1300"/>
              </a:spcBef>
              <a:spcAft>
                <a:spcPts val="0"/>
              </a:spcAft>
              <a:buClr>
                <a:schemeClr val="dk1"/>
              </a:buClr>
              <a:buSzPts val="1700"/>
              <a:buChar char="•"/>
            </a:pPr>
            <a:r>
              <a:rPr lang="en-GB" sz="1700">
                <a:solidFill>
                  <a:schemeClr val="dk1"/>
                </a:solidFill>
                <a:latin typeface="Calibri"/>
                <a:ea typeface="Calibri"/>
                <a:cs typeface="Calibri"/>
                <a:sym typeface="Calibri"/>
              </a:rPr>
              <a:t>To create your own solutions to problems using </a:t>
            </a:r>
            <a:r>
              <a:rPr b="1" lang="en-GB" sz="1700">
                <a:solidFill>
                  <a:schemeClr val="dk1"/>
                </a:solidFill>
                <a:latin typeface="Calibri"/>
                <a:ea typeface="Calibri"/>
                <a:cs typeface="Calibri"/>
                <a:sym typeface="Calibri"/>
              </a:rPr>
              <a:t>Computational Thinking</a:t>
            </a:r>
            <a:r>
              <a:rPr lang="en-GB" sz="1700">
                <a:solidFill>
                  <a:schemeClr val="dk1"/>
                </a:solidFill>
                <a:latin typeface="Calibri"/>
                <a:ea typeface="Calibri"/>
                <a:cs typeface="Calibri"/>
                <a:sym typeface="Calibri"/>
              </a:rPr>
              <a:t>.</a:t>
            </a:r>
            <a:endParaRPr sz="1700">
              <a:solidFill>
                <a:schemeClr val="dk1"/>
              </a:solidFill>
              <a:latin typeface="Calibri"/>
              <a:ea typeface="Calibri"/>
              <a:cs typeface="Calibri"/>
              <a:sym typeface="Calibri"/>
            </a:endParaRPr>
          </a:p>
          <a:p>
            <a:pPr indent="-146050" lvl="0" marL="292100" rtl="0" algn="l">
              <a:lnSpc>
                <a:spcPct val="90000"/>
              </a:lnSpc>
              <a:spcBef>
                <a:spcPts val="1300"/>
              </a:spcBef>
              <a:spcAft>
                <a:spcPts val="0"/>
              </a:spcAft>
              <a:buClr>
                <a:schemeClr val="dk1"/>
              </a:buClr>
              <a:buSzPts val="1700"/>
              <a:buFont typeface="Calibri"/>
              <a:buChar char="•"/>
            </a:pPr>
            <a:r>
              <a:rPr lang="en-GB" sz="1700">
                <a:solidFill>
                  <a:schemeClr val="dk1"/>
                </a:solidFill>
                <a:latin typeface="Calibri"/>
                <a:ea typeface="Calibri"/>
                <a:cs typeface="Calibri"/>
                <a:sym typeface="Calibri"/>
              </a:rPr>
              <a:t>To be able to construct a </a:t>
            </a:r>
            <a:r>
              <a:rPr b="1" lang="en-GB" sz="1700">
                <a:solidFill>
                  <a:schemeClr val="dk1"/>
                </a:solidFill>
                <a:latin typeface="Calibri"/>
                <a:ea typeface="Calibri"/>
                <a:cs typeface="Calibri"/>
                <a:sym typeface="Calibri"/>
              </a:rPr>
              <a:t>flowchart </a:t>
            </a:r>
            <a:r>
              <a:rPr lang="en-GB" sz="1700">
                <a:solidFill>
                  <a:schemeClr val="dk1"/>
                </a:solidFill>
                <a:latin typeface="Calibri"/>
                <a:ea typeface="Calibri"/>
                <a:cs typeface="Calibri"/>
                <a:sym typeface="Calibri"/>
              </a:rPr>
              <a:t>or write pseudocode to represent a set of instructions</a:t>
            </a:r>
            <a:endParaRPr sz="1700">
              <a:solidFill>
                <a:schemeClr val="dk1"/>
              </a:solidFill>
              <a:latin typeface="Calibri"/>
              <a:ea typeface="Calibri"/>
              <a:cs typeface="Calibri"/>
              <a:sym typeface="Calibri"/>
            </a:endParaRPr>
          </a:p>
          <a:p>
            <a:pPr indent="-260350" lvl="0" marL="292100" rtl="0" algn="l">
              <a:spcBef>
                <a:spcPts val="0"/>
              </a:spcBef>
              <a:spcAft>
                <a:spcPts val="0"/>
              </a:spcAft>
              <a:buClr>
                <a:schemeClr val="dk1"/>
              </a:buClr>
              <a:buSzPts val="1700"/>
              <a:buFont typeface="Calibri"/>
              <a:buChar char="•"/>
            </a:pPr>
            <a:r>
              <a:rPr lang="en-GB" sz="1700">
                <a:solidFill>
                  <a:schemeClr val="dk1"/>
                </a:solidFill>
                <a:latin typeface="Calibri"/>
                <a:ea typeface="Calibri"/>
                <a:cs typeface="Calibri"/>
                <a:sym typeface="Calibri"/>
              </a:rPr>
              <a:t>To be able to </a:t>
            </a:r>
            <a:r>
              <a:rPr b="1" lang="en-GB" sz="1700">
                <a:solidFill>
                  <a:schemeClr val="dk1"/>
                </a:solidFill>
                <a:latin typeface="Calibri"/>
                <a:ea typeface="Calibri"/>
                <a:cs typeface="Calibri"/>
                <a:sym typeface="Calibri"/>
              </a:rPr>
              <a:t>fix errors</a:t>
            </a:r>
            <a:r>
              <a:rPr lang="en-GB" sz="1700">
                <a:solidFill>
                  <a:schemeClr val="dk1"/>
                </a:solidFill>
                <a:latin typeface="Calibri"/>
                <a:ea typeface="Calibri"/>
                <a:cs typeface="Calibri"/>
                <a:sym typeface="Calibri"/>
              </a:rPr>
              <a:t> within your algorithm.</a:t>
            </a:r>
            <a:endParaRPr sz="1700">
              <a:solidFill>
                <a:schemeClr val="dk1"/>
              </a:solidFill>
              <a:latin typeface="Calibri"/>
              <a:ea typeface="Calibri"/>
              <a:cs typeface="Calibri"/>
              <a:sym typeface="Calibri"/>
            </a:endParaRPr>
          </a:p>
          <a:p>
            <a:pPr indent="0" lvl="0" marL="584200" rtl="0" algn="l">
              <a:spcBef>
                <a:spcPts val="0"/>
              </a:spcBef>
              <a:spcAft>
                <a:spcPts val="0"/>
              </a:spcAft>
              <a:buNone/>
            </a:pPr>
            <a:r>
              <a:t/>
            </a:r>
            <a:endParaRPr sz="1700">
              <a:solidFill>
                <a:schemeClr val="dk1"/>
              </a:solidFill>
            </a:endParaRPr>
          </a:p>
        </p:txBody>
      </p:sp>
      <p:pic>
        <p:nvPicPr>
          <p:cNvPr id="1085" name="Google Shape;1085;p63"/>
          <p:cNvPicPr preferRelativeResize="0"/>
          <p:nvPr/>
        </p:nvPicPr>
        <p:blipFill>
          <a:blip r:embed="rId4">
            <a:alphaModFix/>
          </a:blip>
          <a:stretch>
            <a:fillRect/>
          </a:stretch>
        </p:blipFill>
        <p:spPr>
          <a:xfrm>
            <a:off x="6653852" y="2020409"/>
            <a:ext cx="3522607" cy="4894563"/>
          </a:xfrm>
          <a:prstGeom prst="rect">
            <a:avLst/>
          </a:prstGeom>
          <a:noFill/>
          <a:ln cap="flat" cmpd="sng" w="36275">
            <a:solidFill>
              <a:srgbClr val="0070C0"/>
            </a:solidFill>
            <a:prstDash val="solid"/>
            <a:miter lim="8000"/>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0" name="Shape 1090"/>
        <p:cNvGrpSpPr/>
        <p:nvPr/>
      </p:nvGrpSpPr>
      <p:grpSpPr>
        <a:xfrm>
          <a:off x="0" y="0"/>
          <a:ext cx="0" cy="0"/>
          <a:chOff x="0" y="0"/>
          <a:chExt cx="0" cy="0"/>
        </a:xfrm>
      </p:grpSpPr>
      <p:sp>
        <p:nvSpPr>
          <p:cNvPr id="1091" name="Google Shape;1091;p64"/>
          <p:cNvSpPr txBox="1"/>
          <p:nvPr>
            <p:ph type="title"/>
          </p:nvPr>
        </p:nvSpPr>
        <p:spPr>
          <a:xfrm>
            <a:off x="608826" y="184400"/>
            <a:ext cx="8211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00"/>
              <a:buFont typeface="Calibri"/>
              <a:buNone/>
            </a:pPr>
            <a:r>
              <a:rPr b="1" lang="en-GB" sz="3300"/>
              <a:t>Mobile App ( App for Good) - Year 8</a:t>
            </a:r>
            <a:endParaRPr b="1" sz="3300">
              <a:latin typeface="Arial"/>
              <a:ea typeface="Arial"/>
              <a:cs typeface="Arial"/>
              <a:sym typeface="Arial"/>
            </a:endParaRPr>
          </a:p>
        </p:txBody>
      </p:sp>
      <p:sp>
        <p:nvSpPr>
          <p:cNvPr id="1092" name="Google Shape;1092;p64"/>
          <p:cNvSpPr/>
          <p:nvPr/>
        </p:nvSpPr>
        <p:spPr>
          <a:xfrm>
            <a:off x="718237" y="1958751"/>
            <a:ext cx="2220000" cy="50682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93" name="Google Shape;1093;p64"/>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094" name="Google Shape;1094;p64"/>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Calibri"/>
              <a:ea typeface="Calibri"/>
              <a:cs typeface="Calibri"/>
              <a:sym typeface="Calibri"/>
            </a:endParaRPr>
          </a:p>
        </p:txBody>
      </p:sp>
      <p:sp>
        <p:nvSpPr>
          <p:cNvPr id="1095" name="Google Shape;1095;p64"/>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096" name="Google Shape;1096;p64"/>
          <p:cNvSpPr/>
          <p:nvPr/>
        </p:nvSpPr>
        <p:spPr>
          <a:xfrm>
            <a:off x="6607847" y="2027025"/>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Calibri"/>
              <a:ea typeface="Calibri"/>
              <a:cs typeface="Calibri"/>
              <a:sym typeface="Calibri"/>
            </a:endParaRPr>
          </a:p>
        </p:txBody>
      </p:sp>
      <p:sp>
        <p:nvSpPr>
          <p:cNvPr id="1097" name="Google Shape;1097;p64"/>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lang="en-GB" sz="1900">
                <a:solidFill>
                  <a:schemeClr val="dk1"/>
                </a:solidFill>
              </a:rPr>
              <a:t>Diagrams</a:t>
            </a:r>
            <a:endParaRPr b="0" i="0" sz="1400" u="none" cap="none" strike="noStrike">
              <a:solidFill>
                <a:srgbClr val="000000"/>
              </a:solidFill>
              <a:latin typeface="Arial"/>
              <a:ea typeface="Arial"/>
              <a:cs typeface="Arial"/>
              <a:sym typeface="Arial"/>
            </a:endParaRPr>
          </a:p>
        </p:txBody>
      </p:sp>
      <p:sp>
        <p:nvSpPr>
          <p:cNvPr id="1098" name="Google Shape;1098;p64"/>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099" name="Google Shape;1099;p64"/>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1100" name="Google Shape;1100;p64"/>
          <p:cNvGraphicFramePr/>
          <p:nvPr/>
        </p:nvGraphicFramePr>
        <p:xfrm>
          <a:off x="735075" y="1956913"/>
          <a:ext cx="3000000" cy="3000000"/>
        </p:xfrm>
        <a:graphic>
          <a:graphicData uri="http://schemas.openxmlformats.org/drawingml/2006/table">
            <a:tbl>
              <a:tblPr>
                <a:noFill/>
                <a:tableStyleId>{33B425EE-AB7B-4555-97E9-4284B83712F6}</a:tableStyleId>
              </a:tblPr>
              <a:tblGrid>
                <a:gridCol w="2203300"/>
              </a:tblGrid>
              <a:tr h="740775">
                <a:tc>
                  <a:txBody>
                    <a:bodyPr/>
                    <a:lstStyle/>
                    <a:p>
                      <a:pPr indent="0" lvl="0" marL="0" rtl="0" algn="l">
                        <a:lnSpc>
                          <a:spcPct val="90000"/>
                        </a:lnSpc>
                        <a:spcBef>
                          <a:spcPts val="0"/>
                        </a:spcBef>
                        <a:spcAft>
                          <a:spcPts val="0"/>
                        </a:spcAft>
                        <a:buNone/>
                      </a:pPr>
                      <a:r>
                        <a:rPr b="1" lang="en-GB" sz="1600">
                          <a:solidFill>
                            <a:schemeClr val="dk1"/>
                          </a:solidFill>
                        </a:rPr>
                        <a:t>Computational Thinking</a:t>
                      </a:r>
                      <a:endParaRPr b="1" sz="1600">
                        <a:solidFill>
                          <a:schemeClr val="dk1"/>
                        </a:solidFill>
                      </a:endParaRPr>
                    </a:p>
                  </a:txBody>
                  <a:tcPr marT="134375" marB="134375" marR="106900" marL="106900"/>
                </a:tc>
              </a:tr>
              <a:tr h="492825">
                <a:tc>
                  <a:txBody>
                    <a:bodyPr/>
                    <a:lstStyle/>
                    <a:p>
                      <a:pPr indent="0" lvl="0" marL="0" rtl="0" algn="l">
                        <a:lnSpc>
                          <a:spcPct val="90000"/>
                        </a:lnSpc>
                        <a:spcBef>
                          <a:spcPts val="0"/>
                        </a:spcBef>
                        <a:spcAft>
                          <a:spcPts val="0"/>
                        </a:spcAft>
                        <a:buNone/>
                      </a:pPr>
                      <a:r>
                        <a:rPr b="1" lang="en-GB" sz="1600">
                          <a:solidFill>
                            <a:schemeClr val="dk1"/>
                          </a:solidFill>
                        </a:rPr>
                        <a:t>Social Action</a:t>
                      </a:r>
                      <a:endParaRPr b="1" sz="1600"/>
                    </a:p>
                  </a:txBody>
                  <a:tcPr marT="134375" marB="134375" marR="106900" marL="106900"/>
                </a:tc>
              </a:tr>
              <a:tr h="481550">
                <a:tc>
                  <a:txBody>
                    <a:bodyPr/>
                    <a:lstStyle/>
                    <a:p>
                      <a:pPr indent="0" lvl="0" marL="0" rtl="0" algn="l">
                        <a:spcBef>
                          <a:spcPts val="0"/>
                        </a:spcBef>
                        <a:spcAft>
                          <a:spcPts val="0"/>
                        </a:spcAft>
                        <a:buNone/>
                      </a:pPr>
                      <a:r>
                        <a:rPr b="1" lang="en-GB" sz="1600"/>
                        <a:t>Prototyping</a:t>
                      </a:r>
                      <a:endParaRPr b="1" sz="1600"/>
                    </a:p>
                  </a:txBody>
                  <a:tcPr marT="134375" marB="134375" marR="106900" marL="106900"/>
                </a:tc>
              </a:tr>
              <a:tr h="481550">
                <a:tc>
                  <a:txBody>
                    <a:bodyPr/>
                    <a:lstStyle/>
                    <a:p>
                      <a:pPr indent="0" lvl="0" marL="0" rtl="0" algn="l">
                        <a:spcBef>
                          <a:spcPts val="0"/>
                        </a:spcBef>
                        <a:spcAft>
                          <a:spcPts val="0"/>
                        </a:spcAft>
                        <a:buNone/>
                      </a:pPr>
                      <a:r>
                        <a:rPr b="1" lang="en-GB" sz="1600"/>
                        <a:t>Algorithms</a:t>
                      </a:r>
                      <a:endParaRPr b="1" sz="1600"/>
                    </a:p>
                  </a:txBody>
                  <a:tcPr marT="134375" marB="134375" marR="106900" marL="106900"/>
                </a:tc>
              </a:tr>
              <a:tr h="469350">
                <a:tc>
                  <a:txBody>
                    <a:bodyPr/>
                    <a:lstStyle/>
                    <a:p>
                      <a:pPr indent="0" lvl="0" marL="0" rtl="0" algn="l">
                        <a:spcBef>
                          <a:spcPts val="0"/>
                        </a:spcBef>
                        <a:spcAft>
                          <a:spcPts val="0"/>
                        </a:spcAft>
                        <a:buNone/>
                      </a:pPr>
                      <a:r>
                        <a:rPr b="1" lang="en-GB" sz="1600"/>
                        <a:t>Programming (App Lab)</a:t>
                      </a:r>
                      <a:endParaRPr b="1" sz="1600"/>
                    </a:p>
                  </a:txBody>
                  <a:tcPr marT="134375" marB="134375" marR="106900" marL="106900"/>
                </a:tc>
              </a:tr>
              <a:tr h="469350">
                <a:tc>
                  <a:txBody>
                    <a:bodyPr/>
                    <a:lstStyle/>
                    <a:p>
                      <a:pPr indent="0" lvl="0" marL="0" rtl="0" algn="l">
                        <a:spcBef>
                          <a:spcPts val="0"/>
                        </a:spcBef>
                        <a:spcAft>
                          <a:spcPts val="0"/>
                        </a:spcAft>
                        <a:buNone/>
                      </a:pPr>
                      <a:r>
                        <a:rPr b="1" lang="en-GB" sz="1600"/>
                        <a:t>Problem Solving</a:t>
                      </a:r>
                      <a:endParaRPr b="1" sz="1600"/>
                    </a:p>
                  </a:txBody>
                  <a:tcPr marT="134375" marB="134375" marR="106900" marL="106900"/>
                </a:tc>
              </a:tr>
              <a:tr h="422325">
                <a:tc>
                  <a:txBody>
                    <a:bodyPr/>
                    <a:lstStyle/>
                    <a:p>
                      <a:pPr indent="0" lvl="0" marL="0" rtl="0" algn="l">
                        <a:spcBef>
                          <a:spcPts val="0"/>
                        </a:spcBef>
                        <a:spcAft>
                          <a:spcPts val="0"/>
                        </a:spcAft>
                        <a:buNone/>
                      </a:pPr>
                      <a:r>
                        <a:rPr b="1" lang="en-GB" sz="1600"/>
                        <a:t>Collaboration</a:t>
                      </a:r>
                      <a:endParaRPr b="1" sz="1600"/>
                    </a:p>
                  </a:txBody>
                  <a:tcPr marT="134375" marB="134375" marR="106900" marL="106900"/>
                </a:tc>
              </a:tr>
              <a:tr h="469350">
                <a:tc>
                  <a:txBody>
                    <a:bodyPr/>
                    <a:lstStyle/>
                    <a:p>
                      <a:pPr indent="0" lvl="0" marL="0" rtl="0" algn="l">
                        <a:spcBef>
                          <a:spcPts val="0"/>
                        </a:spcBef>
                        <a:spcAft>
                          <a:spcPts val="0"/>
                        </a:spcAft>
                        <a:buNone/>
                      </a:pPr>
                      <a:r>
                        <a:rPr b="1" lang="en-GB" sz="1600"/>
                        <a:t>Innovation</a:t>
                      </a:r>
                      <a:endParaRPr b="1" sz="1600"/>
                    </a:p>
                  </a:txBody>
                  <a:tcPr marT="134375" marB="134375" marR="106900" marL="106900"/>
                </a:tc>
              </a:tr>
              <a:tr h="469350">
                <a:tc>
                  <a:txBody>
                    <a:bodyPr/>
                    <a:lstStyle/>
                    <a:p>
                      <a:pPr indent="0" lvl="0" marL="0" rtl="0" algn="l">
                        <a:spcBef>
                          <a:spcPts val="0"/>
                        </a:spcBef>
                        <a:spcAft>
                          <a:spcPts val="0"/>
                        </a:spcAft>
                        <a:buNone/>
                      </a:pPr>
                      <a:r>
                        <a:rPr b="1" lang="en-GB" sz="1600"/>
                        <a:t>Self Assessment</a:t>
                      </a:r>
                      <a:endParaRPr b="1" sz="1600"/>
                    </a:p>
                  </a:txBody>
                  <a:tcPr marT="134375" marB="134375" marR="106900" marL="106900"/>
                </a:tc>
              </a:tr>
            </a:tbl>
          </a:graphicData>
        </a:graphic>
      </p:graphicFrame>
      <p:sp>
        <p:nvSpPr>
          <p:cNvPr id="1101" name="Google Shape;1101;p64"/>
          <p:cNvSpPr txBox="1"/>
          <p:nvPr/>
        </p:nvSpPr>
        <p:spPr>
          <a:xfrm>
            <a:off x="3072778" y="2090079"/>
            <a:ext cx="3181200" cy="5290500"/>
          </a:xfrm>
          <a:prstGeom prst="rect">
            <a:avLst/>
          </a:prstGeom>
          <a:noFill/>
          <a:ln>
            <a:noFill/>
          </a:ln>
        </p:spPr>
        <p:txBody>
          <a:bodyPr anchorCtr="0" anchor="t" bIns="116050" lIns="116050" spcFirstLastPara="1" rIns="116050" wrap="square" tIns="116050">
            <a:noAutofit/>
          </a:bodyPr>
          <a:lstStyle/>
          <a:p>
            <a:pPr indent="-234950" lvl="0" marL="292100" rtl="0" algn="l">
              <a:spcBef>
                <a:spcPts val="0"/>
              </a:spcBef>
              <a:spcAft>
                <a:spcPts val="0"/>
              </a:spcAft>
              <a:buClr>
                <a:schemeClr val="dk1"/>
              </a:buClr>
              <a:buSzPts val="1300"/>
              <a:buChar char="•"/>
            </a:pPr>
            <a:r>
              <a:rPr lang="en-GB" sz="1300">
                <a:solidFill>
                  <a:schemeClr val="dk1"/>
                </a:solidFill>
                <a:latin typeface="Calibri"/>
                <a:ea typeface="Calibri"/>
                <a:cs typeface="Calibri"/>
                <a:sym typeface="Calibri"/>
              </a:rPr>
              <a:t>Learn about </a:t>
            </a:r>
            <a:r>
              <a:rPr b="1" lang="en-GB" sz="1300">
                <a:solidFill>
                  <a:schemeClr val="dk1"/>
                </a:solidFill>
                <a:latin typeface="Calibri"/>
                <a:ea typeface="Calibri"/>
                <a:cs typeface="Calibri"/>
                <a:sym typeface="Calibri"/>
              </a:rPr>
              <a:t>technology for social action and modify an app to ensure it is accessible to others.</a:t>
            </a:r>
            <a:endParaRPr sz="1300">
              <a:solidFill>
                <a:schemeClr val="dk1"/>
              </a:solidFill>
              <a:latin typeface="Calibri"/>
              <a:ea typeface="Calibri"/>
              <a:cs typeface="Calibri"/>
              <a:sym typeface="Calibri"/>
            </a:endParaRPr>
          </a:p>
          <a:p>
            <a:pPr indent="-234950" lvl="0" marL="292100" rtl="0" algn="l">
              <a:spcBef>
                <a:spcPts val="1000"/>
              </a:spcBef>
              <a:spcAft>
                <a:spcPts val="0"/>
              </a:spcAft>
              <a:buClr>
                <a:schemeClr val="dk1"/>
              </a:buClr>
              <a:buSzPts val="1300"/>
              <a:buChar char="•"/>
            </a:pPr>
            <a:r>
              <a:rPr lang="en-GB" sz="1300">
                <a:solidFill>
                  <a:schemeClr val="dk1"/>
                </a:solidFill>
                <a:latin typeface="Calibri"/>
                <a:ea typeface="Calibri"/>
                <a:cs typeface="Calibri"/>
                <a:sym typeface="Calibri"/>
              </a:rPr>
              <a:t>Work in </a:t>
            </a:r>
            <a:r>
              <a:rPr b="1" lang="en-GB" sz="1300">
                <a:solidFill>
                  <a:schemeClr val="dk1"/>
                </a:solidFill>
                <a:latin typeface="Calibri"/>
                <a:ea typeface="Calibri"/>
                <a:cs typeface="Calibri"/>
                <a:sym typeface="Calibri"/>
              </a:rPr>
              <a:t>teams to</a:t>
            </a:r>
            <a:r>
              <a:rPr lang="en-GB" sz="1300">
                <a:solidFill>
                  <a:schemeClr val="dk1"/>
                </a:solidFill>
                <a:latin typeface="Calibri"/>
                <a:ea typeface="Calibri"/>
                <a:cs typeface="Calibri"/>
                <a:sym typeface="Calibri"/>
              </a:rPr>
              <a:t> </a:t>
            </a:r>
            <a:r>
              <a:rPr b="1" lang="en-GB" sz="1300">
                <a:solidFill>
                  <a:schemeClr val="dk1"/>
                </a:solidFill>
                <a:latin typeface="Calibri"/>
                <a:ea typeface="Calibri"/>
                <a:cs typeface="Calibri"/>
                <a:sym typeface="Calibri"/>
              </a:rPr>
              <a:t>design and modify an app to link to 1 of the </a:t>
            </a:r>
            <a:r>
              <a:rPr lang="en-GB" sz="1300">
                <a:solidFill>
                  <a:schemeClr val="dk1"/>
                </a:solidFill>
                <a:latin typeface="Calibri"/>
                <a:ea typeface="Calibri"/>
                <a:cs typeface="Calibri"/>
                <a:sym typeface="Calibri"/>
              </a:rPr>
              <a:t>Sustainable Development Goals (SDGs) have been created by the United Nations (UN) in order to help everyone achieve a more sustainable future</a:t>
            </a:r>
            <a:r>
              <a:rPr b="1" lang="en-GB"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234950" lvl="0" marL="292100" rtl="0" algn="l">
              <a:spcBef>
                <a:spcPts val="1000"/>
              </a:spcBef>
              <a:spcAft>
                <a:spcPts val="0"/>
              </a:spcAft>
              <a:buClr>
                <a:schemeClr val="dk1"/>
              </a:buClr>
              <a:buSzPts val="1300"/>
              <a:buChar char="•"/>
            </a:pPr>
            <a:r>
              <a:rPr lang="en-GB" sz="1300">
                <a:solidFill>
                  <a:schemeClr val="dk1"/>
                </a:solidFill>
                <a:latin typeface="Calibri"/>
                <a:ea typeface="Calibri"/>
                <a:cs typeface="Calibri"/>
                <a:sym typeface="Calibri"/>
              </a:rPr>
              <a:t>Develop their </a:t>
            </a:r>
            <a:r>
              <a:rPr b="1" lang="en-GB" sz="1300">
                <a:solidFill>
                  <a:schemeClr val="dk1"/>
                </a:solidFill>
                <a:latin typeface="Calibri"/>
                <a:ea typeface="Calibri"/>
                <a:cs typeface="Calibri"/>
                <a:sym typeface="Calibri"/>
              </a:rPr>
              <a:t>computational thinking</a:t>
            </a:r>
            <a:r>
              <a:rPr lang="en-GB" sz="1300">
                <a:solidFill>
                  <a:schemeClr val="dk1"/>
                </a:solidFill>
                <a:latin typeface="Calibri"/>
                <a:ea typeface="Calibri"/>
                <a:cs typeface="Calibri"/>
                <a:sym typeface="Calibri"/>
              </a:rPr>
              <a:t> skills and complete their prototype.</a:t>
            </a:r>
            <a:endParaRPr sz="1300">
              <a:solidFill>
                <a:schemeClr val="dk1"/>
              </a:solidFill>
              <a:latin typeface="Calibri"/>
              <a:ea typeface="Calibri"/>
              <a:cs typeface="Calibri"/>
              <a:sym typeface="Calibri"/>
            </a:endParaRPr>
          </a:p>
          <a:p>
            <a:pPr indent="-234950" lvl="0" marL="292100" rtl="0" algn="l">
              <a:spcBef>
                <a:spcPts val="1000"/>
              </a:spcBef>
              <a:spcAft>
                <a:spcPts val="0"/>
              </a:spcAft>
              <a:buClr>
                <a:schemeClr val="dk1"/>
              </a:buClr>
              <a:buSzPts val="1300"/>
              <a:buChar char="•"/>
            </a:pPr>
            <a:r>
              <a:rPr lang="en-GB" sz="1300">
                <a:solidFill>
                  <a:schemeClr val="dk1"/>
                </a:solidFill>
                <a:latin typeface="Calibri"/>
                <a:ea typeface="Calibri"/>
                <a:cs typeface="Calibri"/>
                <a:sym typeface="Calibri"/>
              </a:rPr>
              <a:t>Work in their teams to complete their </a:t>
            </a:r>
            <a:r>
              <a:rPr b="1" lang="en-GB" sz="1300">
                <a:solidFill>
                  <a:schemeClr val="dk1"/>
                </a:solidFill>
                <a:latin typeface="Calibri"/>
                <a:ea typeface="Calibri"/>
                <a:cs typeface="Calibri"/>
                <a:sym typeface="Calibri"/>
              </a:rPr>
              <a:t>prototype</a:t>
            </a:r>
            <a:r>
              <a:rPr lang="en-GB" sz="1300">
                <a:solidFill>
                  <a:schemeClr val="dk1"/>
                </a:solidFill>
                <a:latin typeface="Calibri"/>
                <a:ea typeface="Calibri"/>
                <a:cs typeface="Calibri"/>
                <a:sym typeface="Calibri"/>
              </a:rPr>
              <a:t> before preparing and practicing a presentation of their work.</a:t>
            </a:r>
            <a:endParaRPr sz="1300">
              <a:solidFill>
                <a:schemeClr val="dk1"/>
              </a:solidFill>
              <a:latin typeface="Calibri"/>
              <a:ea typeface="Calibri"/>
              <a:cs typeface="Calibri"/>
              <a:sym typeface="Calibri"/>
            </a:endParaRPr>
          </a:p>
          <a:p>
            <a:pPr indent="-234950" lvl="0" marL="292100" rtl="0" algn="l">
              <a:spcBef>
                <a:spcPts val="1000"/>
              </a:spcBef>
              <a:spcAft>
                <a:spcPts val="0"/>
              </a:spcAft>
              <a:buClr>
                <a:schemeClr val="dk1"/>
              </a:buClr>
              <a:buSzPts val="1300"/>
              <a:buChar char="•"/>
            </a:pPr>
            <a:r>
              <a:rPr b="1" lang="en-GB" sz="1300">
                <a:solidFill>
                  <a:schemeClr val="dk1"/>
                </a:solidFill>
                <a:latin typeface="Calibri"/>
                <a:ea typeface="Calibri"/>
                <a:cs typeface="Calibri"/>
                <a:sym typeface="Calibri"/>
              </a:rPr>
              <a:t>Present </a:t>
            </a:r>
            <a:r>
              <a:rPr lang="en-GB" sz="1300">
                <a:solidFill>
                  <a:schemeClr val="dk1"/>
                </a:solidFill>
                <a:latin typeface="Calibri"/>
                <a:ea typeface="Calibri"/>
                <a:cs typeface="Calibri"/>
                <a:sym typeface="Calibri"/>
              </a:rPr>
              <a:t>their app innovation to an audience/industry expert *, then evaluate their prototype and their  learning.</a:t>
            </a:r>
            <a:endParaRPr sz="1300">
              <a:solidFill>
                <a:schemeClr val="dk1"/>
              </a:solidFill>
              <a:latin typeface="Calibri"/>
              <a:ea typeface="Calibri"/>
              <a:cs typeface="Calibri"/>
              <a:sym typeface="Calibri"/>
            </a:endParaRPr>
          </a:p>
          <a:p>
            <a:pPr indent="0" lvl="0" marL="292100" rtl="0" algn="l">
              <a:spcBef>
                <a:spcPts val="1000"/>
              </a:spcBef>
              <a:spcAft>
                <a:spcPts val="0"/>
              </a:spcAft>
              <a:buNone/>
            </a:pPr>
            <a:r>
              <a:t/>
            </a:r>
            <a:endParaRPr sz="1300">
              <a:solidFill>
                <a:schemeClr val="dk1"/>
              </a:solidFill>
            </a:endParaRPr>
          </a:p>
          <a:p>
            <a:pPr indent="0" lvl="0" marL="0" rtl="0" algn="l">
              <a:spcBef>
                <a:spcPts val="1000"/>
              </a:spcBef>
              <a:spcAft>
                <a:spcPts val="0"/>
              </a:spcAft>
              <a:buNone/>
            </a:pPr>
            <a:r>
              <a:t/>
            </a:r>
            <a:endParaRPr sz="1300">
              <a:solidFill>
                <a:schemeClr val="dk1"/>
              </a:solidFill>
            </a:endParaRPr>
          </a:p>
          <a:p>
            <a:pPr indent="0" lvl="0" marL="584200" rtl="0" algn="l">
              <a:spcBef>
                <a:spcPts val="1000"/>
              </a:spcBef>
              <a:spcAft>
                <a:spcPts val="0"/>
              </a:spcAft>
              <a:buNone/>
            </a:pPr>
            <a:r>
              <a:t/>
            </a:r>
            <a:endParaRPr sz="1700">
              <a:solidFill>
                <a:schemeClr val="dk1"/>
              </a:solidFill>
            </a:endParaRPr>
          </a:p>
        </p:txBody>
      </p:sp>
      <p:pic>
        <p:nvPicPr>
          <p:cNvPr id="1102" name="Google Shape;1102;p64"/>
          <p:cNvPicPr preferRelativeResize="0"/>
          <p:nvPr/>
        </p:nvPicPr>
        <p:blipFill>
          <a:blip r:embed="rId4">
            <a:alphaModFix/>
          </a:blip>
          <a:stretch>
            <a:fillRect/>
          </a:stretch>
        </p:blipFill>
        <p:spPr>
          <a:xfrm>
            <a:off x="6724370" y="4359528"/>
            <a:ext cx="3289508" cy="2027844"/>
          </a:xfrm>
          <a:prstGeom prst="rect">
            <a:avLst/>
          </a:prstGeom>
          <a:noFill/>
          <a:ln>
            <a:noFill/>
          </a:ln>
        </p:spPr>
      </p:pic>
      <p:pic>
        <p:nvPicPr>
          <p:cNvPr id="1103" name="Google Shape;1103;p64"/>
          <p:cNvPicPr preferRelativeResize="0"/>
          <p:nvPr/>
        </p:nvPicPr>
        <p:blipFill>
          <a:blip r:embed="rId5">
            <a:alphaModFix/>
          </a:blip>
          <a:stretch>
            <a:fillRect/>
          </a:stretch>
        </p:blipFill>
        <p:spPr>
          <a:xfrm>
            <a:off x="6871237" y="2090079"/>
            <a:ext cx="2995796" cy="21931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8" name="Shape 1108"/>
        <p:cNvGrpSpPr/>
        <p:nvPr/>
      </p:nvGrpSpPr>
      <p:grpSpPr>
        <a:xfrm>
          <a:off x="0" y="0"/>
          <a:ext cx="0" cy="0"/>
          <a:chOff x="0" y="0"/>
          <a:chExt cx="0" cy="0"/>
        </a:xfrm>
      </p:grpSpPr>
      <p:sp>
        <p:nvSpPr>
          <p:cNvPr id="1109" name="Google Shape;1109;p65"/>
          <p:cNvSpPr txBox="1"/>
          <p:nvPr>
            <p:ph type="title"/>
          </p:nvPr>
        </p:nvSpPr>
        <p:spPr>
          <a:xfrm>
            <a:off x="608822" y="184388"/>
            <a:ext cx="68829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00"/>
              <a:buFont typeface="Calibri"/>
              <a:buNone/>
            </a:pPr>
            <a:r>
              <a:rPr b="1" lang="en-GB" sz="3300"/>
              <a:t>Data Representation - Year 8 </a:t>
            </a:r>
            <a:endParaRPr b="1" sz="3300">
              <a:latin typeface="Arial"/>
              <a:ea typeface="Arial"/>
              <a:cs typeface="Arial"/>
              <a:sym typeface="Arial"/>
            </a:endParaRPr>
          </a:p>
        </p:txBody>
      </p:sp>
      <p:sp>
        <p:nvSpPr>
          <p:cNvPr id="1110" name="Google Shape;1110;p65"/>
          <p:cNvSpPr/>
          <p:nvPr/>
        </p:nvSpPr>
        <p:spPr>
          <a:xfrm>
            <a:off x="620518" y="1224000"/>
            <a:ext cx="9689700" cy="5904300"/>
          </a:xfrm>
          <a:prstGeom prst="rect">
            <a:avLst/>
          </a:prstGeom>
          <a:solidFill>
            <a:schemeClr val="lt1"/>
          </a:solidFill>
          <a:ln cap="flat" cmpd="sng" w="48375">
            <a:solidFill>
              <a:schemeClr val="dk1"/>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K</a:t>
            </a:r>
            <a:endParaRPr b="0" i="0" sz="1400" u="none" cap="none" strike="noStrike">
              <a:solidFill>
                <a:srgbClr val="000000"/>
              </a:solidFill>
              <a:latin typeface="Arial"/>
              <a:ea typeface="Arial"/>
              <a:cs typeface="Arial"/>
              <a:sym typeface="Arial"/>
            </a:endParaRPr>
          </a:p>
        </p:txBody>
      </p:sp>
      <p:sp>
        <p:nvSpPr>
          <p:cNvPr id="1111" name="Google Shape;1111;p65"/>
          <p:cNvSpPr/>
          <p:nvPr/>
        </p:nvSpPr>
        <p:spPr>
          <a:xfrm>
            <a:off x="672497" y="2110603"/>
            <a:ext cx="2220000" cy="49563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12" name="Google Shape;1112;p65"/>
          <p:cNvSpPr/>
          <p:nvPr/>
        </p:nvSpPr>
        <p:spPr>
          <a:xfrm>
            <a:off x="735075" y="1343999"/>
            <a:ext cx="2203200" cy="504000"/>
          </a:xfrm>
          <a:prstGeom prst="rect">
            <a:avLst/>
          </a:prstGeom>
          <a:noFill/>
          <a:ln cap="flat" cmpd="sng" w="36275">
            <a:solidFill>
              <a:srgbClr val="00B05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113" name="Google Shape;1113;p65"/>
          <p:cNvSpPr/>
          <p:nvPr/>
        </p:nvSpPr>
        <p:spPr>
          <a:xfrm>
            <a:off x="3045309" y="2039996"/>
            <a:ext cx="3455700" cy="49563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sz="1800">
              <a:solidFill>
                <a:schemeClr val="dk1"/>
              </a:solidFill>
              <a:latin typeface="Calibri"/>
              <a:ea typeface="Calibri"/>
              <a:cs typeface="Calibri"/>
              <a:sym typeface="Calibri"/>
            </a:endParaRPr>
          </a:p>
        </p:txBody>
      </p:sp>
      <p:sp>
        <p:nvSpPr>
          <p:cNvPr id="1114" name="Google Shape;1114;p65"/>
          <p:cNvSpPr/>
          <p:nvPr/>
        </p:nvSpPr>
        <p:spPr>
          <a:xfrm>
            <a:off x="3045309" y="1343998"/>
            <a:ext cx="3455700" cy="504000"/>
          </a:xfrm>
          <a:prstGeom prst="rect">
            <a:avLst/>
          </a:prstGeom>
          <a:noFill/>
          <a:ln cap="flat" cmpd="sng" w="36275">
            <a:solidFill>
              <a:srgbClr val="FF000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115" name="Google Shape;1115;p65"/>
          <p:cNvSpPr/>
          <p:nvPr/>
        </p:nvSpPr>
        <p:spPr>
          <a:xfrm>
            <a:off x="6653858" y="2039996"/>
            <a:ext cx="3522600" cy="49563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chemeClr val="dk1"/>
              </a:solidFill>
              <a:latin typeface="Calibri"/>
              <a:ea typeface="Calibri"/>
              <a:cs typeface="Calibri"/>
              <a:sym typeface="Calibri"/>
            </a:endParaRPr>
          </a:p>
        </p:txBody>
      </p:sp>
      <p:sp>
        <p:nvSpPr>
          <p:cNvPr id="1116" name="Google Shape;1116;p65"/>
          <p:cNvSpPr/>
          <p:nvPr/>
        </p:nvSpPr>
        <p:spPr>
          <a:xfrm>
            <a:off x="6653857" y="1343998"/>
            <a:ext cx="3522600" cy="504000"/>
          </a:xfrm>
          <a:prstGeom prst="rect">
            <a:avLst/>
          </a:prstGeom>
          <a:noFill/>
          <a:ln cap="flat" cmpd="sng" w="36275">
            <a:solidFill>
              <a:srgbClr val="0070C0"/>
            </a:solidFill>
            <a:prstDash val="solid"/>
            <a:miter lim="800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lang="en-GB" sz="1900">
                <a:solidFill>
                  <a:schemeClr val="dk1"/>
                </a:solidFill>
              </a:rPr>
              <a:t>Diagrams</a:t>
            </a:r>
            <a:endParaRPr b="0" i="0" sz="1400" u="none" cap="none" strike="noStrike">
              <a:solidFill>
                <a:srgbClr val="000000"/>
              </a:solidFill>
              <a:latin typeface="Arial"/>
              <a:ea typeface="Arial"/>
              <a:cs typeface="Arial"/>
              <a:sym typeface="Arial"/>
            </a:endParaRPr>
          </a:p>
        </p:txBody>
      </p:sp>
      <p:sp>
        <p:nvSpPr>
          <p:cNvPr id="1117" name="Google Shape;1117;p65"/>
          <p:cNvSpPr txBox="1"/>
          <p:nvPr/>
        </p:nvSpPr>
        <p:spPr>
          <a:xfrm>
            <a:off x="2000826" y="702576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118" name="Google Shape;1118;p65"/>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graphicFrame>
        <p:nvGraphicFramePr>
          <p:cNvPr id="1119" name="Google Shape;1119;p65"/>
          <p:cNvGraphicFramePr/>
          <p:nvPr/>
        </p:nvGraphicFramePr>
        <p:xfrm>
          <a:off x="620514" y="2039995"/>
          <a:ext cx="3000000" cy="3000000"/>
        </p:xfrm>
        <a:graphic>
          <a:graphicData uri="http://schemas.openxmlformats.org/drawingml/2006/table">
            <a:tbl>
              <a:tblPr>
                <a:noFill/>
                <a:tableStyleId>{33B425EE-AB7B-4555-97E9-4284B83712F6}</a:tableStyleId>
              </a:tblPr>
              <a:tblGrid>
                <a:gridCol w="2203200"/>
              </a:tblGrid>
              <a:tr h="541675">
                <a:tc>
                  <a:txBody>
                    <a:bodyPr/>
                    <a:lstStyle/>
                    <a:p>
                      <a:pPr indent="0" lvl="0" marL="0" rtl="0" algn="l">
                        <a:spcBef>
                          <a:spcPts val="0"/>
                        </a:spcBef>
                        <a:spcAft>
                          <a:spcPts val="0"/>
                        </a:spcAft>
                        <a:buNone/>
                      </a:pPr>
                      <a:r>
                        <a:rPr b="1" lang="en-GB" sz="1500"/>
                        <a:t>Binary Digits</a:t>
                      </a:r>
                      <a:endParaRPr b="1" sz="1500"/>
                    </a:p>
                  </a:txBody>
                  <a:tcPr marT="134375" marB="134375" marR="106900" marL="106900"/>
                </a:tc>
              </a:tr>
              <a:tr h="541675">
                <a:tc>
                  <a:txBody>
                    <a:bodyPr/>
                    <a:lstStyle/>
                    <a:p>
                      <a:pPr indent="0" lvl="0" marL="0" rtl="0" algn="l">
                        <a:spcBef>
                          <a:spcPts val="0"/>
                        </a:spcBef>
                        <a:spcAft>
                          <a:spcPts val="0"/>
                        </a:spcAft>
                        <a:buNone/>
                      </a:pPr>
                      <a:r>
                        <a:rPr b="1" lang="en-GB" sz="1500"/>
                        <a:t>Bytes</a:t>
                      </a:r>
                      <a:endParaRPr b="1" sz="1500"/>
                    </a:p>
                  </a:txBody>
                  <a:tcPr marT="134375" marB="134375" marR="106900" marL="106900"/>
                </a:tc>
              </a:tr>
              <a:tr h="541675">
                <a:tc>
                  <a:txBody>
                    <a:bodyPr/>
                    <a:lstStyle/>
                    <a:p>
                      <a:pPr indent="0" lvl="0" marL="0" rtl="0" algn="l">
                        <a:spcBef>
                          <a:spcPts val="0"/>
                        </a:spcBef>
                        <a:spcAft>
                          <a:spcPts val="0"/>
                        </a:spcAft>
                        <a:buNone/>
                      </a:pPr>
                      <a:r>
                        <a:rPr b="1" lang="en-GB" sz="1500"/>
                        <a:t>Communication</a:t>
                      </a:r>
                      <a:endParaRPr b="1" sz="1500"/>
                    </a:p>
                  </a:txBody>
                  <a:tcPr marT="134375" marB="134375" marR="106900" marL="106900"/>
                </a:tc>
              </a:tr>
              <a:tr h="541675">
                <a:tc>
                  <a:txBody>
                    <a:bodyPr/>
                    <a:lstStyle/>
                    <a:p>
                      <a:pPr indent="0" lvl="0" marL="0" rtl="0" algn="l">
                        <a:spcBef>
                          <a:spcPts val="0"/>
                        </a:spcBef>
                        <a:spcAft>
                          <a:spcPts val="0"/>
                        </a:spcAft>
                        <a:buClr>
                          <a:schemeClr val="dk1"/>
                        </a:buClr>
                        <a:buSzPts val="1600"/>
                        <a:buFont typeface="Arial"/>
                        <a:buNone/>
                      </a:pPr>
                      <a:r>
                        <a:rPr b="1" lang="en-GB" sz="1500">
                          <a:solidFill>
                            <a:schemeClr val="dk1"/>
                          </a:solidFill>
                        </a:rPr>
                        <a:t>Decimal (Denary)</a:t>
                      </a:r>
                      <a:endParaRPr b="1" sz="1500"/>
                    </a:p>
                  </a:txBody>
                  <a:tcPr marT="134375" marB="134375" marR="106900" marL="106900"/>
                </a:tc>
              </a:tr>
              <a:tr h="541675">
                <a:tc>
                  <a:txBody>
                    <a:bodyPr/>
                    <a:lstStyle/>
                    <a:p>
                      <a:pPr indent="0" lvl="0" marL="0" rtl="0" algn="l">
                        <a:spcBef>
                          <a:spcPts val="0"/>
                        </a:spcBef>
                        <a:spcAft>
                          <a:spcPts val="0"/>
                        </a:spcAft>
                        <a:buNone/>
                      </a:pPr>
                      <a:r>
                        <a:rPr b="1" lang="en-GB" sz="1500"/>
                        <a:t>Gigabytes</a:t>
                      </a:r>
                      <a:endParaRPr b="1" sz="1500"/>
                    </a:p>
                  </a:txBody>
                  <a:tcPr marT="134375" marB="134375" marR="106900" marL="106900"/>
                </a:tc>
              </a:tr>
              <a:tr h="541675">
                <a:tc>
                  <a:txBody>
                    <a:bodyPr/>
                    <a:lstStyle/>
                    <a:p>
                      <a:pPr indent="0" lvl="0" marL="0" rtl="0" algn="l">
                        <a:spcBef>
                          <a:spcPts val="0"/>
                        </a:spcBef>
                        <a:spcAft>
                          <a:spcPts val="0"/>
                        </a:spcAft>
                        <a:buNone/>
                      </a:pPr>
                      <a:r>
                        <a:rPr b="1" lang="en-GB" sz="1500"/>
                        <a:t>Kilobytes</a:t>
                      </a:r>
                      <a:endParaRPr b="1" sz="1500"/>
                    </a:p>
                  </a:txBody>
                  <a:tcPr marT="134375" marB="134375" marR="106900" marL="106900"/>
                </a:tc>
              </a:tr>
              <a:tr h="541675">
                <a:tc>
                  <a:txBody>
                    <a:bodyPr/>
                    <a:lstStyle/>
                    <a:p>
                      <a:pPr indent="0" lvl="0" marL="0" rtl="0" algn="l">
                        <a:spcBef>
                          <a:spcPts val="0"/>
                        </a:spcBef>
                        <a:spcAft>
                          <a:spcPts val="0"/>
                        </a:spcAft>
                        <a:buNone/>
                      </a:pPr>
                      <a:r>
                        <a:rPr b="1" lang="en-GB" sz="1500"/>
                        <a:t>Length</a:t>
                      </a:r>
                      <a:endParaRPr b="1" sz="1500"/>
                    </a:p>
                  </a:txBody>
                  <a:tcPr marT="134375" marB="134375" marR="106900" marL="106900"/>
                </a:tc>
              </a:tr>
              <a:tr h="541675">
                <a:tc>
                  <a:txBody>
                    <a:bodyPr/>
                    <a:lstStyle/>
                    <a:p>
                      <a:pPr indent="0" lvl="0" marL="0" rtl="0" algn="l">
                        <a:spcBef>
                          <a:spcPts val="0"/>
                        </a:spcBef>
                        <a:spcAft>
                          <a:spcPts val="0"/>
                        </a:spcAft>
                        <a:buNone/>
                      </a:pPr>
                      <a:r>
                        <a:rPr b="1" lang="en-GB" sz="1500"/>
                        <a:t>Megabytes</a:t>
                      </a:r>
                      <a:endParaRPr b="1" sz="1500"/>
                    </a:p>
                  </a:txBody>
                  <a:tcPr marT="134375" marB="134375" marR="106900" marL="106900"/>
                </a:tc>
              </a:tr>
              <a:tr h="541675">
                <a:tc>
                  <a:txBody>
                    <a:bodyPr/>
                    <a:lstStyle/>
                    <a:p>
                      <a:pPr indent="0" lvl="0" marL="0" rtl="0" algn="l">
                        <a:spcBef>
                          <a:spcPts val="0"/>
                        </a:spcBef>
                        <a:spcAft>
                          <a:spcPts val="0"/>
                        </a:spcAft>
                        <a:buNone/>
                      </a:pPr>
                      <a:r>
                        <a:rPr b="1" lang="en-GB" sz="1500"/>
                        <a:t>Sequences</a:t>
                      </a:r>
                      <a:endParaRPr b="1" sz="1500"/>
                    </a:p>
                  </a:txBody>
                  <a:tcPr marT="134375" marB="134375" marR="106900" marL="106900"/>
                </a:tc>
              </a:tr>
            </a:tbl>
          </a:graphicData>
        </a:graphic>
      </p:graphicFrame>
      <p:sp>
        <p:nvSpPr>
          <p:cNvPr id="1120" name="Google Shape;1120;p65"/>
          <p:cNvSpPr txBox="1"/>
          <p:nvPr/>
        </p:nvSpPr>
        <p:spPr>
          <a:xfrm>
            <a:off x="2956200" y="1958775"/>
            <a:ext cx="3522600" cy="4875000"/>
          </a:xfrm>
          <a:prstGeom prst="rect">
            <a:avLst/>
          </a:prstGeom>
          <a:noFill/>
          <a:ln>
            <a:noFill/>
          </a:ln>
        </p:spPr>
        <p:txBody>
          <a:bodyPr anchorCtr="0" anchor="t" bIns="116050" lIns="116050" spcFirstLastPara="1" rIns="116050" wrap="square" tIns="116050">
            <a:noAutofit/>
          </a:bodyPr>
          <a:lstStyle/>
          <a:p>
            <a:pPr indent="-400050" lvl="0" marL="584200" rtl="0" algn="l">
              <a:spcBef>
                <a:spcPts val="0"/>
              </a:spcBef>
              <a:spcAft>
                <a:spcPts val="0"/>
              </a:spcAft>
              <a:buClr>
                <a:schemeClr val="dk1"/>
              </a:buClr>
              <a:buSzPts val="1700"/>
              <a:buChar char="●"/>
            </a:pPr>
            <a:r>
              <a:rPr lang="en-GB" sz="1700">
                <a:solidFill>
                  <a:schemeClr val="dk1"/>
                </a:solidFill>
              </a:rPr>
              <a:t>Binary Digits (bits): The smallest unit of data, which can only be a </a:t>
            </a:r>
            <a:r>
              <a:rPr i="1" lang="en-GB" sz="1700">
                <a:solidFill>
                  <a:schemeClr val="dk1"/>
                </a:solidFill>
              </a:rPr>
              <a:t>0 </a:t>
            </a:r>
            <a:r>
              <a:rPr lang="en-GB" sz="1700">
                <a:solidFill>
                  <a:schemeClr val="dk1"/>
                </a:solidFill>
              </a:rPr>
              <a:t>or </a:t>
            </a:r>
            <a:r>
              <a:rPr i="1" lang="en-GB" sz="1700">
                <a:solidFill>
                  <a:schemeClr val="dk1"/>
                </a:solidFill>
              </a:rPr>
              <a:t>1</a:t>
            </a:r>
            <a:endParaRPr i="1" sz="1700">
              <a:solidFill>
                <a:schemeClr val="dk1"/>
              </a:solidFill>
            </a:endParaRPr>
          </a:p>
          <a:p>
            <a:pPr indent="0" lvl="0" marL="584200" rtl="0" algn="l">
              <a:spcBef>
                <a:spcPts val="0"/>
              </a:spcBef>
              <a:spcAft>
                <a:spcPts val="0"/>
              </a:spcAft>
              <a:buNone/>
            </a:pPr>
            <a:r>
              <a:t/>
            </a:r>
            <a:endParaRPr i="1" sz="1700">
              <a:solidFill>
                <a:schemeClr val="dk1"/>
              </a:solidFill>
            </a:endParaRPr>
          </a:p>
          <a:p>
            <a:pPr indent="-400050" lvl="0" marL="584200" rtl="0" algn="l">
              <a:spcBef>
                <a:spcPts val="0"/>
              </a:spcBef>
              <a:spcAft>
                <a:spcPts val="0"/>
              </a:spcAft>
              <a:buClr>
                <a:schemeClr val="dk1"/>
              </a:buClr>
              <a:buSzPts val="1700"/>
              <a:buChar char="●"/>
            </a:pPr>
            <a:r>
              <a:rPr lang="en-GB" sz="1700">
                <a:solidFill>
                  <a:schemeClr val="dk1"/>
                </a:solidFill>
              </a:rPr>
              <a:t>Decimal (Denary): A number system that uses 10 digits (0 - 9), also known as the base 10 number system. It’s the number system we use every day</a:t>
            </a:r>
            <a:endParaRPr sz="1700">
              <a:solidFill>
                <a:schemeClr val="dk1"/>
              </a:solidFill>
            </a:endParaRPr>
          </a:p>
          <a:p>
            <a:pPr indent="0" lvl="0" marL="584200" rtl="0" algn="l">
              <a:spcBef>
                <a:spcPts val="0"/>
              </a:spcBef>
              <a:spcAft>
                <a:spcPts val="0"/>
              </a:spcAft>
              <a:buNone/>
            </a:pPr>
            <a:r>
              <a:t/>
            </a:r>
            <a:endParaRPr sz="1700">
              <a:solidFill>
                <a:schemeClr val="dk1"/>
              </a:solidFill>
            </a:endParaRPr>
          </a:p>
          <a:p>
            <a:pPr indent="-400050" lvl="0" marL="584200" rtl="0" algn="l">
              <a:spcBef>
                <a:spcPts val="0"/>
              </a:spcBef>
              <a:spcAft>
                <a:spcPts val="0"/>
              </a:spcAft>
              <a:buClr>
                <a:schemeClr val="dk1"/>
              </a:buClr>
              <a:buSzPts val="1700"/>
              <a:buChar char="●"/>
            </a:pPr>
            <a:r>
              <a:rPr lang="en-GB" sz="1700">
                <a:solidFill>
                  <a:schemeClr val="dk1"/>
                </a:solidFill>
              </a:rPr>
              <a:t>Bytes: A unit of data made up of 8 binary Digits (bits). It is used to store information in a computer, like a letter, number or symbol</a:t>
            </a:r>
            <a:endParaRPr sz="1700">
              <a:solidFill>
                <a:schemeClr val="dk1"/>
              </a:solidFill>
            </a:endParaRPr>
          </a:p>
        </p:txBody>
      </p:sp>
      <p:pic>
        <p:nvPicPr>
          <p:cNvPr id="1121" name="Google Shape;1121;p65"/>
          <p:cNvPicPr preferRelativeResize="0"/>
          <p:nvPr/>
        </p:nvPicPr>
        <p:blipFill>
          <a:blip r:embed="rId4">
            <a:alphaModFix/>
          </a:blip>
          <a:stretch>
            <a:fillRect/>
          </a:stretch>
        </p:blipFill>
        <p:spPr>
          <a:xfrm>
            <a:off x="6801097" y="2329879"/>
            <a:ext cx="690525" cy="478913"/>
          </a:xfrm>
          <a:prstGeom prst="rect">
            <a:avLst/>
          </a:prstGeom>
          <a:noFill/>
          <a:ln cap="flat" cmpd="sng" w="36275">
            <a:solidFill>
              <a:srgbClr val="0070C0"/>
            </a:solidFill>
            <a:prstDash val="solid"/>
            <a:miter lim="8000"/>
            <a:headEnd len="sm" w="sm" type="none"/>
            <a:tailEnd len="sm" w="sm" type="none"/>
          </a:ln>
        </p:spPr>
      </p:pic>
      <p:sp>
        <p:nvSpPr>
          <p:cNvPr id="1122" name="Google Shape;1122;p65"/>
          <p:cNvSpPr txBox="1"/>
          <p:nvPr/>
        </p:nvSpPr>
        <p:spPr>
          <a:xfrm>
            <a:off x="7645499" y="2386136"/>
            <a:ext cx="2366700" cy="5040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2200">
                <a:solidFill>
                  <a:schemeClr val="dk1"/>
                </a:solidFill>
              </a:rPr>
              <a:t>Binary Digits (Bits)</a:t>
            </a:r>
            <a:endParaRPr sz="2200">
              <a:solidFill>
                <a:schemeClr val="dk1"/>
              </a:solidFill>
            </a:endParaRPr>
          </a:p>
        </p:txBody>
      </p:sp>
      <p:pic>
        <p:nvPicPr>
          <p:cNvPr id="1123" name="Google Shape;1123;p65"/>
          <p:cNvPicPr preferRelativeResize="0"/>
          <p:nvPr/>
        </p:nvPicPr>
        <p:blipFill>
          <a:blip r:embed="rId5">
            <a:alphaModFix/>
          </a:blip>
          <a:stretch>
            <a:fillRect/>
          </a:stretch>
        </p:blipFill>
        <p:spPr>
          <a:xfrm>
            <a:off x="6773911" y="3262000"/>
            <a:ext cx="913275" cy="412088"/>
          </a:xfrm>
          <a:prstGeom prst="rect">
            <a:avLst/>
          </a:prstGeom>
          <a:noFill/>
          <a:ln cap="flat" cmpd="sng" w="36275">
            <a:solidFill>
              <a:srgbClr val="0070C0"/>
            </a:solidFill>
            <a:prstDash val="solid"/>
            <a:miter lim="8000"/>
            <a:headEnd len="sm" w="sm" type="none"/>
            <a:tailEnd len="sm" w="sm" type="none"/>
          </a:ln>
        </p:spPr>
      </p:pic>
      <p:sp>
        <p:nvSpPr>
          <p:cNvPr id="1124" name="Google Shape;1124;p65"/>
          <p:cNvSpPr txBox="1"/>
          <p:nvPr/>
        </p:nvSpPr>
        <p:spPr>
          <a:xfrm>
            <a:off x="7750765" y="3220055"/>
            <a:ext cx="2220000" cy="6018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1900">
                <a:solidFill>
                  <a:schemeClr val="dk1"/>
                </a:solidFill>
              </a:rPr>
              <a:t>Example of a Binary number</a:t>
            </a:r>
            <a:endParaRPr sz="1900">
              <a:solidFill>
                <a:schemeClr val="dk1"/>
              </a:solidFill>
            </a:endParaRPr>
          </a:p>
        </p:txBody>
      </p:sp>
      <p:pic>
        <p:nvPicPr>
          <p:cNvPr id="1125" name="Google Shape;1125;p65"/>
          <p:cNvPicPr preferRelativeResize="0"/>
          <p:nvPr/>
        </p:nvPicPr>
        <p:blipFill rotWithShape="1">
          <a:blip r:embed="rId6">
            <a:alphaModFix/>
          </a:blip>
          <a:srcRect b="40124" l="8225" r="8442" t="29465"/>
          <a:stretch/>
        </p:blipFill>
        <p:spPr>
          <a:xfrm>
            <a:off x="7046880" y="4206651"/>
            <a:ext cx="2478108" cy="804650"/>
          </a:xfrm>
          <a:prstGeom prst="rect">
            <a:avLst/>
          </a:prstGeom>
          <a:noFill/>
          <a:ln cap="flat" cmpd="sng" w="36275">
            <a:solidFill>
              <a:srgbClr val="0070C0"/>
            </a:solidFill>
            <a:prstDash val="solid"/>
            <a:miter lim="8000"/>
            <a:headEnd len="sm" w="sm" type="none"/>
            <a:tailEnd len="sm" w="sm" type="none"/>
          </a:ln>
        </p:spPr>
      </p:pic>
      <p:sp>
        <p:nvSpPr>
          <p:cNvPr id="1126" name="Google Shape;1126;p65"/>
          <p:cNvSpPr txBox="1"/>
          <p:nvPr/>
        </p:nvSpPr>
        <p:spPr>
          <a:xfrm>
            <a:off x="6991164" y="5066034"/>
            <a:ext cx="2714700" cy="7158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1900">
                <a:solidFill>
                  <a:schemeClr val="dk1"/>
                </a:solidFill>
              </a:rPr>
              <a:t>Binary Conversion Table</a:t>
            </a:r>
            <a:endParaRPr sz="1900">
              <a:solidFill>
                <a:schemeClr val="dk1"/>
              </a:solidFill>
            </a:endParaRPr>
          </a:p>
        </p:txBody>
      </p:sp>
      <p:pic>
        <p:nvPicPr>
          <p:cNvPr id="1127" name="Google Shape;1127;p65"/>
          <p:cNvPicPr preferRelativeResize="0"/>
          <p:nvPr/>
        </p:nvPicPr>
        <p:blipFill>
          <a:blip r:embed="rId7">
            <a:alphaModFix/>
          </a:blip>
          <a:stretch>
            <a:fillRect/>
          </a:stretch>
        </p:blipFill>
        <p:spPr>
          <a:xfrm>
            <a:off x="6773909" y="5831643"/>
            <a:ext cx="252422" cy="587156"/>
          </a:xfrm>
          <a:prstGeom prst="rect">
            <a:avLst/>
          </a:prstGeom>
          <a:noFill/>
          <a:ln cap="flat" cmpd="sng" w="36275">
            <a:solidFill>
              <a:srgbClr val="0070C0"/>
            </a:solidFill>
            <a:prstDash val="solid"/>
            <a:miter lim="8000"/>
            <a:headEnd len="sm" w="sm" type="none"/>
            <a:tailEnd len="sm" w="sm" type="none"/>
          </a:ln>
        </p:spPr>
      </p:pic>
      <p:pic>
        <p:nvPicPr>
          <p:cNvPr id="1128" name="Google Shape;1128;p65"/>
          <p:cNvPicPr preferRelativeResize="0"/>
          <p:nvPr/>
        </p:nvPicPr>
        <p:blipFill>
          <a:blip r:embed="rId8">
            <a:alphaModFix/>
          </a:blip>
          <a:stretch>
            <a:fillRect/>
          </a:stretch>
        </p:blipFill>
        <p:spPr>
          <a:xfrm>
            <a:off x="8095910" y="5632722"/>
            <a:ext cx="252422" cy="903672"/>
          </a:xfrm>
          <a:prstGeom prst="rect">
            <a:avLst/>
          </a:prstGeom>
          <a:noFill/>
          <a:ln cap="flat" cmpd="sng" w="36275">
            <a:solidFill>
              <a:srgbClr val="0070C0"/>
            </a:solidFill>
            <a:prstDash val="solid"/>
            <a:miter lim="8000"/>
            <a:headEnd len="sm" w="sm" type="none"/>
            <a:tailEnd len="sm" w="sm" type="none"/>
          </a:ln>
        </p:spPr>
      </p:pic>
      <p:pic>
        <p:nvPicPr>
          <p:cNvPr id="1129" name="Google Shape;1129;p65"/>
          <p:cNvPicPr preferRelativeResize="0"/>
          <p:nvPr/>
        </p:nvPicPr>
        <p:blipFill>
          <a:blip r:embed="rId9">
            <a:alphaModFix/>
          </a:blip>
          <a:stretch>
            <a:fillRect/>
          </a:stretch>
        </p:blipFill>
        <p:spPr>
          <a:xfrm>
            <a:off x="9606103" y="4151893"/>
            <a:ext cx="514488" cy="2278448"/>
          </a:xfrm>
          <a:prstGeom prst="rect">
            <a:avLst/>
          </a:prstGeom>
          <a:noFill/>
          <a:ln cap="flat" cmpd="sng" w="36275">
            <a:solidFill>
              <a:srgbClr val="0070C0"/>
            </a:solidFill>
            <a:prstDash val="solid"/>
            <a:miter lim="8000"/>
            <a:headEnd len="sm" w="sm" type="none"/>
            <a:tailEnd len="sm" w="sm" type="none"/>
          </a:ln>
        </p:spPr>
      </p:pic>
      <p:sp>
        <p:nvSpPr>
          <p:cNvPr id="1130" name="Google Shape;1130;p65"/>
          <p:cNvSpPr txBox="1"/>
          <p:nvPr/>
        </p:nvSpPr>
        <p:spPr>
          <a:xfrm>
            <a:off x="7325289" y="5903664"/>
            <a:ext cx="514500" cy="6018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2300">
                <a:solidFill>
                  <a:schemeClr val="dk1"/>
                </a:solidFill>
              </a:rPr>
              <a:t>x2</a:t>
            </a:r>
            <a:endParaRPr sz="2300">
              <a:solidFill>
                <a:schemeClr val="dk1"/>
              </a:solidFill>
            </a:endParaRPr>
          </a:p>
        </p:txBody>
      </p:sp>
      <p:sp>
        <p:nvSpPr>
          <p:cNvPr id="1131" name="Google Shape;1131;p65"/>
          <p:cNvSpPr txBox="1"/>
          <p:nvPr/>
        </p:nvSpPr>
        <p:spPr>
          <a:xfrm>
            <a:off x="8719902" y="5903664"/>
            <a:ext cx="514500" cy="601800"/>
          </a:xfrm>
          <a:prstGeom prst="rect">
            <a:avLst/>
          </a:prstGeom>
          <a:noFill/>
          <a:ln>
            <a:noFill/>
          </a:ln>
        </p:spPr>
        <p:txBody>
          <a:bodyPr anchorCtr="0" anchor="t" bIns="116050" lIns="116050" spcFirstLastPara="1" rIns="116050" wrap="square" tIns="116050">
            <a:noAutofit/>
          </a:bodyPr>
          <a:lstStyle/>
          <a:p>
            <a:pPr indent="0" lvl="0" marL="0" rtl="0" algn="l">
              <a:spcBef>
                <a:spcPts val="0"/>
              </a:spcBef>
              <a:spcAft>
                <a:spcPts val="0"/>
              </a:spcAft>
              <a:buNone/>
            </a:pPr>
            <a:r>
              <a:rPr lang="en-GB" sz="2300">
                <a:solidFill>
                  <a:schemeClr val="dk1"/>
                </a:solidFill>
              </a:rPr>
              <a:t>x2</a:t>
            </a:r>
            <a:endParaRPr sz="2300">
              <a:solidFill>
                <a:schemeClr val="dk1"/>
              </a:solidFill>
            </a:endParaRPr>
          </a:p>
        </p:txBody>
      </p:sp>
      <p:cxnSp>
        <p:nvCxnSpPr>
          <p:cNvPr id="1132" name="Google Shape;1132;p65"/>
          <p:cNvCxnSpPr>
            <a:stCxn id="1127" idx="3"/>
            <a:endCxn id="1130" idx="1"/>
          </p:cNvCxnSpPr>
          <p:nvPr/>
        </p:nvCxnSpPr>
        <p:spPr>
          <a:xfrm>
            <a:off x="7026332" y="6125221"/>
            <a:ext cx="299100" cy="79200"/>
          </a:xfrm>
          <a:prstGeom prst="straightConnector1">
            <a:avLst/>
          </a:prstGeom>
          <a:noFill/>
          <a:ln cap="flat" cmpd="sng" w="12100">
            <a:solidFill>
              <a:schemeClr val="dk2"/>
            </a:solidFill>
            <a:prstDash val="solid"/>
            <a:round/>
            <a:headEnd len="med" w="med" type="none"/>
            <a:tailEnd len="med" w="med" type="triangle"/>
          </a:ln>
        </p:spPr>
      </p:cxnSp>
      <p:cxnSp>
        <p:nvCxnSpPr>
          <p:cNvPr id="1133" name="Google Shape;1133;p65"/>
          <p:cNvCxnSpPr>
            <a:stCxn id="1130" idx="3"/>
            <a:endCxn id="1128" idx="1"/>
          </p:cNvCxnSpPr>
          <p:nvPr/>
        </p:nvCxnSpPr>
        <p:spPr>
          <a:xfrm flipH="1" rot="10800000">
            <a:off x="7839789" y="6084564"/>
            <a:ext cx="256200" cy="120000"/>
          </a:xfrm>
          <a:prstGeom prst="straightConnector1">
            <a:avLst/>
          </a:prstGeom>
          <a:noFill/>
          <a:ln cap="flat" cmpd="sng" w="12100">
            <a:solidFill>
              <a:schemeClr val="dk2"/>
            </a:solidFill>
            <a:prstDash val="solid"/>
            <a:round/>
            <a:headEnd len="med" w="med" type="none"/>
            <a:tailEnd len="med" w="med" type="triangle"/>
          </a:ln>
        </p:spPr>
      </p:cxnSp>
      <p:cxnSp>
        <p:nvCxnSpPr>
          <p:cNvPr id="1134" name="Google Shape;1134;p65"/>
          <p:cNvCxnSpPr>
            <a:stCxn id="1128" idx="3"/>
            <a:endCxn id="1131" idx="1"/>
          </p:cNvCxnSpPr>
          <p:nvPr/>
        </p:nvCxnSpPr>
        <p:spPr>
          <a:xfrm>
            <a:off x="8348333" y="6084558"/>
            <a:ext cx="371700" cy="120000"/>
          </a:xfrm>
          <a:prstGeom prst="straightConnector1">
            <a:avLst/>
          </a:prstGeom>
          <a:noFill/>
          <a:ln cap="flat" cmpd="sng" w="12100">
            <a:solidFill>
              <a:schemeClr val="dk2"/>
            </a:solidFill>
            <a:prstDash val="solid"/>
            <a:round/>
            <a:headEnd len="med" w="med" type="none"/>
            <a:tailEnd len="med" w="med" type="triangle"/>
          </a:ln>
        </p:spPr>
      </p:cxnSp>
      <p:cxnSp>
        <p:nvCxnSpPr>
          <p:cNvPr id="1135" name="Google Shape;1135;p65"/>
          <p:cNvCxnSpPr>
            <a:stCxn id="1131" idx="3"/>
            <a:endCxn id="1129" idx="1"/>
          </p:cNvCxnSpPr>
          <p:nvPr/>
        </p:nvCxnSpPr>
        <p:spPr>
          <a:xfrm flipH="1" rot="10800000">
            <a:off x="9234402" y="5291064"/>
            <a:ext cx="371700" cy="913500"/>
          </a:xfrm>
          <a:prstGeom prst="straightConnector1">
            <a:avLst/>
          </a:prstGeom>
          <a:noFill/>
          <a:ln cap="flat" cmpd="sng" w="12100">
            <a:solidFill>
              <a:schemeClr val="dk2"/>
            </a:solidFill>
            <a:prstDash val="solid"/>
            <a:round/>
            <a:headEnd len="med" w="med" type="non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66"/>
          <p:cNvSpPr txBox="1"/>
          <p:nvPr>
            <p:ph type="title"/>
          </p:nvPr>
        </p:nvSpPr>
        <p:spPr>
          <a:xfrm>
            <a:off x="608830" y="184400"/>
            <a:ext cx="7855200" cy="677700"/>
          </a:xfrm>
          <a:prstGeom prst="rect">
            <a:avLst/>
          </a:prstGeom>
          <a:solidFill>
            <a:srgbClr val="DDEAF6"/>
          </a:solid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alibri"/>
              <a:buNone/>
            </a:pPr>
            <a:r>
              <a:rPr b="1" lang="en-GB" sz="3400">
                <a:latin typeface="Arial"/>
                <a:ea typeface="Arial"/>
                <a:cs typeface="Arial"/>
                <a:sym typeface="Arial"/>
              </a:rPr>
              <a:t>Computing Systems - Year 8</a:t>
            </a:r>
            <a:endParaRPr b="1" sz="3400">
              <a:latin typeface="Arial"/>
              <a:ea typeface="Arial"/>
              <a:cs typeface="Arial"/>
              <a:sym typeface="Arial"/>
            </a:endParaRPr>
          </a:p>
        </p:txBody>
      </p:sp>
      <p:sp>
        <p:nvSpPr>
          <p:cNvPr id="1142" name="Google Shape;1142;p66"/>
          <p:cNvSpPr/>
          <p:nvPr/>
        </p:nvSpPr>
        <p:spPr>
          <a:xfrm>
            <a:off x="620518" y="1224000"/>
            <a:ext cx="9689700" cy="5904000"/>
          </a:xfrm>
          <a:prstGeom prst="rect">
            <a:avLst/>
          </a:prstGeom>
          <a:solidFill>
            <a:schemeClr val="lt1"/>
          </a:solidFill>
          <a:ln cap="flat" cmpd="sng" w="38100">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K</a:t>
            </a:r>
            <a:endParaRPr b="0" i="0" sz="1400" u="none" cap="none" strike="noStrike">
              <a:solidFill>
                <a:srgbClr val="000000"/>
              </a:solidFill>
              <a:latin typeface="Arial"/>
              <a:ea typeface="Arial"/>
              <a:cs typeface="Arial"/>
              <a:sym typeface="Arial"/>
            </a:endParaRPr>
          </a:p>
        </p:txBody>
      </p:sp>
      <p:sp>
        <p:nvSpPr>
          <p:cNvPr id="1143" name="Google Shape;1143;p66"/>
          <p:cNvSpPr/>
          <p:nvPr/>
        </p:nvSpPr>
        <p:spPr>
          <a:xfrm>
            <a:off x="672500" y="2027025"/>
            <a:ext cx="2220000" cy="5039700"/>
          </a:xfrm>
          <a:prstGeom prst="rect">
            <a:avLst/>
          </a:prstGeom>
          <a:noFill/>
          <a:ln cap="flat" cmpd="sng" w="28575">
            <a:solidFill>
              <a:srgbClr val="00B05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44" name="Google Shape;1144;p66"/>
          <p:cNvSpPr/>
          <p:nvPr/>
        </p:nvSpPr>
        <p:spPr>
          <a:xfrm>
            <a:off x="735075" y="1343999"/>
            <a:ext cx="2203500" cy="504000"/>
          </a:xfrm>
          <a:prstGeom prst="rect">
            <a:avLst/>
          </a:prstGeom>
          <a:noFill/>
          <a:ln cap="flat" cmpd="sng" w="28575">
            <a:solidFill>
              <a:srgbClr val="00B05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145" name="Google Shape;1145;p66"/>
          <p:cNvSpPr/>
          <p:nvPr/>
        </p:nvSpPr>
        <p:spPr>
          <a:xfrm>
            <a:off x="3045309" y="2039996"/>
            <a:ext cx="3455700" cy="4956000"/>
          </a:xfrm>
          <a:prstGeom prst="rect">
            <a:avLst/>
          </a:prstGeom>
          <a:no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46" name="Google Shape;1146;p66"/>
          <p:cNvSpPr/>
          <p:nvPr/>
        </p:nvSpPr>
        <p:spPr>
          <a:xfrm>
            <a:off x="3045309" y="1343998"/>
            <a:ext cx="3455700" cy="504000"/>
          </a:xfrm>
          <a:prstGeom prst="rect">
            <a:avLst/>
          </a:prstGeom>
          <a:noFill/>
          <a:ln cap="flat" cmpd="sng" w="28575">
            <a:solidFill>
              <a:srgbClr val="FF000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GB" sz="24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147" name="Google Shape;1147;p66"/>
          <p:cNvSpPr/>
          <p:nvPr/>
        </p:nvSpPr>
        <p:spPr>
          <a:xfrm>
            <a:off x="6653858" y="2039996"/>
            <a:ext cx="3522600" cy="4956000"/>
          </a:xfrm>
          <a:prstGeom prst="rect">
            <a:avLst/>
          </a:prstGeom>
          <a:noFill/>
          <a:ln cap="flat" cmpd="sng" w="28575">
            <a:solidFill>
              <a:srgbClr val="0070C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148" name="Google Shape;1148;p66"/>
          <p:cNvSpPr/>
          <p:nvPr/>
        </p:nvSpPr>
        <p:spPr>
          <a:xfrm>
            <a:off x="6653857" y="1343998"/>
            <a:ext cx="3522600" cy="504000"/>
          </a:xfrm>
          <a:prstGeom prst="rect">
            <a:avLst/>
          </a:prstGeom>
          <a:noFill/>
          <a:ln cap="flat" cmpd="sng" w="28575">
            <a:solidFill>
              <a:srgbClr val="0070C0"/>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1" i="0" lang="en-GB" sz="1800" u="none" cap="none" strike="noStrike">
                <a:solidFill>
                  <a:schemeClr val="dk1"/>
                </a:solidFill>
                <a:latin typeface="Arial"/>
                <a:ea typeface="Arial"/>
                <a:cs typeface="Arial"/>
                <a:sym typeface="Arial"/>
              </a:rPr>
              <a:t>Diagrams/Formula/Word Map</a:t>
            </a:r>
            <a:endParaRPr b="0" i="0" sz="1200" u="none" cap="none" strike="noStrike">
              <a:solidFill>
                <a:srgbClr val="000000"/>
              </a:solidFill>
              <a:latin typeface="Arial"/>
              <a:ea typeface="Arial"/>
              <a:cs typeface="Arial"/>
              <a:sym typeface="Arial"/>
            </a:endParaRPr>
          </a:p>
        </p:txBody>
      </p:sp>
      <p:sp>
        <p:nvSpPr>
          <p:cNvPr id="1149" name="Google Shape;1149;p66"/>
          <p:cNvSpPr txBox="1"/>
          <p:nvPr/>
        </p:nvSpPr>
        <p:spPr>
          <a:xfrm>
            <a:off x="2000826" y="7025768"/>
            <a:ext cx="6347700" cy="507900"/>
          </a:xfrm>
          <a:prstGeom prst="rect">
            <a:avLst/>
          </a:prstGeom>
          <a:noFill/>
          <a:ln>
            <a:noFill/>
          </a:ln>
        </p:spPr>
        <p:txBody>
          <a:bodyPr anchorCtr="0" anchor="t" bIns="60925" lIns="121900" spcFirstLastPara="1" rIns="121900" wrap="square" tIns="60925">
            <a:spAutoFit/>
          </a:bodyPr>
          <a:lstStyle/>
          <a:p>
            <a:pPr indent="0" lvl="0" marL="0" marR="0" rtl="0" algn="ctr">
              <a:lnSpc>
                <a:spcPct val="100000"/>
              </a:lnSpc>
              <a:spcBef>
                <a:spcPts val="0"/>
              </a:spcBef>
              <a:spcAft>
                <a:spcPts val="0"/>
              </a:spcAft>
              <a:buClr>
                <a:srgbClr val="000000"/>
              </a:buClr>
              <a:buSzPts val="4300"/>
              <a:buFont typeface="Arial"/>
              <a:buNone/>
            </a:pPr>
            <a:r>
              <a:rPr b="1" i="0" lang="en-GB" sz="25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150" name="Google Shape;1150;p66"/>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151" name="Google Shape;1151;p66"/>
          <p:cNvSpPr txBox="1"/>
          <p:nvPr/>
        </p:nvSpPr>
        <p:spPr>
          <a:xfrm>
            <a:off x="738583" y="2166307"/>
            <a:ext cx="2306700" cy="4829700"/>
          </a:xfrm>
          <a:prstGeom prst="rect">
            <a:avLst/>
          </a:prstGeom>
          <a:noFill/>
          <a:ln>
            <a:noFill/>
          </a:ln>
        </p:spPr>
        <p:txBody>
          <a:bodyPr anchorCtr="0" anchor="t" bIns="91425" lIns="91425" spcFirstLastPara="1" rIns="91425" wrap="square" tIns="91425">
            <a:noAutofit/>
          </a:bodyPr>
          <a:lstStyle/>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Computer</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Program</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Processor</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Storage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Execute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Operating System</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Hardware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Boolean</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Logic Gate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Truth Table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Analyse</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Data Pattern</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Data Cleaning</a:t>
            </a:r>
            <a:endParaRPr b="0" i="0" sz="1900" u="none" cap="none" strike="noStrike">
              <a:solidFill>
                <a:schemeClr val="dk1"/>
              </a:solidFill>
              <a:latin typeface="Calibri"/>
              <a:ea typeface="Calibri"/>
              <a:cs typeface="Calibri"/>
              <a:sym typeface="Calibri"/>
            </a:endParaRPr>
          </a:p>
          <a:p>
            <a:pPr indent="-349250" lvl="0" marL="457200" marR="0" rtl="0" algn="l">
              <a:lnSpc>
                <a:spcPct val="100000"/>
              </a:lnSpc>
              <a:spcBef>
                <a:spcPts val="0"/>
              </a:spcBef>
              <a:spcAft>
                <a:spcPts val="0"/>
              </a:spcAft>
              <a:buClr>
                <a:schemeClr val="dk1"/>
              </a:buClr>
              <a:buSzPts val="1900"/>
              <a:buFont typeface="Calibri"/>
              <a:buChar char="●"/>
            </a:pPr>
            <a:r>
              <a:rPr b="0" i="0" lang="en-GB" sz="1900" u="none" cap="none" strike="noStrike">
                <a:solidFill>
                  <a:schemeClr val="dk1"/>
                </a:solidFill>
                <a:latin typeface="Calibri"/>
                <a:ea typeface="Calibri"/>
                <a:cs typeface="Calibri"/>
                <a:sym typeface="Calibri"/>
              </a:rPr>
              <a:t>Data Bias</a:t>
            </a:r>
            <a:endParaRPr b="0" i="0" sz="19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chemeClr val="dk1"/>
              </a:solidFill>
              <a:latin typeface="Calibri"/>
              <a:ea typeface="Calibri"/>
              <a:cs typeface="Calibri"/>
              <a:sym typeface="Calibri"/>
            </a:endParaRPr>
          </a:p>
        </p:txBody>
      </p:sp>
      <p:sp>
        <p:nvSpPr>
          <p:cNvPr id="1152" name="Google Shape;1152;p66"/>
          <p:cNvSpPr txBox="1"/>
          <p:nvPr/>
        </p:nvSpPr>
        <p:spPr>
          <a:xfrm>
            <a:off x="3101706" y="2130701"/>
            <a:ext cx="3399300" cy="4829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300"/>
              <a:buFont typeface="Arial"/>
              <a:buNone/>
            </a:pPr>
            <a:r>
              <a:rPr b="1" i="1" lang="en-GB" sz="1300" u="none" cap="none" strike="noStrike">
                <a:solidFill>
                  <a:srgbClr val="FF0000"/>
                </a:solidFill>
                <a:latin typeface="Calibri"/>
                <a:ea typeface="Calibri"/>
                <a:cs typeface="Calibri"/>
                <a:sym typeface="Calibri"/>
              </a:rPr>
              <a:t>Data Pattern: </a:t>
            </a:r>
            <a:r>
              <a:rPr b="0" i="0" lang="en-GB" sz="1300" u="none" cap="none" strike="noStrike">
                <a:solidFill>
                  <a:srgbClr val="222222"/>
                </a:solidFill>
                <a:latin typeface="Calibri"/>
                <a:ea typeface="Calibri"/>
                <a:cs typeface="Calibri"/>
                <a:sym typeface="Calibri"/>
              </a:rPr>
              <a:t>A recurring trend, relationship, or structure found within a set of data</a:t>
            </a:r>
            <a:endParaRPr b="1" i="1" sz="1300" u="none" cap="none" strike="noStrike">
              <a:solidFill>
                <a:srgbClr val="FF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1" i="1" lang="en-GB" sz="1300" u="none" cap="none" strike="noStrike">
                <a:solidFill>
                  <a:srgbClr val="FF0000"/>
                </a:solidFill>
                <a:latin typeface="Calibri"/>
                <a:ea typeface="Calibri"/>
                <a:cs typeface="Calibri"/>
                <a:sym typeface="Calibri"/>
              </a:rPr>
              <a:t>General Purpose Computer:</a:t>
            </a:r>
            <a:r>
              <a:rPr b="0" i="1" lang="en-GB" sz="1300" u="none" cap="none" strike="noStrike">
                <a:solidFill>
                  <a:srgbClr val="FF0000"/>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Performs a </a:t>
            </a:r>
            <a:r>
              <a:rPr b="1" i="0" lang="en-GB" sz="1300" u="none" cap="none" strike="noStrike">
                <a:solidFill>
                  <a:schemeClr val="dk1"/>
                </a:solidFill>
                <a:latin typeface="Calibri"/>
                <a:ea typeface="Calibri"/>
                <a:cs typeface="Calibri"/>
                <a:sym typeface="Calibri"/>
              </a:rPr>
              <a:t>wide range </a:t>
            </a:r>
            <a:r>
              <a:rPr b="0" i="0" lang="en-GB" sz="1300" u="none" cap="none" strike="noStrike">
                <a:solidFill>
                  <a:schemeClr val="dk1"/>
                </a:solidFill>
                <a:latin typeface="Calibri"/>
                <a:ea typeface="Calibri"/>
                <a:cs typeface="Calibri"/>
                <a:sym typeface="Calibri"/>
              </a:rPr>
              <a:t>of tasks</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1" lang="en-GB" sz="1300" u="none" cap="none" strike="noStrike">
                <a:solidFill>
                  <a:srgbClr val="FF0000"/>
                </a:solidFill>
                <a:latin typeface="Calibri"/>
                <a:ea typeface="Calibri"/>
                <a:cs typeface="Calibri"/>
                <a:sym typeface="Calibri"/>
              </a:rPr>
              <a:t>Hardware:</a:t>
            </a:r>
            <a:r>
              <a:rPr b="0" i="1" lang="en-GB" sz="1300" u="none" cap="none" strike="noStrike">
                <a:solidFill>
                  <a:schemeClr val="dk1"/>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The physical components of a computer</a:t>
            </a:r>
            <a:endParaRPr b="1" i="1" sz="1300" u="none" cap="none" strike="noStrike">
              <a:solidFill>
                <a:srgbClr val="FF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300"/>
              <a:buFont typeface="Arial"/>
              <a:buNone/>
            </a:pPr>
            <a:r>
              <a:rPr b="1" i="1" lang="en-GB" sz="1300" u="none" cap="none" strike="noStrike">
                <a:solidFill>
                  <a:srgbClr val="FF0000"/>
                </a:solidFill>
                <a:latin typeface="Calibri"/>
                <a:ea typeface="Calibri"/>
                <a:cs typeface="Calibri"/>
                <a:sym typeface="Calibri"/>
              </a:rPr>
              <a:t>Input &amp; Output:</a:t>
            </a:r>
            <a:r>
              <a:rPr b="1" i="1" lang="en-GB" sz="1300" u="none" cap="none" strike="noStrike">
                <a:solidFill>
                  <a:schemeClr val="dk1"/>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Input - send data to a computer (keyboard, mouse) and Output- displays data from a computer (monitor, printer)</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1" lang="en-GB" sz="1300" u="none" cap="none" strike="noStrike">
                <a:solidFill>
                  <a:srgbClr val="FF0000"/>
                </a:solidFill>
                <a:latin typeface="Calibri"/>
                <a:ea typeface="Calibri"/>
                <a:cs typeface="Calibri"/>
                <a:sym typeface="Calibri"/>
              </a:rPr>
              <a:t>Logical Operators:</a:t>
            </a:r>
            <a:r>
              <a:rPr b="0" i="1" lang="en-GB" sz="1300" u="none" cap="none" strike="noStrike">
                <a:solidFill>
                  <a:schemeClr val="dk1"/>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Basic operations that manipulate true/false values: AND, OR, NOT</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1" lang="en-GB" sz="1300" u="none" cap="none" strike="noStrike">
                <a:solidFill>
                  <a:srgbClr val="FF0000"/>
                </a:solidFill>
                <a:latin typeface="Calibri"/>
                <a:ea typeface="Calibri"/>
                <a:cs typeface="Calibri"/>
                <a:sym typeface="Calibri"/>
              </a:rPr>
              <a:t>Operating System:</a:t>
            </a:r>
            <a:r>
              <a:rPr b="0" i="1" lang="en-GB" sz="1300" u="none" cap="none" strike="noStrike">
                <a:solidFill>
                  <a:schemeClr val="dk1"/>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Software that manages hardware resources and produces a user interface</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Arial"/>
              <a:buNone/>
            </a:pPr>
            <a:r>
              <a:rPr b="0" i="0" lang="en-GB" sz="1300" u="none" cap="none" strike="noStrike">
                <a:solidFill>
                  <a:srgbClr val="222222"/>
                </a:solidFill>
                <a:latin typeface="Calibri"/>
                <a:ea typeface="Calibri"/>
                <a:cs typeface="Calibri"/>
                <a:sym typeface="Calibri"/>
              </a:rPr>
              <a:t>Processor: the part of the computer that carries out instructions and makes decisions</a:t>
            </a:r>
            <a:endParaRPr b="0" i="0" sz="1300" u="none" cap="none" strike="noStrike">
              <a:solidFill>
                <a:srgbClr val="222222"/>
              </a:solidFill>
              <a:latin typeface="Calibri"/>
              <a:ea typeface="Calibri"/>
              <a:cs typeface="Calibri"/>
              <a:sym typeface="Calibri"/>
            </a:endParaRPr>
          </a:p>
          <a:p>
            <a:pPr indent="0" lvl="0" marL="0" marR="0" rtl="0" algn="l">
              <a:lnSpc>
                <a:spcPct val="100000"/>
              </a:lnSpc>
              <a:spcBef>
                <a:spcPts val="1000"/>
              </a:spcBef>
              <a:spcAft>
                <a:spcPts val="0"/>
              </a:spcAft>
              <a:buClr>
                <a:schemeClr val="dk1"/>
              </a:buClr>
              <a:buSzPts val="1800"/>
              <a:buFont typeface="Arial"/>
              <a:buNone/>
            </a:pPr>
            <a:r>
              <a:rPr b="1" i="1" lang="en-GB" sz="1300" u="none" cap="none" strike="noStrike">
                <a:solidFill>
                  <a:srgbClr val="FF0000"/>
                </a:solidFill>
                <a:latin typeface="Calibri"/>
                <a:ea typeface="Calibri"/>
                <a:cs typeface="Calibri"/>
                <a:sym typeface="Calibri"/>
              </a:rPr>
              <a:t>Processor :</a:t>
            </a:r>
            <a:r>
              <a:rPr b="0" i="0" lang="en-GB" sz="1300" u="none" cap="none" strike="noStrike">
                <a:solidFill>
                  <a:srgbClr val="FF0000"/>
                </a:solidFill>
                <a:latin typeface="Calibri"/>
                <a:ea typeface="Calibri"/>
                <a:cs typeface="Calibri"/>
                <a:sym typeface="Calibri"/>
              </a:rPr>
              <a:t> </a:t>
            </a:r>
            <a:r>
              <a:rPr b="0" i="0" lang="en-GB" sz="1300" u="none" cap="none" strike="noStrike">
                <a:solidFill>
                  <a:srgbClr val="222222"/>
                </a:solidFill>
                <a:latin typeface="Calibri"/>
                <a:ea typeface="Calibri"/>
                <a:cs typeface="Calibri"/>
                <a:sym typeface="Calibri"/>
              </a:rPr>
              <a:t>the part of the computer that carries out instructions and makes decisions</a:t>
            </a:r>
            <a:endParaRPr b="0" i="0" sz="1300" u="none" cap="none" strike="noStrike">
              <a:solidFill>
                <a:srgbClr val="222222"/>
              </a:solidFill>
              <a:latin typeface="Calibri"/>
              <a:ea typeface="Calibri"/>
              <a:cs typeface="Calibri"/>
              <a:sym typeface="Calibri"/>
            </a:endParaRPr>
          </a:p>
          <a:p>
            <a:pPr indent="0" lvl="0" marL="0" marR="0" rtl="0" algn="l">
              <a:lnSpc>
                <a:spcPct val="115000"/>
              </a:lnSpc>
              <a:spcBef>
                <a:spcPts val="1000"/>
              </a:spcBef>
              <a:spcAft>
                <a:spcPts val="0"/>
              </a:spcAft>
              <a:buClr>
                <a:schemeClr val="dk1"/>
              </a:buClr>
              <a:buSzPts val="1800"/>
              <a:buFont typeface="Arial"/>
              <a:buNone/>
            </a:pPr>
            <a:r>
              <a:rPr b="1" i="1" lang="en-GB" sz="1300" u="none" cap="none" strike="noStrike">
                <a:solidFill>
                  <a:srgbClr val="FF0000"/>
                </a:solidFill>
                <a:latin typeface="Calibri"/>
                <a:ea typeface="Calibri"/>
                <a:cs typeface="Calibri"/>
                <a:sym typeface="Calibri"/>
              </a:rPr>
              <a:t>Software:</a:t>
            </a:r>
            <a:r>
              <a:rPr b="0" i="1" lang="en-GB" sz="1300" u="none" cap="none" strike="noStrike">
                <a:solidFill>
                  <a:schemeClr val="dk1"/>
                </a:solidFill>
                <a:latin typeface="Calibri"/>
                <a:ea typeface="Calibri"/>
                <a:cs typeface="Calibri"/>
                <a:sym typeface="Calibri"/>
              </a:rPr>
              <a:t> </a:t>
            </a:r>
            <a:r>
              <a:rPr b="0" i="0" lang="en-GB" sz="1300" u="none" cap="none" strike="noStrike">
                <a:solidFill>
                  <a:schemeClr val="dk1"/>
                </a:solidFill>
                <a:latin typeface="Calibri"/>
                <a:ea typeface="Calibri"/>
                <a:cs typeface="Calibri"/>
                <a:sym typeface="Calibri"/>
              </a:rPr>
              <a:t>Programs that perform a specific task or function i.e. Social Media or Phone Call App</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100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alibri"/>
              <a:ea typeface="Calibri"/>
              <a:cs typeface="Calibri"/>
              <a:sym typeface="Calibri"/>
            </a:endParaRPr>
          </a:p>
        </p:txBody>
      </p:sp>
      <p:pic>
        <p:nvPicPr>
          <p:cNvPr id="1153" name="Google Shape;1153;p66"/>
          <p:cNvPicPr preferRelativeResize="0"/>
          <p:nvPr/>
        </p:nvPicPr>
        <p:blipFill rotWithShape="1">
          <a:blip r:embed="rId4">
            <a:alphaModFix/>
          </a:blip>
          <a:srcRect b="0" l="0" r="0" t="0"/>
          <a:stretch/>
        </p:blipFill>
        <p:spPr>
          <a:xfrm>
            <a:off x="7973003" y="2027024"/>
            <a:ext cx="2203383" cy="1527213"/>
          </a:xfrm>
          <a:prstGeom prst="rect">
            <a:avLst/>
          </a:prstGeom>
          <a:noFill/>
          <a:ln>
            <a:noFill/>
          </a:ln>
        </p:spPr>
      </p:pic>
      <p:pic>
        <p:nvPicPr>
          <p:cNvPr id="1154" name="Google Shape;1154;p66"/>
          <p:cNvPicPr preferRelativeResize="0"/>
          <p:nvPr/>
        </p:nvPicPr>
        <p:blipFill rotWithShape="1">
          <a:blip r:embed="rId5">
            <a:alphaModFix/>
          </a:blip>
          <a:srcRect b="0" l="0" r="0" t="0"/>
          <a:stretch/>
        </p:blipFill>
        <p:spPr>
          <a:xfrm>
            <a:off x="7971523" y="3568512"/>
            <a:ext cx="2204863" cy="1430182"/>
          </a:xfrm>
          <a:prstGeom prst="rect">
            <a:avLst/>
          </a:prstGeom>
          <a:noFill/>
          <a:ln>
            <a:noFill/>
          </a:ln>
        </p:spPr>
      </p:pic>
      <p:pic>
        <p:nvPicPr>
          <p:cNvPr id="1155" name="Google Shape;1155;p66"/>
          <p:cNvPicPr preferRelativeResize="0"/>
          <p:nvPr/>
        </p:nvPicPr>
        <p:blipFill rotWithShape="1">
          <a:blip r:embed="rId6">
            <a:alphaModFix/>
          </a:blip>
          <a:srcRect b="0" l="0" r="0" t="0"/>
          <a:stretch/>
        </p:blipFill>
        <p:spPr>
          <a:xfrm>
            <a:off x="7991056" y="5350618"/>
            <a:ext cx="2203396" cy="1335996"/>
          </a:xfrm>
          <a:prstGeom prst="rect">
            <a:avLst/>
          </a:prstGeom>
          <a:noFill/>
          <a:ln>
            <a:noFill/>
          </a:ln>
        </p:spPr>
      </p:pic>
      <p:sp>
        <p:nvSpPr>
          <p:cNvPr id="1156" name="Google Shape;1156;p66"/>
          <p:cNvSpPr txBox="1"/>
          <p:nvPr/>
        </p:nvSpPr>
        <p:spPr>
          <a:xfrm>
            <a:off x="6678312" y="2074783"/>
            <a:ext cx="1248600" cy="504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Calibri"/>
                <a:ea typeface="Calibri"/>
                <a:cs typeface="Calibri"/>
                <a:sym typeface="Calibri"/>
              </a:rPr>
              <a:t>Logic Gates</a:t>
            </a:r>
            <a:endParaRPr b="0" i="0" sz="1800" u="none" cap="none" strike="noStrike">
              <a:solidFill>
                <a:schemeClr val="dk1"/>
              </a:solidFill>
              <a:latin typeface="Calibri"/>
              <a:ea typeface="Calibri"/>
              <a:cs typeface="Calibri"/>
              <a:sym typeface="Calibri"/>
            </a:endParaRPr>
          </a:p>
        </p:txBody>
      </p:sp>
      <p:pic>
        <p:nvPicPr>
          <p:cNvPr id="1157" name="Google Shape;1157;p66"/>
          <p:cNvPicPr preferRelativeResize="0"/>
          <p:nvPr/>
        </p:nvPicPr>
        <p:blipFill rotWithShape="1">
          <a:blip r:embed="rId7">
            <a:alphaModFix/>
          </a:blip>
          <a:srcRect b="0" l="0" r="0" t="0"/>
          <a:stretch/>
        </p:blipFill>
        <p:spPr>
          <a:xfrm>
            <a:off x="6681557" y="2845500"/>
            <a:ext cx="1301312" cy="677622"/>
          </a:xfrm>
          <a:prstGeom prst="rect">
            <a:avLst/>
          </a:prstGeom>
          <a:noFill/>
          <a:ln>
            <a:noFill/>
          </a:ln>
        </p:spPr>
      </p:pic>
      <p:pic>
        <p:nvPicPr>
          <p:cNvPr id="1158" name="Google Shape;1158;p66"/>
          <p:cNvPicPr preferRelativeResize="0"/>
          <p:nvPr/>
        </p:nvPicPr>
        <p:blipFill rotWithShape="1">
          <a:blip r:embed="rId8">
            <a:alphaModFix/>
          </a:blip>
          <a:srcRect b="0" l="0" r="0" t="0"/>
          <a:stretch/>
        </p:blipFill>
        <p:spPr>
          <a:xfrm>
            <a:off x="6653867" y="4520622"/>
            <a:ext cx="1357788" cy="677622"/>
          </a:xfrm>
          <a:prstGeom prst="rect">
            <a:avLst/>
          </a:prstGeom>
          <a:noFill/>
          <a:ln>
            <a:noFill/>
          </a:ln>
        </p:spPr>
      </p:pic>
      <p:pic>
        <p:nvPicPr>
          <p:cNvPr id="1159" name="Google Shape;1159;p66"/>
          <p:cNvPicPr preferRelativeResize="0"/>
          <p:nvPr/>
        </p:nvPicPr>
        <p:blipFill rotWithShape="1">
          <a:blip r:embed="rId9">
            <a:alphaModFix/>
          </a:blip>
          <a:srcRect b="0" l="0" r="0" t="0"/>
          <a:stretch/>
        </p:blipFill>
        <p:spPr>
          <a:xfrm>
            <a:off x="6710344" y="5935504"/>
            <a:ext cx="1301312" cy="67762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sp>
        <p:nvSpPr>
          <p:cNvPr id="1165" name="Google Shape;1165;p67"/>
          <p:cNvSpPr txBox="1"/>
          <p:nvPr>
            <p:ph type="title"/>
          </p:nvPr>
        </p:nvSpPr>
        <p:spPr>
          <a:xfrm>
            <a:off x="608821" y="184388"/>
            <a:ext cx="84927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00"/>
              <a:buFont typeface="Calibri"/>
              <a:buNone/>
            </a:pPr>
            <a:r>
              <a:rPr b="1" lang="en-GB" sz="3300"/>
              <a:t>Edublocks (Programming) - Year 8</a:t>
            </a:r>
            <a:endParaRPr b="1" sz="3300">
              <a:latin typeface="Arial"/>
              <a:ea typeface="Arial"/>
              <a:cs typeface="Arial"/>
              <a:sym typeface="Arial"/>
            </a:endParaRPr>
          </a:p>
        </p:txBody>
      </p:sp>
      <p:sp>
        <p:nvSpPr>
          <p:cNvPr id="1166" name="Google Shape;1166;p67"/>
          <p:cNvSpPr/>
          <p:nvPr/>
        </p:nvSpPr>
        <p:spPr>
          <a:xfrm>
            <a:off x="620525" y="1224000"/>
            <a:ext cx="9839400" cy="5904300"/>
          </a:xfrm>
          <a:prstGeom prst="rect">
            <a:avLst/>
          </a:prstGeom>
          <a:solidFill>
            <a:schemeClr val="lt1"/>
          </a:solidFill>
          <a:ln cap="flat" cmpd="sng" w="48375">
            <a:solidFill>
              <a:schemeClr val="dk1"/>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K</a:t>
            </a:r>
            <a:endParaRPr b="0" i="0" sz="1400" u="none" cap="none" strike="noStrike">
              <a:solidFill>
                <a:srgbClr val="000000"/>
              </a:solidFill>
              <a:latin typeface="Arial"/>
              <a:ea typeface="Arial"/>
              <a:cs typeface="Arial"/>
              <a:sym typeface="Arial"/>
            </a:endParaRPr>
          </a:p>
        </p:txBody>
      </p:sp>
      <p:sp>
        <p:nvSpPr>
          <p:cNvPr id="1167" name="Google Shape;1167;p67"/>
          <p:cNvSpPr/>
          <p:nvPr/>
        </p:nvSpPr>
        <p:spPr>
          <a:xfrm>
            <a:off x="672497" y="2110603"/>
            <a:ext cx="2220000" cy="4956300"/>
          </a:xfrm>
          <a:prstGeom prst="rect">
            <a:avLst/>
          </a:prstGeom>
          <a:noFill/>
          <a:ln cap="flat" cmpd="sng" w="36275">
            <a:solidFill>
              <a:srgbClr val="00B05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68" name="Google Shape;1168;p67"/>
          <p:cNvSpPr/>
          <p:nvPr/>
        </p:nvSpPr>
        <p:spPr>
          <a:xfrm>
            <a:off x="735075" y="1343999"/>
            <a:ext cx="2203200" cy="504000"/>
          </a:xfrm>
          <a:prstGeom prst="rect">
            <a:avLst/>
          </a:prstGeom>
          <a:noFill/>
          <a:ln cap="flat" cmpd="sng" w="36275">
            <a:solidFill>
              <a:srgbClr val="00B05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169" name="Google Shape;1169;p67"/>
          <p:cNvSpPr/>
          <p:nvPr/>
        </p:nvSpPr>
        <p:spPr>
          <a:xfrm>
            <a:off x="3045309" y="2039996"/>
            <a:ext cx="3455700" cy="4956300"/>
          </a:xfrm>
          <a:prstGeom prst="rect">
            <a:avLst/>
          </a:prstGeom>
          <a:noFill/>
          <a:ln cap="flat" cmpd="sng" w="36275">
            <a:solidFill>
              <a:srgbClr val="FF000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70" name="Google Shape;1170;p67"/>
          <p:cNvSpPr/>
          <p:nvPr/>
        </p:nvSpPr>
        <p:spPr>
          <a:xfrm>
            <a:off x="3045309" y="1343999"/>
            <a:ext cx="3455700" cy="504000"/>
          </a:xfrm>
          <a:prstGeom prst="rect">
            <a:avLst/>
          </a:prstGeom>
          <a:noFill/>
          <a:ln cap="flat" cmpd="sng" w="36275">
            <a:solidFill>
              <a:srgbClr val="FF000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171" name="Google Shape;1171;p67"/>
          <p:cNvSpPr/>
          <p:nvPr/>
        </p:nvSpPr>
        <p:spPr>
          <a:xfrm>
            <a:off x="6653850" y="1344000"/>
            <a:ext cx="3717300" cy="504000"/>
          </a:xfrm>
          <a:prstGeom prst="rect">
            <a:avLst/>
          </a:prstGeom>
          <a:noFill/>
          <a:ln cap="flat" cmpd="sng" w="36275">
            <a:solidFill>
              <a:srgbClr val="0070C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a:t>
            </a:r>
            <a:endParaRPr b="0" i="0" sz="1400" u="none" cap="none" strike="noStrike">
              <a:solidFill>
                <a:srgbClr val="000000"/>
              </a:solidFill>
              <a:latin typeface="Arial"/>
              <a:ea typeface="Arial"/>
              <a:cs typeface="Arial"/>
              <a:sym typeface="Arial"/>
            </a:endParaRPr>
          </a:p>
        </p:txBody>
      </p:sp>
      <p:sp>
        <p:nvSpPr>
          <p:cNvPr id="1172" name="Google Shape;1172;p67"/>
          <p:cNvSpPr txBox="1"/>
          <p:nvPr/>
        </p:nvSpPr>
        <p:spPr>
          <a:xfrm>
            <a:off x="2000826" y="7025767"/>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173" name="Google Shape;1173;p67"/>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174" name="Google Shape;1174;p67"/>
          <p:cNvSpPr txBox="1"/>
          <p:nvPr/>
        </p:nvSpPr>
        <p:spPr>
          <a:xfrm>
            <a:off x="3139450" y="2139650"/>
            <a:ext cx="3361500" cy="4756800"/>
          </a:xfrm>
          <a:prstGeom prst="rect">
            <a:avLst/>
          </a:prstGeom>
          <a:noFill/>
          <a:ln>
            <a:noFill/>
          </a:ln>
        </p:spPr>
        <p:txBody>
          <a:bodyPr anchorCtr="0" anchor="t" bIns="116050" lIns="116050" spcFirstLastPara="1" rIns="116050" wrap="square" tIns="116050">
            <a:noAutofit/>
          </a:bodyPr>
          <a:lstStyle/>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Sequence: The order in which instructions are carried out, one after another</a:t>
            </a:r>
            <a:endParaRPr b="0" i="0" sz="1500" u="none" cap="none" strike="noStrike">
              <a:solidFill>
                <a:schemeClr val="dk1"/>
              </a:solidFill>
              <a:latin typeface="Arial"/>
              <a:ea typeface="Arial"/>
              <a:cs typeface="Arial"/>
              <a:sym typeface="Arial"/>
            </a:endParaRPr>
          </a:p>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Selection: A decision making process in a program, where different actions happen based on a condition (using if, else)</a:t>
            </a:r>
            <a:endParaRPr b="0" i="0" sz="1500" u="none" cap="none" strike="noStrike">
              <a:solidFill>
                <a:schemeClr val="dk1"/>
              </a:solidFill>
              <a:latin typeface="Arial"/>
              <a:ea typeface="Arial"/>
              <a:cs typeface="Arial"/>
              <a:sym typeface="Arial"/>
            </a:endParaRPr>
          </a:p>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Iteration/Loops: Repeating a set of instructions, either a certain number of times or until a condition is met (using for or while loops)</a:t>
            </a:r>
            <a:endParaRPr b="0" i="0" sz="1500" u="none" cap="none" strike="noStrike">
              <a:solidFill>
                <a:schemeClr val="dk1"/>
              </a:solidFill>
              <a:latin typeface="Arial"/>
              <a:ea typeface="Arial"/>
              <a:cs typeface="Arial"/>
              <a:sym typeface="Arial"/>
            </a:endParaRPr>
          </a:p>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String: A sequence of letters, numbers or symbols treated as text (e.g. “Hello”)</a:t>
            </a:r>
            <a:endParaRPr b="0" i="0" sz="1500" u="none" cap="none" strike="noStrike">
              <a:solidFill>
                <a:schemeClr val="dk1"/>
              </a:solidFill>
              <a:latin typeface="Arial"/>
              <a:ea typeface="Arial"/>
              <a:cs typeface="Arial"/>
              <a:sym typeface="Arial"/>
            </a:endParaRPr>
          </a:p>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Integer: A whole number with no decimal places (e.g. 5)</a:t>
            </a:r>
            <a:endParaRPr b="0" i="0" sz="1500" u="none" cap="none" strike="noStrike">
              <a:solidFill>
                <a:schemeClr val="dk1"/>
              </a:solidFill>
              <a:latin typeface="Arial"/>
              <a:ea typeface="Arial"/>
              <a:cs typeface="Arial"/>
              <a:sym typeface="Arial"/>
            </a:endParaRPr>
          </a:p>
          <a:p>
            <a:pPr indent="-387350" lvl="0" marL="584200" marR="0" rtl="0" algn="l">
              <a:lnSpc>
                <a:spcPct val="10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Float: A number that has a decimal point (e.g. 3.14)</a:t>
            </a:r>
            <a:endParaRPr b="0" i="0" sz="1500" u="none" cap="none" strike="noStrike">
              <a:solidFill>
                <a:schemeClr val="dk1"/>
              </a:solidFill>
              <a:latin typeface="Arial"/>
              <a:ea typeface="Arial"/>
              <a:cs typeface="Arial"/>
              <a:sym typeface="Arial"/>
            </a:endParaRPr>
          </a:p>
        </p:txBody>
      </p:sp>
      <p:graphicFrame>
        <p:nvGraphicFramePr>
          <p:cNvPr id="1175" name="Google Shape;1175;p67"/>
          <p:cNvGraphicFramePr/>
          <p:nvPr/>
        </p:nvGraphicFramePr>
        <p:xfrm>
          <a:off x="735075" y="2154671"/>
          <a:ext cx="3000000" cy="3000000"/>
        </p:xfrm>
        <a:graphic>
          <a:graphicData uri="http://schemas.openxmlformats.org/drawingml/2006/table">
            <a:tbl>
              <a:tblPr>
                <a:noFill/>
                <a:tableStyleId>{A0DC3C94-44C5-4C27-9471-6BFF655C001B}</a:tableStyleId>
              </a:tblPr>
              <a:tblGrid>
                <a:gridCol w="2049500"/>
              </a:tblGrid>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Conditions</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Float</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Functions</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Integer</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Iteration</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Selection</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Sequence</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String</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User Input</a:t>
                      </a:r>
                      <a:endParaRPr b="1" u="none" cap="none" strike="noStrike"/>
                    </a:p>
                  </a:txBody>
                  <a:tcPr marT="134375" marB="134375" marR="106900" marL="106900"/>
                </a:tc>
              </a:tr>
              <a:tr h="495625">
                <a:tc>
                  <a:txBody>
                    <a:bodyPr/>
                    <a:lstStyle/>
                    <a:p>
                      <a:pPr indent="0" lvl="0" marL="0" marR="0" rtl="0" algn="l">
                        <a:lnSpc>
                          <a:spcPct val="100000"/>
                        </a:lnSpc>
                        <a:spcBef>
                          <a:spcPts val="0"/>
                        </a:spcBef>
                        <a:spcAft>
                          <a:spcPts val="0"/>
                        </a:spcAft>
                        <a:buClr>
                          <a:srgbClr val="000000"/>
                        </a:buClr>
                        <a:buSzPts val="1600"/>
                        <a:buFont typeface="Arial"/>
                        <a:buNone/>
                      </a:pPr>
                      <a:r>
                        <a:rPr b="1" lang="en-GB" u="none" cap="none" strike="noStrike"/>
                        <a:t>Variables</a:t>
                      </a:r>
                      <a:endParaRPr b="1" u="none" cap="none" strike="noStrike"/>
                    </a:p>
                  </a:txBody>
                  <a:tcPr marT="134375" marB="134375" marR="106900" marL="106900"/>
                </a:tc>
              </a:tr>
            </a:tbl>
          </a:graphicData>
        </a:graphic>
      </p:graphicFrame>
      <p:sp>
        <p:nvSpPr>
          <p:cNvPr id="1176" name="Google Shape;1176;p67"/>
          <p:cNvSpPr/>
          <p:nvPr/>
        </p:nvSpPr>
        <p:spPr>
          <a:xfrm>
            <a:off x="6653850" y="2040000"/>
            <a:ext cx="3717300" cy="4956300"/>
          </a:xfrm>
          <a:prstGeom prst="rect">
            <a:avLst/>
          </a:prstGeom>
          <a:noFill/>
          <a:ln cap="flat" cmpd="sng" w="36275">
            <a:solidFill>
              <a:srgbClr val="0070C0"/>
            </a:solidFill>
            <a:prstDash val="solid"/>
            <a:miter lim="800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pic>
        <p:nvPicPr>
          <p:cNvPr id="1177" name="Google Shape;1177;p67"/>
          <p:cNvPicPr preferRelativeResize="0"/>
          <p:nvPr/>
        </p:nvPicPr>
        <p:blipFill rotWithShape="1">
          <a:blip r:embed="rId4">
            <a:alphaModFix/>
          </a:blip>
          <a:srcRect b="0" l="0" r="0" t="0"/>
          <a:stretch/>
        </p:blipFill>
        <p:spPr>
          <a:xfrm>
            <a:off x="6761727" y="2650288"/>
            <a:ext cx="3522605" cy="3318404"/>
          </a:xfrm>
          <a:prstGeom prst="rect">
            <a:avLst/>
          </a:prstGeom>
          <a:noFill/>
          <a:ln cap="flat" cmpd="sng" w="36275">
            <a:solidFill>
              <a:schemeClr val="lt1"/>
            </a:solidFill>
            <a:prstDash val="solid"/>
            <a:miter lim="80"/>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68"/>
          <p:cNvSpPr txBox="1"/>
          <p:nvPr>
            <p:ph type="title"/>
          </p:nvPr>
        </p:nvSpPr>
        <p:spPr>
          <a:xfrm>
            <a:off x="608827" y="184400"/>
            <a:ext cx="8745300" cy="677700"/>
          </a:xfrm>
          <a:prstGeom prst="rect">
            <a:avLst/>
          </a:prstGeom>
          <a:solidFill>
            <a:srgbClr val="DDEAF6"/>
          </a:solidFill>
          <a:ln>
            <a:noFill/>
          </a:ln>
        </p:spPr>
        <p:txBody>
          <a:bodyPr anchorCtr="0" anchor="ctr" bIns="43500" lIns="87050" spcFirstLastPara="1" rIns="87050" wrap="square" tIns="43500">
            <a:noAutofit/>
          </a:bodyPr>
          <a:lstStyle/>
          <a:p>
            <a:pPr indent="0" lvl="0" marL="0" rtl="0" algn="l">
              <a:lnSpc>
                <a:spcPct val="90000"/>
              </a:lnSpc>
              <a:spcBef>
                <a:spcPts val="0"/>
              </a:spcBef>
              <a:spcAft>
                <a:spcPts val="0"/>
              </a:spcAft>
              <a:buClr>
                <a:schemeClr val="dk1"/>
              </a:buClr>
              <a:buSzPts val="3400"/>
              <a:buFont typeface="Calibri"/>
              <a:buNone/>
            </a:pPr>
            <a:r>
              <a:rPr b="1" lang="en-GB" sz="3300"/>
              <a:t>Impact of Technology - Year 8</a:t>
            </a:r>
            <a:endParaRPr b="1" sz="3300">
              <a:latin typeface="Arial"/>
              <a:ea typeface="Arial"/>
              <a:cs typeface="Arial"/>
              <a:sym typeface="Arial"/>
            </a:endParaRPr>
          </a:p>
        </p:txBody>
      </p:sp>
      <p:sp>
        <p:nvSpPr>
          <p:cNvPr id="1184" name="Google Shape;1184;p68"/>
          <p:cNvSpPr/>
          <p:nvPr/>
        </p:nvSpPr>
        <p:spPr>
          <a:xfrm>
            <a:off x="620518" y="1224000"/>
            <a:ext cx="9689700" cy="5904300"/>
          </a:xfrm>
          <a:prstGeom prst="rect">
            <a:avLst/>
          </a:prstGeom>
          <a:solidFill>
            <a:schemeClr val="lt1"/>
          </a:solidFill>
          <a:ln cap="flat" cmpd="sng" w="48375">
            <a:solidFill>
              <a:schemeClr val="dk1"/>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lt1"/>
                </a:solidFill>
                <a:latin typeface="Calibri"/>
                <a:ea typeface="Calibri"/>
                <a:cs typeface="Calibri"/>
                <a:sym typeface="Calibri"/>
              </a:rPr>
              <a:t>K</a:t>
            </a:r>
            <a:endParaRPr b="0" i="0" sz="1400" u="none" cap="none" strike="noStrike">
              <a:solidFill>
                <a:srgbClr val="000000"/>
              </a:solidFill>
              <a:latin typeface="Arial"/>
              <a:ea typeface="Arial"/>
              <a:cs typeface="Arial"/>
              <a:sym typeface="Arial"/>
            </a:endParaRPr>
          </a:p>
        </p:txBody>
      </p:sp>
      <p:sp>
        <p:nvSpPr>
          <p:cNvPr id="1185" name="Google Shape;1185;p68"/>
          <p:cNvSpPr/>
          <p:nvPr/>
        </p:nvSpPr>
        <p:spPr>
          <a:xfrm>
            <a:off x="672497" y="2110603"/>
            <a:ext cx="2220000" cy="4956300"/>
          </a:xfrm>
          <a:prstGeom prst="rect">
            <a:avLst/>
          </a:prstGeom>
          <a:noFill/>
          <a:ln cap="flat" cmpd="sng" w="36275">
            <a:solidFill>
              <a:srgbClr val="00B05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86" name="Google Shape;1186;p68"/>
          <p:cNvSpPr/>
          <p:nvPr/>
        </p:nvSpPr>
        <p:spPr>
          <a:xfrm>
            <a:off x="735075" y="1343999"/>
            <a:ext cx="2203200" cy="504000"/>
          </a:xfrm>
          <a:prstGeom prst="rect">
            <a:avLst/>
          </a:prstGeom>
          <a:noFill/>
          <a:ln cap="flat" cmpd="sng" w="36275">
            <a:solidFill>
              <a:srgbClr val="00B05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Vocabulary</a:t>
            </a:r>
            <a:endParaRPr b="0" i="0" sz="1400" u="none" cap="none" strike="noStrike">
              <a:solidFill>
                <a:srgbClr val="000000"/>
              </a:solidFill>
              <a:latin typeface="Arial"/>
              <a:ea typeface="Arial"/>
              <a:cs typeface="Arial"/>
              <a:sym typeface="Arial"/>
            </a:endParaRPr>
          </a:p>
        </p:txBody>
      </p:sp>
      <p:sp>
        <p:nvSpPr>
          <p:cNvPr id="1187" name="Google Shape;1187;p68"/>
          <p:cNvSpPr/>
          <p:nvPr/>
        </p:nvSpPr>
        <p:spPr>
          <a:xfrm>
            <a:off x="3045309" y="2039996"/>
            <a:ext cx="3455700" cy="4956300"/>
          </a:xfrm>
          <a:prstGeom prst="rect">
            <a:avLst/>
          </a:prstGeom>
          <a:noFill/>
          <a:ln cap="flat" cmpd="sng" w="36275">
            <a:solidFill>
              <a:srgbClr val="FF000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188" name="Google Shape;1188;p68"/>
          <p:cNvSpPr/>
          <p:nvPr/>
        </p:nvSpPr>
        <p:spPr>
          <a:xfrm>
            <a:off x="3045309" y="1343999"/>
            <a:ext cx="3455700" cy="504000"/>
          </a:xfrm>
          <a:prstGeom prst="rect">
            <a:avLst/>
          </a:prstGeom>
          <a:noFill/>
          <a:ln cap="flat" cmpd="sng" w="36275">
            <a:solidFill>
              <a:srgbClr val="FF000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rPr b="1" i="0" lang="en-GB" sz="2300" u="none" cap="none" strike="noStrike">
                <a:solidFill>
                  <a:schemeClr val="dk1"/>
                </a:solidFill>
                <a:latin typeface="Calibri"/>
                <a:ea typeface="Calibri"/>
                <a:cs typeface="Calibri"/>
                <a:sym typeface="Calibri"/>
              </a:rPr>
              <a:t>Key Concepts</a:t>
            </a:r>
            <a:endParaRPr b="0" i="0" sz="1400" u="none" cap="none" strike="noStrike">
              <a:solidFill>
                <a:srgbClr val="000000"/>
              </a:solidFill>
              <a:latin typeface="Arial"/>
              <a:ea typeface="Arial"/>
              <a:cs typeface="Arial"/>
              <a:sym typeface="Arial"/>
            </a:endParaRPr>
          </a:p>
        </p:txBody>
      </p:sp>
      <p:sp>
        <p:nvSpPr>
          <p:cNvPr id="1189" name="Google Shape;1189;p68"/>
          <p:cNvSpPr/>
          <p:nvPr/>
        </p:nvSpPr>
        <p:spPr>
          <a:xfrm>
            <a:off x="6653857" y="1343999"/>
            <a:ext cx="3522600" cy="504000"/>
          </a:xfrm>
          <a:prstGeom prst="rect">
            <a:avLst/>
          </a:prstGeom>
          <a:noFill/>
          <a:ln cap="flat" cmpd="sng" w="36275">
            <a:solidFill>
              <a:srgbClr val="0070C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1900"/>
              <a:buFont typeface="Arial"/>
              <a:buNone/>
            </a:pPr>
            <a:r>
              <a:rPr b="1" i="0" lang="en-GB" sz="1900" u="none" cap="none" strike="noStrike">
                <a:solidFill>
                  <a:schemeClr val="dk1"/>
                </a:solidFill>
                <a:latin typeface="Arial"/>
                <a:ea typeface="Arial"/>
                <a:cs typeface="Arial"/>
                <a:sym typeface="Arial"/>
              </a:rPr>
              <a:t>Diagrams</a:t>
            </a:r>
            <a:endParaRPr b="0" i="0" sz="1400" u="none" cap="none" strike="noStrike">
              <a:solidFill>
                <a:srgbClr val="000000"/>
              </a:solidFill>
              <a:latin typeface="Arial"/>
              <a:ea typeface="Arial"/>
              <a:cs typeface="Arial"/>
              <a:sym typeface="Arial"/>
            </a:endParaRPr>
          </a:p>
        </p:txBody>
      </p:sp>
      <p:sp>
        <p:nvSpPr>
          <p:cNvPr id="1190" name="Google Shape;1190;p68"/>
          <p:cNvSpPr txBox="1"/>
          <p:nvPr/>
        </p:nvSpPr>
        <p:spPr>
          <a:xfrm>
            <a:off x="2000826" y="7025767"/>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191" name="Google Shape;1191;p68"/>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192" name="Google Shape;1192;p68"/>
          <p:cNvSpPr txBox="1"/>
          <p:nvPr/>
        </p:nvSpPr>
        <p:spPr>
          <a:xfrm>
            <a:off x="3045300" y="2139650"/>
            <a:ext cx="3353100" cy="5057700"/>
          </a:xfrm>
          <a:prstGeom prst="rect">
            <a:avLst/>
          </a:prstGeom>
          <a:noFill/>
          <a:ln>
            <a:noFill/>
          </a:ln>
        </p:spPr>
        <p:txBody>
          <a:bodyPr anchorCtr="0" anchor="t" bIns="116050" lIns="116050" spcFirstLastPara="1" rIns="116050" wrap="square" tIns="116050">
            <a:noAutofit/>
          </a:bodyPr>
          <a:lstStyle/>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Data:</a:t>
            </a:r>
            <a:r>
              <a:rPr b="0" i="0" lang="en-GB" sz="1200" u="none" cap="none" strike="noStrike">
                <a:solidFill>
                  <a:schemeClr val="dk1"/>
                </a:solidFill>
                <a:latin typeface="Arial"/>
                <a:ea typeface="Arial"/>
                <a:cs typeface="Arial"/>
                <a:sym typeface="Arial"/>
              </a:rPr>
              <a:t> Raw facts and figures with no meaning on their own (e.g. 23, blue, yes)</a:t>
            </a:r>
            <a:endParaRPr b="0" i="0" sz="1200" u="none" cap="none" strike="noStrike">
              <a:solidFill>
                <a:schemeClr val="dk1"/>
              </a:solidFill>
              <a:latin typeface="Arial"/>
              <a:ea typeface="Arial"/>
              <a:cs typeface="Arial"/>
              <a:sym typeface="Arial"/>
            </a:endParaRPr>
          </a:p>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Information: </a:t>
            </a:r>
            <a:r>
              <a:rPr b="0" i="0" lang="en-GB" sz="1200" u="none" cap="none" strike="noStrike">
                <a:solidFill>
                  <a:schemeClr val="dk1"/>
                </a:solidFill>
                <a:latin typeface="Arial"/>
                <a:ea typeface="Arial"/>
                <a:cs typeface="Arial"/>
                <a:sym typeface="Arial"/>
              </a:rPr>
              <a:t>Data that has been processed or organised so it makes sense and has meaning (e.g. Age: 23, Eyes: Blue)</a:t>
            </a:r>
            <a:endParaRPr b="0" i="0" sz="1200" u="none" cap="none" strike="noStrike">
              <a:solidFill>
                <a:schemeClr val="dk1"/>
              </a:solidFill>
              <a:latin typeface="Arial"/>
              <a:ea typeface="Arial"/>
              <a:cs typeface="Arial"/>
              <a:sym typeface="Arial"/>
            </a:endParaRPr>
          </a:p>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Personal Information:</a:t>
            </a:r>
            <a:r>
              <a:rPr b="0" i="0" lang="en-GB" sz="1200" u="none" cap="none" strike="noStrike">
                <a:solidFill>
                  <a:schemeClr val="dk1"/>
                </a:solidFill>
                <a:latin typeface="Arial"/>
                <a:ea typeface="Arial"/>
                <a:cs typeface="Arial"/>
                <a:sym typeface="Arial"/>
              </a:rPr>
              <a:t> Details about a person that can be used to identify them, like their name, address or phone number</a:t>
            </a:r>
            <a:endParaRPr b="0" i="0" sz="1200" u="none" cap="none" strike="noStrike">
              <a:solidFill>
                <a:schemeClr val="dk1"/>
              </a:solidFill>
              <a:latin typeface="Arial"/>
              <a:ea typeface="Arial"/>
              <a:cs typeface="Arial"/>
              <a:sym typeface="Arial"/>
            </a:endParaRPr>
          </a:p>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Artificial Intelligence:</a:t>
            </a:r>
            <a:r>
              <a:rPr b="0" i="0" lang="en-GB" sz="1200" u="none" cap="none" strike="noStrike">
                <a:solidFill>
                  <a:schemeClr val="dk1"/>
                </a:solidFill>
                <a:latin typeface="Arial"/>
                <a:ea typeface="Arial"/>
                <a:cs typeface="Arial"/>
                <a:sym typeface="Arial"/>
              </a:rPr>
              <a:t> Computer systems that can do tasks normally needing human intelligence, like recognising speech or making decisions.</a:t>
            </a:r>
            <a:endParaRPr b="0" i="0" sz="1200" u="none" cap="none" strike="noStrike">
              <a:solidFill>
                <a:schemeClr val="dk1"/>
              </a:solidFill>
              <a:latin typeface="Arial"/>
              <a:ea typeface="Arial"/>
              <a:cs typeface="Arial"/>
              <a:sym typeface="Arial"/>
            </a:endParaRPr>
          </a:p>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Machine Learning:</a:t>
            </a:r>
            <a:r>
              <a:rPr b="0" i="0" lang="en-GB" sz="1200" u="none" cap="none" strike="noStrike">
                <a:solidFill>
                  <a:schemeClr val="dk1"/>
                </a:solidFill>
                <a:latin typeface="Arial"/>
                <a:ea typeface="Arial"/>
                <a:cs typeface="Arial"/>
                <a:sym typeface="Arial"/>
              </a:rPr>
              <a:t> A type of AI where computers learn from data and improve at tasks without being specifically programmed for them</a:t>
            </a:r>
            <a:endParaRPr b="0" i="0" sz="1200" u="none" cap="none" strike="noStrike">
              <a:solidFill>
                <a:schemeClr val="dk1"/>
              </a:solidFill>
              <a:latin typeface="Arial"/>
              <a:ea typeface="Arial"/>
              <a:cs typeface="Arial"/>
              <a:sym typeface="Arial"/>
            </a:endParaRPr>
          </a:p>
          <a:p>
            <a:pPr indent="-368300" lvl="0" marL="584200" marR="0" rtl="0" algn="l">
              <a:lnSpc>
                <a:spcPct val="100000"/>
              </a:lnSpc>
              <a:spcBef>
                <a:spcPts val="0"/>
              </a:spcBef>
              <a:spcAft>
                <a:spcPts val="0"/>
              </a:spcAft>
              <a:buClr>
                <a:schemeClr val="dk1"/>
              </a:buClr>
              <a:buSzPts val="1200"/>
              <a:buFont typeface="Arial"/>
              <a:buChar char="●"/>
            </a:pPr>
            <a:r>
              <a:rPr b="1" i="0" lang="en-GB" sz="1200" u="none" cap="none" strike="noStrike">
                <a:solidFill>
                  <a:schemeClr val="dk1"/>
                </a:solidFill>
                <a:latin typeface="Arial"/>
                <a:ea typeface="Arial"/>
                <a:cs typeface="Arial"/>
                <a:sym typeface="Arial"/>
              </a:rPr>
              <a:t>Deep Learning:</a:t>
            </a:r>
            <a:r>
              <a:rPr b="0" i="0" lang="en-GB" sz="1200" u="none" cap="none" strike="noStrike">
                <a:solidFill>
                  <a:schemeClr val="dk1"/>
                </a:solidFill>
                <a:latin typeface="Arial"/>
                <a:ea typeface="Arial"/>
                <a:cs typeface="Arial"/>
                <a:sym typeface="Arial"/>
              </a:rPr>
              <a:t> An advanced type of machine learning that uses ‘neural networks’ to solve complex problems, like facial recognition or translating languages</a:t>
            </a:r>
            <a:endParaRPr b="0" i="0" sz="1200" u="none" cap="none" strike="noStrike">
              <a:solidFill>
                <a:schemeClr val="dk1"/>
              </a:solidFill>
              <a:latin typeface="Arial"/>
              <a:ea typeface="Arial"/>
              <a:cs typeface="Arial"/>
              <a:sym typeface="Arial"/>
            </a:endParaRPr>
          </a:p>
        </p:txBody>
      </p:sp>
      <p:sp>
        <p:nvSpPr>
          <p:cNvPr id="1193" name="Google Shape;1193;p68"/>
          <p:cNvSpPr/>
          <p:nvPr/>
        </p:nvSpPr>
        <p:spPr>
          <a:xfrm>
            <a:off x="6653858" y="2039996"/>
            <a:ext cx="3522600" cy="4956300"/>
          </a:xfrm>
          <a:prstGeom prst="rect">
            <a:avLst/>
          </a:prstGeom>
          <a:noFill/>
          <a:ln cap="flat" cmpd="sng" w="36275">
            <a:solidFill>
              <a:srgbClr val="0070C0"/>
            </a:solidFill>
            <a:prstDash val="solid"/>
            <a:miter lim="80"/>
            <a:headEnd len="sm" w="sm" type="none"/>
            <a:tailEnd len="sm" w="sm" type="none"/>
          </a:ln>
        </p:spPr>
        <p:txBody>
          <a:bodyPr anchorCtr="0" anchor="ctr" bIns="43500" lIns="87050" spcFirstLastPara="1" rIns="87050" wrap="square" tIns="43500">
            <a:noAutofit/>
          </a:bodyPr>
          <a:lstStyle/>
          <a:p>
            <a:pPr indent="0" lvl="0" marL="0" marR="0" rtl="0" algn="ctr">
              <a:lnSpc>
                <a:spcPct val="100000"/>
              </a:lnSpc>
              <a:spcBef>
                <a:spcPts val="0"/>
              </a:spcBef>
              <a:spcAft>
                <a:spcPts val="0"/>
              </a:spcAft>
              <a:buClr>
                <a:srgbClr val="000000"/>
              </a:buClr>
              <a:buSzPts val="2300"/>
              <a:buFont typeface="Arial"/>
              <a:buNone/>
            </a:pPr>
            <a:r>
              <a:t/>
            </a:r>
            <a:endParaRPr b="0" i="0" sz="2300" u="none" cap="none" strike="noStrike">
              <a:solidFill>
                <a:srgbClr val="000000"/>
              </a:solidFill>
              <a:latin typeface="Calibri"/>
              <a:ea typeface="Calibri"/>
              <a:cs typeface="Calibri"/>
              <a:sym typeface="Calibri"/>
            </a:endParaRPr>
          </a:p>
        </p:txBody>
      </p:sp>
      <p:sp>
        <p:nvSpPr>
          <p:cNvPr id="1194" name="Google Shape;1194;p68"/>
          <p:cNvSpPr txBox="1"/>
          <p:nvPr/>
        </p:nvSpPr>
        <p:spPr>
          <a:xfrm>
            <a:off x="690583" y="2153722"/>
            <a:ext cx="2203200" cy="4872000"/>
          </a:xfrm>
          <a:prstGeom prst="rect">
            <a:avLst/>
          </a:prstGeom>
          <a:noFill/>
          <a:ln>
            <a:noFill/>
          </a:ln>
        </p:spPr>
        <p:txBody>
          <a:bodyPr anchorCtr="0" anchor="t" bIns="116050" lIns="116050" spcFirstLastPara="1" rIns="116050" wrap="square" tIns="116050">
            <a:noAutofit/>
          </a:bodyPr>
          <a:lstStyle/>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Artificial Intelligence</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Bias</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Deep Learning</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Digital Footprint</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Ethics</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Information</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Content &amp; Contact</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Machine Learning</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Personal Information</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Privacy</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Respectful Communication</a:t>
            </a:r>
            <a:endParaRPr b="0" i="0" sz="1400" u="none" cap="none" strike="noStrike">
              <a:solidFill>
                <a:schemeClr val="dk1"/>
              </a:solidFill>
              <a:latin typeface="Arial"/>
              <a:ea typeface="Arial"/>
              <a:cs typeface="Arial"/>
              <a:sym typeface="Arial"/>
            </a:endParaRPr>
          </a:p>
          <a:p>
            <a:pPr indent="-381000" lvl="0" marL="58420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Robotics</a:t>
            </a:r>
            <a:endParaRPr b="0" i="0" sz="1400" u="none" cap="none" strike="noStrike">
              <a:solidFill>
                <a:schemeClr val="dk1"/>
              </a:solidFill>
              <a:latin typeface="Arial"/>
              <a:ea typeface="Arial"/>
              <a:cs typeface="Arial"/>
              <a:sym typeface="Arial"/>
            </a:endParaRPr>
          </a:p>
        </p:txBody>
      </p:sp>
      <p:pic>
        <p:nvPicPr>
          <p:cNvPr id="1195" name="Google Shape;1195;p68"/>
          <p:cNvPicPr preferRelativeResize="0"/>
          <p:nvPr/>
        </p:nvPicPr>
        <p:blipFill rotWithShape="1">
          <a:blip r:embed="rId4">
            <a:alphaModFix/>
          </a:blip>
          <a:srcRect b="0" l="0" r="0" t="0"/>
          <a:stretch/>
        </p:blipFill>
        <p:spPr>
          <a:xfrm>
            <a:off x="6736301" y="2127673"/>
            <a:ext cx="3235541" cy="2197476"/>
          </a:xfrm>
          <a:prstGeom prst="rect">
            <a:avLst/>
          </a:prstGeom>
          <a:noFill/>
          <a:ln>
            <a:noFill/>
          </a:ln>
        </p:spPr>
      </p:pic>
      <p:pic>
        <p:nvPicPr>
          <p:cNvPr id="1196" name="Google Shape;1196;p68"/>
          <p:cNvPicPr preferRelativeResize="0"/>
          <p:nvPr/>
        </p:nvPicPr>
        <p:blipFill rotWithShape="1">
          <a:blip r:embed="rId5">
            <a:alphaModFix/>
          </a:blip>
          <a:srcRect b="11405" l="8289" r="15450" t="9886"/>
          <a:stretch/>
        </p:blipFill>
        <p:spPr>
          <a:xfrm>
            <a:off x="7003300" y="4325150"/>
            <a:ext cx="2745146" cy="267115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1" name="Shape 1201"/>
        <p:cNvGrpSpPr/>
        <p:nvPr/>
      </p:nvGrpSpPr>
      <p:grpSpPr>
        <a:xfrm>
          <a:off x="0" y="0"/>
          <a:ext cx="0" cy="0"/>
          <a:chOff x="0" y="0"/>
          <a:chExt cx="0" cy="0"/>
        </a:xfrm>
      </p:grpSpPr>
      <p:sp>
        <p:nvSpPr>
          <p:cNvPr id="1202" name="Google Shape;1202;p69"/>
          <p:cNvSpPr txBox="1"/>
          <p:nvPr>
            <p:ph type="title"/>
          </p:nvPr>
        </p:nvSpPr>
        <p:spPr>
          <a:xfrm>
            <a:off x="608813" y="184398"/>
            <a:ext cx="564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3097"/>
              <a:buFont typeface="Calibri"/>
              <a:buNone/>
            </a:pPr>
            <a:r>
              <a:rPr b="1" lang="en-GB" sz="2982"/>
              <a:t>Year 8 Art </a:t>
            </a:r>
            <a:endParaRPr b="1" sz="2982">
              <a:latin typeface="Arial"/>
              <a:ea typeface="Arial"/>
              <a:cs typeface="Arial"/>
              <a:sym typeface="Arial"/>
            </a:endParaRPr>
          </a:p>
        </p:txBody>
      </p:sp>
      <p:sp>
        <p:nvSpPr>
          <p:cNvPr id="1203" name="Google Shape;1203;p69"/>
          <p:cNvSpPr/>
          <p:nvPr/>
        </p:nvSpPr>
        <p:spPr>
          <a:xfrm>
            <a:off x="608825" y="1164987"/>
            <a:ext cx="9689700" cy="5904000"/>
          </a:xfrm>
          <a:prstGeom prst="rect">
            <a:avLst/>
          </a:prstGeom>
          <a:solidFill>
            <a:schemeClr val="lt1"/>
          </a:solidFill>
          <a:ln cap="flat" cmpd="sng" w="43700">
            <a:solidFill>
              <a:schemeClr val="dk1"/>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Calibri"/>
                <a:ea typeface="Calibri"/>
                <a:cs typeface="Calibri"/>
                <a:sym typeface="Calibri"/>
              </a:rPr>
              <a:t>K</a:t>
            </a:r>
            <a:endParaRPr b="0" i="0" sz="1262" u="none" cap="none" strike="noStrike">
              <a:solidFill>
                <a:srgbClr val="000000"/>
              </a:solidFill>
              <a:latin typeface="Arial"/>
              <a:ea typeface="Arial"/>
              <a:cs typeface="Arial"/>
              <a:sym typeface="Arial"/>
            </a:endParaRPr>
          </a:p>
        </p:txBody>
      </p:sp>
      <p:sp>
        <p:nvSpPr>
          <p:cNvPr id="1204" name="Google Shape;1204;p69"/>
          <p:cNvSpPr/>
          <p:nvPr/>
        </p:nvSpPr>
        <p:spPr>
          <a:xfrm>
            <a:off x="735075" y="1344000"/>
            <a:ext cx="2513400" cy="504000"/>
          </a:xfrm>
          <a:prstGeom prst="rect">
            <a:avLst/>
          </a:prstGeom>
          <a:noFill/>
          <a:ln cap="flat" cmpd="sng" w="32775">
            <a:solidFill>
              <a:srgbClr val="00B05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Vocabulary</a:t>
            </a:r>
            <a:endParaRPr b="0" i="0" sz="1262" u="none" cap="none" strike="noStrike">
              <a:solidFill>
                <a:srgbClr val="000000"/>
              </a:solidFill>
              <a:latin typeface="Arial"/>
              <a:ea typeface="Arial"/>
              <a:cs typeface="Arial"/>
              <a:sym typeface="Arial"/>
            </a:endParaRPr>
          </a:p>
        </p:txBody>
      </p:sp>
      <p:sp>
        <p:nvSpPr>
          <p:cNvPr id="1205" name="Google Shape;1205;p69"/>
          <p:cNvSpPr/>
          <p:nvPr/>
        </p:nvSpPr>
        <p:spPr>
          <a:xfrm>
            <a:off x="3319647" y="1344000"/>
            <a:ext cx="3181200" cy="504000"/>
          </a:xfrm>
          <a:prstGeom prst="rect">
            <a:avLst/>
          </a:prstGeom>
          <a:noFill/>
          <a:ln cap="flat" cmpd="sng" w="32775">
            <a:solidFill>
              <a:srgbClr val="FF000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a:t>
            </a:r>
            <a:r>
              <a:rPr b="1" lang="en-GB" sz="2065">
                <a:solidFill>
                  <a:schemeClr val="dk1"/>
                </a:solidFill>
                <a:latin typeface="Calibri"/>
                <a:ea typeface="Calibri"/>
                <a:cs typeface="Calibri"/>
                <a:sym typeface="Calibri"/>
              </a:rPr>
              <a:t>Artists</a:t>
            </a:r>
            <a:endParaRPr b="0" i="0" sz="1262" u="none" cap="none" strike="noStrike">
              <a:solidFill>
                <a:srgbClr val="000000"/>
              </a:solidFill>
              <a:latin typeface="Arial"/>
              <a:ea typeface="Arial"/>
              <a:cs typeface="Arial"/>
              <a:sym typeface="Arial"/>
            </a:endParaRPr>
          </a:p>
        </p:txBody>
      </p:sp>
      <p:sp>
        <p:nvSpPr>
          <p:cNvPr id="1206" name="Google Shape;1206;p69"/>
          <p:cNvSpPr/>
          <p:nvPr/>
        </p:nvSpPr>
        <p:spPr>
          <a:xfrm>
            <a:off x="6653857" y="1343998"/>
            <a:ext cx="3522600" cy="504000"/>
          </a:xfrm>
          <a:prstGeom prst="rect">
            <a:avLst/>
          </a:prstGeom>
          <a:noFill/>
          <a:ln cap="flat" cmpd="sng" w="32775">
            <a:solidFill>
              <a:srgbClr val="0070C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1720"/>
              <a:buFont typeface="Arial"/>
              <a:buNone/>
            </a:pPr>
            <a:r>
              <a:rPr b="1" lang="en-GB" sz="1720">
                <a:solidFill>
                  <a:schemeClr val="dk1"/>
                </a:solidFill>
              </a:rPr>
              <a:t>Key Techniques / Materials </a:t>
            </a:r>
            <a:endParaRPr b="0" i="0" sz="1262" u="none" cap="none" strike="noStrike">
              <a:solidFill>
                <a:srgbClr val="000000"/>
              </a:solidFill>
              <a:latin typeface="Arial"/>
              <a:ea typeface="Arial"/>
              <a:cs typeface="Arial"/>
              <a:sym typeface="Arial"/>
            </a:endParaRPr>
          </a:p>
        </p:txBody>
      </p:sp>
      <p:sp>
        <p:nvSpPr>
          <p:cNvPr id="1207" name="Google Shape;1207;p69"/>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lnSpc>
                <a:spcPct val="100000"/>
              </a:lnSpc>
              <a:spcBef>
                <a:spcPts val="0"/>
              </a:spcBef>
              <a:spcAft>
                <a:spcPts val="0"/>
              </a:spcAft>
              <a:buClr>
                <a:srgbClr val="000000"/>
              </a:buClr>
              <a:buSzPts val="3670"/>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1208" name="Google Shape;1208;p69"/>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209" name="Google Shape;1209;p69"/>
          <p:cNvSpPr txBox="1"/>
          <p:nvPr/>
        </p:nvSpPr>
        <p:spPr>
          <a:xfrm>
            <a:off x="735075" y="1925673"/>
            <a:ext cx="2513400" cy="4843800"/>
          </a:xfrm>
          <a:prstGeom prst="rect">
            <a:avLst/>
          </a:prstGeom>
          <a:noFill/>
          <a:ln cap="flat" cmpd="sng" w="32775">
            <a:solidFill>
              <a:srgbClr val="00B05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b="1" lang="en-GB" sz="1347">
                <a:solidFill>
                  <a:schemeClr val="dk1"/>
                </a:solidFill>
              </a:rPr>
              <a:t>Lines = </a:t>
            </a:r>
            <a:r>
              <a:rPr lang="en-GB" sz="1347">
                <a:solidFill>
                  <a:schemeClr val="dk1"/>
                </a:solidFill>
                <a:highlight>
                  <a:schemeClr val="lt1"/>
                </a:highlight>
              </a:rPr>
              <a:t>Line is the most basic visual element. Lines can be used to define shapes and figures, but also to indicate motion, emotion, and other elements</a:t>
            </a:r>
            <a:endParaRPr sz="1347">
              <a:solidFill>
                <a:schemeClr val="dk1"/>
              </a:solidFill>
              <a:highlight>
                <a:schemeClr val="lt1"/>
              </a:highlight>
            </a:endParaRPr>
          </a:p>
          <a:p>
            <a:pPr indent="0" lvl="0" marL="0" rtl="0" algn="l">
              <a:spcBef>
                <a:spcPts val="0"/>
              </a:spcBef>
              <a:spcAft>
                <a:spcPts val="0"/>
              </a:spcAft>
              <a:buNone/>
            </a:pPr>
            <a:r>
              <a:rPr b="1" lang="en-GB" sz="1347">
                <a:solidFill>
                  <a:schemeClr val="dk1"/>
                </a:solidFill>
              </a:rPr>
              <a:t>Texture = </a:t>
            </a:r>
            <a:r>
              <a:rPr lang="en-GB" sz="1347">
                <a:solidFill>
                  <a:schemeClr val="dk1"/>
                </a:solidFill>
              </a:rPr>
              <a:t>In a two-dimensional work of art, texture gives a visual sense of how an object depicted would feel in real life if touched</a:t>
            </a:r>
            <a:endParaRPr sz="1347">
              <a:solidFill>
                <a:schemeClr val="dk1"/>
              </a:solidFill>
            </a:endParaRPr>
          </a:p>
          <a:p>
            <a:pPr indent="0" lvl="0" marL="0" rtl="0" algn="l">
              <a:spcBef>
                <a:spcPts val="0"/>
              </a:spcBef>
              <a:spcAft>
                <a:spcPts val="0"/>
              </a:spcAft>
              <a:buNone/>
            </a:pPr>
            <a:r>
              <a:rPr b="1" lang="en-GB" sz="1347">
                <a:solidFill>
                  <a:schemeClr val="dk1"/>
                </a:solidFill>
              </a:rPr>
              <a:t>Two- Dimensional  = </a:t>
            </a:r>
            <a:r>
              <a:rPr lang="en-GB" sz="1347">
                <a:solidFill>
                  <a:schemeClr val="dk1"/>
                </a:solidFill>
                <a:latin typeface="Calibri"/>
                <a:ea typeface="Calibri"/>
                <a:cs typeface="Calibri"/>
                <a:sym typeface="Calibri"/>
              </a:rPr>
              <a:t>Length and width but no depth. A drawing on a piece of paper.</a:t>
            </a:r>
            <a:endParaRPr b="1" sz="1347">
              <a:solidFill>
                <a:schemeClr val="dk1"/>
              </a:solidFill>
            </a:endParaRPr>
          </a:p>
          <a:p>
            <a:pPr indent="0" lvl="0" marL="0" rtl="0" algn="l">
              <a:spcBef>
                <a:spcPts val="0"/>
              </a:spcBef>
              <a:spcAft>
                <a:spcPts val="0"/>
              </a:spcAft>
              <a:buNone/>
            </a:pPr>
            <a:r>
              <a:rPr b="1" lang="en-GB" sz="1347">
                <a:solidFill>
                  <a:schemeClr val="dk1"/>
                </a:solidFill>
              </a:rPr>
              <a:t>Three Dimensional = </a:t>
            </a:r>
            <a:r>
              <a:rPr lang="en-GB" sz="1347">
                <a:solidFill>
                  <a:schemeClr val="dk1"/>
                </a:solidFill>
                <a:latin typeface="Calibri"/>
                <a:ea typeface="Calibri"/>
                <a:cs typeface="Calibri"/>
                <a:sym typeface="Calibri"/>
              </a:rPr>
              <a:t>Length, width and depth. A sculpture/object.</a:t>
            </a:r>
            <a:endParaRPr sz="1347">
              <a:solidFill>
                <a:schemeClr val="dk1"/>
              </a:solidFill>
              <a:latin typeface="Calibri"/>
              <a:ea typeface="Calibri"/>
              <a:cs typeface="Calibri"/>
              <a:sym typeface="Calibri"/>
            </a:endParaRPr>
          </a:p>
          <a:p>
            <a:pPr indent="0" lvl="0" marL="0" rtl="0" algn="l">
              <a:spcBef>
                <a:spcPts val="0"/>
              </a:spcBef>
              <a:spcAft>
                <a:spcPts val="0"/>
              </a:spcAft>
              <a:buNone/>
            </a:pPr>
            <a:r>
              <a:rPr b="1" lang="en-GB" sz="1347">
                <a:solidFill>
                  <a:schemeClr val="dk1"/>
                </a:solidFill>
              </a:rPr>
              <a:t>Composition</a:t>
            </a:r>
            <a:r>
              <a:rPr lang="en-GB" sz="1347">
                <a:solidFill>
                  <a:schemeClr val="dk1"/>
                </a:solidFill>
              </a:rPr>
              <a:t> = How elements are arranged in the painting or drawing.</a:t>
            </a:r>
            <a:endParaRPr sz="1347">
              <a:solidFill>
                <a:schemeClr val="dk1"/>
              </a:solidFill>
            </a:endParaRPr>
          </a:p>
          <a:p>
            <a:pPr indent="0" lvl="0" marL="0" rtl="0" algn="l">
              <a:spcBef>
                <a:spcPts val="0"/>
              </a:spcBef>
              <a:spcAft>
                <a:spcPts val="0"/>
              </a:spcAft>
              <a:buNone/>
            </a:pPr>
            <a:r>
              <a:rPr b="1" lang="en-GB" sz="1347">
                <a:solidFill>
                  <a:schemeClr val="dk1"/>
                </a:solidFill>
              </a:rPr>
              <a:t>Pattern - </a:t>
            </a:r>
            <a:r>
              <a:rPr lang="en-GB" sz="1347">
                <a:solidFill>
                  <a:schemeClr val="dk1"/>
                </a:solidFill>
              </a:rPr>
              <a:t>a motif which is repeated to create a pattern</a:t>
            </a:r>
            <a:endParaRPr sz="1347">
              <a:solidFill>
                <a:schemeClr val="dk1"/>
              </a:solidFill>
            </a:endParaRPr>
          </a:p>
          <a:p>
            <a:pPr indent="0" lvl="0" marL="0" rtl="0" algn="l">
              <a:spcBef>
                <a:spcPts val="0"/>
              </a:spcBef>
              <a:spcAft>
                <a:spcPts val="0"/>
              </a:spcAft>
              <a:buNone/>
            </a:pPr>
            <a:r>
              <a:t/>
            </a:r>
            <a:endParaRPr sz="459">
              <a:solidFill>
                <a:schemeClr val="dk1"/>
              </a:solidFill>
              <a:highlight>
                <a:srgbClr val="FFFFFF"/>
              </a:highlight>
            </a:endParaRPr>
          </a:p>
        </p:txBody>
      </p:sp>
      <p:sp>
        <p:nvSpPr>
          <p:cNvPr id="1210" name="Google Shape;1210;p69"/>
          <p:cNvSpPr txBox="1"/>
          <p:nvPr/>
        </p:nvSpPr>
        <p:spPr>
          <a:xfrm>
            <a:off x="3319646" y="1925680"/>
            <a:ext cx="3181200" cy="4908000"/>
          </a:xfrm>
          <a:prstGeom prst="rect">
            <a:avLst/>
          </a:prstGeom>
          <a:noFill/>
          <a:ln cap="flat" cmpd="sng" w="32775">
            <a:solidFill>
              <a:srgbClr val="FF0000"/>
            </a:solidFill>
            <a:prstDash val="solid"/>
            <a:round/>
            <a:headEnd len="sm" w="sm" type="none"/>
            <a:tailEnd len="sm" w="sm" type="none"/>
          </a:ln>
        </p:spPr>
        <p:txBody>
          <a:bodyPr anchorCtr="0" anchor="t" bIns="104875" lIns="104875" spcFirstLastPara="1" rIns="104875" wrap="square" tIns="104875">
            <a:spAutoFit/>
          </a:bodyPr>
          <a:lstStyle/>
          <a:p>
            <a:pPr indent="0" lvl="0" marL="0" rtl="0" algn="r">
              <a:spcBef>
                <a:spcPts val="0"/>
              </a:spcBef>
              <a:spcAft>
                <a:spcPts val="0"/>
              </a:spcAft>
              <a:buNone/>
            </a:pPr>
            <a:r>
              <a:rPr lang="en-GB" sz="2065">
                <a:solidFill>
                  <a:schemeClr val="dk2"/>
                </a:solidFill>
              </a:rPr>
              <a:t>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Sara  </a:t>
            </a:r>
            <a:endParaRPr sz="1720">
              <a:solidFill>
                <a:schemeClr val="dk2"/>
              </a:solidFill>
            </a:endParaRPr>
          </a:p>
          <a:p>
            <a:pPr indent="0" lvl="0" marL="0" rtl="0" algn="l">
              <a:spcBef>
                <a:spcPts val="0"/>
              </a:spcBef>
              <a:spcAft>
                <a:spcPts val="0"/>
              </a:spcAft>
              <a:buNone/>
            </a:pPr>
            <a:r>
              <a:rPr lang="en-GB" sz="1720">
                <a:solidFill>
                  <a:schemeClr val="dk2"/>
                </a:solidFill>
              </a:rPr>
              <a:t>Fanelli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524400" rtl="0" algn="l">
              <a:spcBef>
                <a:spcPts val="0"/>
              </a:spcBef>
              <a:spcAft>
                <a:spcPts val="0"/>
              </a:spcAft>
              <a:buNone/>
            </a:pPr>
            <a:r>
              <a:rPr lang="en-GB" sz="1720">
                <a:solidFill>
                  <a:schemeClr val="dk2"/>
                </a:solidFill>
              </a:rPr>
              <a:t>     Henri </a:t>
            </a:r>
            <a:endParaRPr sz="1720">
              <a:solidFill>
                <a:schemeClr val="dk2"/>
              </a:solidFill>
            </a:endParaRPr>
          </a:p>
          <a:p>
            <a:pPr indent="0" lvl="0" marL="0" rtl="0" algn="l">
              <a:spcBef>
                <a:spcPts val="0"/>
              </a:spcBef>
              <a:spcAft>
                <a:spcPts val="0"/>
              </a:spcAft>
              <a:buNone/>
            </a:pPr>
            <a:r>
              <a:rPr lang="en-GB" sz="1720">
                <a:solidFill>
                  <a:schemeClr val="dk2"/>
                </a:solidFill>
              </a:rPr>
              <a:t>              Matisse</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rPr lang="en-GB" sz="1720">
                <a:solidFill>
                  <a:schemeClr val="dk2"/>
                </a:solidFill>
              </a:rPr>
              <a:t>     			 Alexander </a:t>
            </a:r>
            <a:endParaRPr sz="1720">
              <a:solidFill>
                <a:schemeClr val="dk2"/>
              </a:solidFill>
            </a:endParaRPr>
          </a:p>
          <a:p>
            <a:pPr indent="0" lvl="0" marL="0" rtl="0" algn="l">
              <a:spcBef>
                <a:spcPts val="0"/>
              </a:spcBef>
              <a:spcAft>
                <a:spcPts val="0"/>
              </a:spcAft>
              <a:buNone/>
            </a:pPr>
            <a:r>
              <a:rPr lang="en-GB" sz="1720">
                <a:solidFill>
                  <a:schemeClr val="dk2"/>
                </a:solidFill>
              </a:rPr>
              <a:t>                       Calder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918">
              <a:solidFill>
                <a:schemeClr val="dk2"/>
              </a:solidFill>
            </a:endParaRPr>
          </a:p>
        </p:txBody>
      </p:sp>
      <p:sp>
        <p:nvSpPr>
          <p:cNvPr id="1211" name="Google Shape;1211;p69"/>
          <p:cNvSpPr txBox="1"/>
          <p:nvPr/>
        </p:nvSpPr>
        <p:spPr>
          <a:xfrm>
            <a:off x="6653850" y="1925675"/>
            <a:ext cx="3522600" cy="5049300"/>
          </a:xfrm>
          <a:prstGeom prst="rect">
            <a:avLst/>
          </a:prstGeom>
          <a:noFill/>
          <a:ln cap="flat" cmpd="sng" w="32775">
            <a:solidFill>
              <a:srgbClr val="0070C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b="1" lang="en-GB" sz="1447">
                <a:solidFill>
                  <a:schemeClr val="dk1"/>
                </a:solidFill>
              </a:rPr>
              <a:t>Mark Making = </a:t>
            </a:r>
            <a:r>
              <a:rPr lang="en-GB" sz="1447">
                <a:solidFill>
                  <a:schemeClr val="dk1"/>
                </a:solidFill>
              </a:rPr>
              <a:t>Mark making describes the way artists produce different lines, dots, marks, patterns and textures</a:t>
            </a:r>
            <a:endParaRPr sz="1447">
              <a:solidFill>
                <a:schemeClr val="dk1"/>
              </a:solidFill>
            </a:endParaRPr>
          </a:p>
          <a:p>
            <a:pPr indent="0" lvl="0" marL="0" rtl="0" algn="l">
              <a:spcBef>
                <a:spcPts val="0"/>
              </a:spcBef>
              <a:spcAft>
                <a:spcPts val="0"/>
              </a:spcAft>
              <a:buNone/>
            </a:pPr>
            <a:r>
              <a:t/>
            </a:r>
            <a:endParaRPr sz="1447">
              <a:solidFill>
                <a:schemeClr val="dk1"/>
              </a:solidFill>
            </a:endParaRPr>
          </a:p>
          <a:p>
            <a:pPr indent="0" lvl="0" marL="0" rtl="0" algn="l">
              <a:spcBef>
                <a:spcPts val="0"/>
              </a:spcBef>
              <a:spcAft>
                <a:spcPts val="0"/>
              </a:spcAft>
              <a:buNone/>
            </a:pPr>
            <a:r>
              <a:t/>
            </a:r>
            <a:endParaRPr b="1" sz="1447">
              <a:solidFill>
                <a:schemeClr val="dk1"/>
              </a:solidFill>
            </a:endParaRPr>
          </a:p>
          <a:p>
            <a:pPr indent="0" lvl="0" marL="0" rtl="0" algn="l">
              <a:spcBef>
                <a:spcPts val="0"/>
              </a:spcBef>
              <a:spcAft>
                <a:spcPts val="0"/>
              </a:spcAft>
              <a:buNone/>
            </a:pPr>
            <a:r>
              <a:t/>
            </a:r>
            <a:endParaRPr b="1" sz="1447">
              <a:solidFill>
                <a:schemeClr val="dk1"/>
              </a:solidFill>
            </a:endParaRPr>
          </a:p>
          <a:p>
            <a:pPr indent="0" lvl="0" marL="0" rtl="0" algn="l">
              <a:spcBef>
                <a:spcPts val="0"/>
              </a:spcBef>
              <a:spcAft>
                <a:spcPts val="0"/>
              </a:spcAft>
              <a:buNone/>
            </a:pPr>
            <a:r>
              <a:t/>
            </a:r>
            <a:endParaRPr b="1" sz="1447">
              <a:solidFill>
                <a:schemeClr val="dk1"/>
              </a:solidFill>
            </a:endParaRPr>
          </a:p>
          <a:p>
            <a:pPr indent="0" lvl="0" marL="0" rtl="0" algn="l">
              <a:spcBef>
                <a:spcPts val="0"/>
              </a:spcBef>
              <a:spcAft>
                <a:spcPts val="0"/>
              </a:spcAft>
              <a:buNone/>
            </a:pPr>
            <a:r>
              <a:t/>
            </a:r>
            <a:endParaRPr b="1" sz="1447">
              <a:solidFill>
                <a:schemeClr val="dk1"/>
              </a:solidFill>
            </a:endParaRPr>
          </a:p>
          <a:p>
            <a:pPr indent="0" lvl="0" marL="0" rtl="0" algn="l">
              <a:spcBef>
                <a:spcPts val="0"/>
              </a:spcBef>
              <a:spcAft>
                <a:spcPts val="0"/>
              </a:spcAft>
              <a:buNone/>
            </a:pPr>
            <a:r>
              <a:t/>
            </a:r>
            <a:endParaRPr b="1" sz="1447">
              <a:solidFill>
                <a:schemeClr val="dk1"/>
              </a:solidFill>
            </a:endParaRPr>
          </a:p>
          <a:p>
            <a:pPr indent="0" lvl="0" marL="0" rtl="0" algn="l">
              <a:spcBef>
                <a:spcPts val="0"/>
              </a:spcBef>
              <a:spcAft>
                <a:spcPts val="0"/>
              </a:spcAft>
              <a:buNone/>
            </a:pPr>
            <a:r>
              <a:rPr b="1" lang="en-GB" sz="1447">
                <a:solidFill>
                  <a:schemeClr val="dk1"/>
                </a:solidFill>
              </a:rPr>
              <a:t>Collage =</a:t>
            </a:r>
            <a:r>
              <a:rPr lang="en-GB" sz="1447">
                <a:solidFill>
                  <a:schemeClr val="dk1"/>
                </a:solidFill>
              </a:rPr>
              <a:t> Collage describes the technique and the resulting work of art in which pieces of paper are arranged and stuck down</a:t>
            </a:r>
            <a:endParaRPr sz="1447">
              <a:solidFill>
                <a:schemeClr val="dk1"/>
              </a:solidFill>
            </a:endParaRPr>
          </a:p>
          <a:p>
            <a:pPr indent="0" lvl="0" marL="0" rtl="0" algn="l">
              <a:spcBef>
                <a:spcPts val="0"/>
              </a:spcBef>
              <a:spcAft>
                <a:spcPts val="0"/>
              </a:spcAft>
              <a:buNone/>
            </a:pPr>
            <a:r>
              <a:t/>
            </a:r>
            <a:endParaRPr sz="1147">
              <a:solidFill>
                <a:schemeClr val="dk1"/>
              </a:solidFill>
            </a:endParaRPr>
          </a:p>
          <a:p>
            <a:pPr indent="0" lvl="0" marL="0" rtl="0" algn="l">
              <a:spcBef>
                <a:spcPts val="0"/>
              </a:spcBef>
              <a:spcAft>
                <a:spcPts val="0"/>
              </a:spcAft>
              <a:buNone/>
            </a:pPr>
            <a:r>
              <a:rPr lang="en-GB" sz="1147">
                <a:solidFill>
                  <a:schemeClr val="dk1"/>
                </a:solidFill>
              </a:rPr>
              <a:t> </a:t>
            </a:r>
            <a:endParaRPr sz="1147">
              <a:solidFill>
                <a:schemeClr val="dk1"/>
              </a:solidFill>
            </a:endParaRPr>
          </a:p>
          <a:p>
            <a:pPr indent="0" lvl="0" marL="0" rtl="0" algn="l">
              <a:spcBef>
                <a:spcPts val="0"/>
              </a:spcBef>
              <a:spcAft>
                <a:spcPts val="0"/>
              </a:spcAft>
              <a:buNone/>
            </a:pPr>
            <a:r>
              <a:t/>
            </a:r>
            <a:endParaRPr b="1" sz="1147">
              <a:solidFill>
                <a:schemeClr val="dk1"/>
              </a:solidFill>
            </a:endParaRPr>
          </a:p>
          <a:p>
            <a:pPr indent="0" lvl="0" marL="0" rtl="0" algn="l">
              <a:spcBef>
                <a:spcPts val="0"/>
              </a:spcBef>
              <a:spcAft>
                <a:spcPts val="0"/>
              </a:spcAft>
              <a:buNone/>
            </a:pPr>
            <a:r>
              <a:t/>
            </a:r>
            <a:endParaRPr b="1" sz="1147">
              <a:solidFill>
                <a:schemeClr val="dk1"/>
              </a:solidFill>
            </a:endParaRPr>
          </a:p>
          <a:p>
            <a:pPr indent="0" lvl="0" marL="0" rtl="0" algn="l">
              <a:spcBef>
                <a:spcPts val="0"/>
              </a:spcBef>
              <a:spcAft>
                <a:spcPts val="0"/>
              </a:spcAft>
              <a:buNone/>
            </a:pPr>
            <a:r>
              <a:t/>
            </a:r>
            <a:endParaRPr b="1" sz="1147">
              <a:solidFill>
                <a:schemeClr val="dk1"/>
              </a:solidFill>
            </a:endParaRPr>
          </a:p>
          <a:p>
            <a:pPr indent="0" lvl="0" marL="0" rtl="0" algn="l">
              <a:spcBef>
                <a:spcPts val="0"/>
              </a:spcBef>
              <a:spcAft>
                <a:spcPts val="0"/>
              </a:spcAft>
              <a:buNone/>
            </a:pPr>
            <a:r>
              <a:t/>
            </a:r>
            <a:endParaRPr b="1" sz="1147">
              <a:solidFill>
                <a:schemeClr val="dk1"/>
              </a:solidFill>
            </a:endParaRPr>
          </a:p>
          <a:p>
            <a:pPr indent="0" lvl="0" marL="0" rtl="0" algn="l">
              <a:spcBef>
                <a:spcPts val="0"/>
              </a:spcBef>
              <a:spcAft>
                <a:spcPts val="0"/>
              </a:spcAft>
              <a:buNone/>
            </a:pPr>
            <a:r>
              <a:rPr b="1" lang="en-GB" sz="1147">
                <a:solidFill>
                  <a:schemeClr val="dk1"/>
                </a:solidFill>
              </a:rPr>
              <a:t>Watercolour</a:t>
            </a:r>
            <a:endParaRPr sz="1147">
              <a:solidFill>
                <a:schemeClr val="dk1"/>
              </a:solidFill>
            </a:endParaRPr>
          </a:p>
          <a:p>
            <a:pPr indent="0" lvl="0" marL="0" rtl="0" algn="l">
              <a:spcBef>
                <a:spcPts val="0"/>
              </a:spcBef>
              <a:spcAft>
                <a:spcPts val="0"/>
              </a:spcAft>
              <a:buNone/>
            </a:pPr>
            <a:r>
              <a:t/>
            </a:r>
            <a:endParaRPr sz="1147">
              <a:solidFill>
                <a:schemeClr val="dk1"/>
              </a:solidFill>
            </a:endParaRPr>
          </a:p>
          <a:p>
            <a:pPr indent="0" lvl="0" marL="0" rtl="0" algn="l">
              <a:spcBef>
                <a:spcPts val="0"/>
              </a:spcBef>
              <a:spcAft>
                <a:spcPts val="0"/>
              </a:spcAft>
              <a:buNone/>
            </a:pPr>
            <a:r>
              <a:t/>
            </a:r>
            <a:endParaRPr sz="1147">
              <a:solidFill>
                <a:schemeClr val="dk1"/>
              </a:solidFill>
            </a:endParaRPr>
          </a:p>
          <a:p>
            <a:pPr indent="0" lvl="0" marL="0" rtl="0" algn="l">
              <a:spcBef>
                <a:spcPts val="0"/>
              </a:spcBef>
              <a:spcAft>
                <a:spcPts val="0"/>
              </a:spcAft>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p:txBody>
      </p:sp>
      <p:pic>
        <p:nvPicPr>
          <p:cNvPr id="1212" name="Google Shape;1212;p69"/>
          <p:cNvPicPr preferRelativeResize="0"/>
          <p:nvPr/>
        </p:nvPicPr>
        <p:blipFill rotWithShape="1">
          <a:blip r:embed="rId4">
            <a:alphaModFix/>
          </a:blip>
          <a:srcRect b="12323" l="42340" r="0" t="35195"/>
          <a:stretch/>
        </p:blipFill>
        <p:spPr>
          <a:xfrm>
            <a:off x="4479570" y="2988190"/>
            <a:ext cx="861446" cy="1170608"/>
          </a:xfrm>
          <a:prstGeom prst="rect">
            <a:avLst/>
          </a:prstGeom>
          <a:noFill/>
          <a:ln>
            <a:noFill/>
          </a:ln>
        </p:spPr>
      </p:pic>
      <p:pic>
        <p:nvPicPr>
          <p:cNvPr id="1213" name="Google Shape;1213;p69"/>
          <p:cNvPicPr preferRelativeResize="0"/>
          <p:nvPr/>
        </p:nvPicPr>
        <p:blipFill>
          <a:blip r:embed="rId5">
            <a:alphaModFix/>
          </a:blip>
          <a:stretch>
            <a:fillRect/>
          </a:stretch>
        </p:blipFill>
        <p:spPr>
          <a:xfrm>
            <a:off x="5247429" y="4365317"/>
            <a:ext cx="1035810" cy="877977"/>
          </a:xfrm>
          <a:prstGeom prst="rect">
            <a:avLst/>
          </a:prstGeom>
          <a:noFill/>
          <a:ln>
            <a:noFill/>
          </a:ln>
        </p:spPr>
      </p:pic>
      <p:pic>
        <p:nvPicPr>
          <p:cNvPr id="1214" name="Google Shape;1214;p69"/>
          <p:cNvPicPr preferRelativeResize="0"/>
          <p:nvPr/>
        </p:nvPicPr>
        <p:blipFill rotWithShape="1">
          <a:blip r:embed="rId6">
            <a:alphaModFix/>
          </a:blip>
          <a:srcRect b="10095" l="15751" r="17363" t="20233"/>
          <a:stretch/>
        </p:blipFill>
        <p:spPr>
          <a:xfrm>
            <a:off x="3523221" y="5465662"/>
            <a:ext cx="1182095" cy="1029954"/>
          </a:xfrm>
          <a:prstGeom prst="rect">
            <a:avLst/>
          </a:prstGeom>
          <a:noFill/>
          <a:ln>
            <a:noFill/>
          </a:ln>
        </p:spPr>
      </p:pic>
      <p:pic>
        <p:nvPicPr>
          <p:cNvPr id="1215" name="Google Shape;1215;p69"/>
          <p:cNvPicPr preferRelativeResize="0"/>
          <p:nvPr/>
        </p:nvPicPr>
        <p:blipFill rotWithShape="1">
          <a:blip r:embed="rId7">
            <a:alphaModFix/>
          </a:blip>
          <a:srcRect b="5419" l="8058" r="8358" t="0"/>
          <a:stretch/>
        </p:blipFill>
        <p:spPr>
          <a:xfrm>
            <a:off x="8817540" y="2835614"/>
            <a:ext cx="786143" cy="890232"/>
          </a:xfrm>
          <a:prstGeom prst="rect">
            <a:avLst/>
          </a:prstGeom>
          <a:noFill/>
          <a:ln>
            <a:noFill/>
          </a:ln>
        </p:spPr>
      </p:pic>
      <p:pic>
        <p:nvPicPr>
          <p:cNvPr id="1216" name="Google Shape;1216;p69"/>
          <p:cNvPicPr preferRelativeResize="0"/>
          <p:nvPr/>
        </p:nvPicPr>
        <p:blipFill rotWithShape="1">
          <a:blip r:embed="rId8">
            <a:alphaModFix/>
          </a:blip>
          <a:srcRect b="0" l="0" r="23954" t="0"/>
          <a:stretch/>
        </p:blipFill>
        <p:spPr>
          <a:xfrm>
            <a:off x="8817553" y="4942508"/>
            <a:ext cx="672518" cy="890231"/>
          </a:xfrm>
          <a:prstGeom prst="rect">
            <a:avLst/>
          </a:prstGeom>
          <a:noFill/>
          <a:ln>
            <a:noFill/>
          </a:ln>
        </p:spPr>
      </p:pic>
      <p:pic>
        <p:nvPicPr>
          <p:cNvPr id="1217" name="Google Shape;1217;p69"/>
          <p:cNvPicPr preferRelativeResize="0"/>
          <p:nvPr/>
        </p:nvPicPr>
        <p:blipFill rotWithShape="1">
          <a:blip r:embed="rId9">
            <a:alphaModFix/>
          </a:blip>
          <a:srcRect b="0" l="0" r="57447" t="59799"/>
          <a:stretch/>
        </p:blipFill>
        <p:spPr>
          <a:xfrm>
            <a:off x="8717937" y="5942059"/>
            <a:ext cx="985361" cy="778638"/>
          </a:xfrm>
          <a:prstGeom prst="rect">
            <a:avLst/>
          </a:prstGeom>
          <a:noFill/>
          <a:ln>
            <a:noFill/>
          </a:ln>
        </p:spPr>
      </p:pic>
      <p:pic>
        <p:nvPicPr>
          <p:cNvPr id="1218" name="Google Shape;1218;p69"/>
          <p:cNvPicPr preferRelativeResize="0"/>
          <p:nvPr/>
        </p:nvPicPr>
        <p:blipFill rotWithShape="1">
          <a:blip r:embed="rId10">
            <a:alphaModFix/>
          </a:blip>
          <a:srcRect b="0" l="0" r="0" t="0"/>
          <a:stretch/>
        </p:blipFill>
        <p:spPr>
          <a:xfrm>
            <a:off x="5474396" y="2076227"/>
            <a:ext cx="812138" cy="1070545"/>
          </a:xfrm>
          <a:prstGeom prst="rect">
            <a:avLst/>
          </a:prstGeom>
          <a:noFill/>
          <a:ln>
            <a:noFill/>
          </a:ln>
        </p:spPr>
      </p:pic>
      <p:sp>
        <p:nvSpPr>
          <p:cNvPr id="1219" name="Google Shape;1219;p69"/>
          <p:cNvSpPr txBox="1"/>
          <p:nvPr/>
        </p:nvSpPr>
        <p:spPr>
          <a:xfrm>
            <a:off x="4188372" y="2076207"/>
            <a:ext cx="1276800" cy="890400"/>
          </a:xfrm>
          <a:prstGeom prst="rect">
            <a:avLst/>
          </a:prstGeom>
          <a:noFill/>
          <a:ln>
            <a:noFill/>
          </a:ln>
        </p:spPr>
        <p:txBody>
          <a:bodyPr anchorCtr="0" anchor="t" bIns="104875" lIns="104875" spcFirstLastPara="1" rIns="104875" wrap="square" tIns="104875">
            <a:noAutofit/>
          </a:bodyPr>
          <a:lstStyle/>
          <a:p>
            <a:pPr indent="0" lvl="0" marL="0" rtl="0" algn="l">
              <a:spcBef>
                <a:spcPts val="0"/>
              </a:spcBef>
              <a:spcAft>
                <a:spcPts val="0"/>
              </a:spcAft>
              <a:buNone/>
            </a:pPr>
            <a:r>
              <a:rPr lang="en-GB" sz="1720">
                <a:solidFill>
                  <a:schemeClr val="dk2"/>
                </a:solidFill>
              </a:rPr>
              <a:t>Sarah Graham</a:t>
            </a:r>
            <a:endParaRPr sz="1720">
              <a:solidFill>
                <a:schemeClr val="dk2"/>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70"/>
          <p:cNvSpPr txBox="1"/>
          <p:nvPr>
            <p:ph type="title"/>
          </p:nvPr>
        </p:nvSpPr>
        <p:spPr>
          <a:xfrm>
            <a:off x="608813" y="184398"/>
            <a:ext cx="564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3097"/>
              <a:buFont typeface="Calibri"/>
              <a:buNone/>
            </a:pPr>
            <a:r>
              <a:rPr b="1" lang="en-GB" sz="2982"/>
              <a:t>Year 8 3D Design  </a:t>
            </a:r>
            <a:endParaRPr b="1" sz="2982">
              <a:latin typeface="Arial"/>
              <a:ea typeface="Arial"/>
              <a:cs typeface="Arial"/>
              <a:sym typeface="Arial"/>
            </a:endParaRPr>
          </a:p>
        </p:txBody>
      </p:sp>
      <p:sp>
        <p:nvSpPr>
          <p:cNvPr id="1226" name="Google Shape;1226;p70"/>
          <p:cNvSpPr/>
          <p:nvPr/>
        </p:nvSpPr>
        <p:spPr>
          <a:xfrm>
            <a:off x="227836" y="1164976"/>
            <a:ext cx="10234800" cy="5904000"/>
          </a:xfrm>
          <a:prstGeom prst="rect">
            <a:avLst/>
          </a:prstGeom>
          <a:solidFill>
            <a:schemeClr val="lt1"/>
          </a:solidFill>
          <a:ln cap="flat" cmpd="sng" w="43700">
            <a:solidFill>
              <a:schemeClr val="dk1"/>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Calibri"/>
                <a:ea typeface="Calibri"/>
                <a:cs typeface="Calibri"/>
                <a:sym typeface="Calibri"/>
              </a:rPr>
              <a:t>K</a:t>
            </a:r>
            <a:endParaRPr b="0" i="0" sz="1262" u="none" cap="none" strike="noStrike">
              <a:solidFill>
                <a:srgbClr val="000000"/>
              </a:solidFill>
              <a:latin typeface="Arial"/>
              <a:ea typeface="Arial"/>
              <a:cs typeface="Arial"/>
              <a:sym typeface="Arial"/>
            </a:endParaRPr>
          </a:p>
        </p:txBody>
      </p:sp>
      <p:sp>
        <p:nvSpPr>
          <p:cNvPr id="1227" name="Google Shape;1227;p70"/>
          <p:cNvSpPr/>
          <p:nvPr/>
        </p:nvSpPr>
        <p:spPr>
          <a:xfrm>
            <a:off x="362685" y="1344000"/>
            <a:ext cx="2886000" cy="504000"/>
          </a:xfrm>
          <a:prstGeom prst="rect">
            <a:avLst/>
          </a:prstGeom>
          <a:noFill/>
          <a:ln cap="flat" cmpd="sng" w="32775">
            <a:solidFill>
              <a:srgbClr val="00B05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Vocabulary</a:t>
            </a:r>
            <a:endParaRPr b="0" i="0" sz="1262" u="none" cap="none" strike="noStrike">
              <a:solidFill>
                <a:srgbClr val="000000"/>
              </a:solidFill>
              <a:latin typeface="Arial"/>
              <a:ea typeface="Arial"/>
              <a:cs typeface="Arial"/>
              <a:sym typeface="Arial"/>
            </a:endParaRPr>
          </a:p>
        </p:txBody>
      </p:sp>
      <p:sp>
        <p:nvSpPr>
          <p:cNvPr id="1228" name="Google Shape;1228;p70"/>
          <p:cNvSpPr/>
          <p:nvPr/>
        </p:nvSpPr>
        <p:spPr>
          <a:xfrm>
            <a:off x="3319647" y="1344000"/>
            <a:ext cx="3181200" cy="504000"/>
          </a:xfrm>
          <a:prstGeom prst="rect">
            <a:avLst/>
          </a:prstGeom>
          <a:noFill/>
          <a:ln cap="flat" cmpd="sng" w="32775">
            <a:solidFill>
              <a:srgbClr val="FF000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a:t>
            </a:r>
            <a:r>
              <a:rPr b="1" lang="en-GB" sz="2065">
                <a:solidFill>
                  <a:schemeClr val="dk1"/>
                </a:solidFill>
                <a:latin typeface="Calibri"/>
                <a:ea typeface="Calibri"/>
                <a:cs typeface="Calibri"/>
                <a:sym typeface="Calibri"/>
              </a:rPr>
              <a:t>Skills</a:t>
            </a:r>
            <a:endParaRPr b="0" i="0" sz="1262" u="none" cap="none" strike="noStrike">
              <a:solidFill>
                <a:srgbClr val="000000"/>
              </a:solidFill>
              <a:latin typeface="Arial"/>
              <a:ea typeface="Arial"/>
              <a:cs typeface="Arial"/>
              <a:sym typeface="Arial"/>
            </a:endParaRPr>
          </a:p>
        </p:txBody>
      </p:sp>
      <p:sp>
        <p:nvSpPr>
          <p:cNvPr id="1229" name="Google Shape;1229;p70"/>
          <p:cNvSpPr/>
          <p:nvPr/>
        </p:nvSpPr>
        <p:spPr>
          <a:xfrm>
            <a:off x="6653852" y="1344000"/>
            <a:ext cx="3647100" cy="504000"/>
          </a:xfrm>
          <a:prstGeom prst="rect">
            <a:avLst/>
          </a:prstGeom>
          <a:noFill/>
          <a:ln cap="flat" cmpd="sng" w="32775">
            <a:solidFill>
              <a:srgbClr val="0070C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1720"/>
              <a:buFont typeface="Arial"/>
              <a:buNone/>
            </a:pPr>
            <a:r>
              <a:rPr b="1" lang="en-GB" sz="1720">
                <a:solidFill>
                  <a:schemeClr val="dk1"/>
                </a:solidFill>
              </a:rPr>
              <a:t>Key Ideas </a:t>
            </a:r>
            <a:endParaRPr b="0" i="0" sz="1262" u="none" cap="none" strike="noStrike">
              <a:solidFill>
                <a:srgbClr val="000000"/>
              </a:solidFill>
              <a:latin typeface="Arial"/>
              <a:ea typeface="Arial"/>
              <a:cs typeface="Arial"/>
              <a:sym typeface="Arial"/>
            </a:endParaRPr>
          </a:p>
        </p:txBody>
      </p:sp>
      <p:sp>
        <p:nvSpPr>
          <p:cNvPr id="1230" name="Google Shape;1230;p70"/>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lnSpc>
                <a:spcPct val="100000"/>
              </a:lnSpc>
              <a:spcBef>
                <a:spcPts val="0"/>
              </a:spcBef>
              <a:spcAft>
                <a:spcPts val="0"/>
              </a:spcAft>
              <a:buClr>
                <a:srgbClr val="000000"/>
              </a:buClr>
              <a:buSzPts val="3670"/>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1231" name="Google Shape;1231;p70"/>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232" name="Google Shape;1232;p70"/>
          <p:cNvSpPr txBox="1"/>
          <p:nvPr/>
        </p:nvSpPr>
        <p:spPr>
          <a:xfrm>
            <a:off x="362539" y="1925680"/>
            <a:ext cx="2886000" cy="4936500"/>
          </a:xfrm>
          <a:prstGeom prst="rect">
            <a:avLst/>
          </a:prstGeom>
          <a:noFill/>
          <a:ln cap="flat" cmpd="sng" w="32775">
            <a:solidFill>
              <a:srgbClr val="00B05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b="1" lang="en-GB" sz="1462">
                <a:solidFill>
                  <a:schemeClr val="dk1"/>
                </a:solidFill>
                <a:latin typeface="Calibri"/>
                <a:ea typeface="Calibri"/>
                <a:cs typeface="Calibri"/>
                <a:sym typeface="Calibri"/>
              </a:rPr>
              <a:t>Design Brief analysis</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rPr b="1" lang="en-GB" sz="1462">
                <a:solidFill>
                  <a:schemeClr val="dk1"/>
                </a:solidFill>
                <a:latin typeface="Calibri"/>
                <a:ea typeface="Calibri"/>
                <a:cs typeface="Calibri"/>
                <a:sym typeface="Calibri"/>
              </a:rPr>
              <a:t>Isometric drawing </a:t>
            </a:r>
            <a:r>
              <a:rPr lang="en-GB" sz="1462">
                <a:solidFill>
                  <a:schemeClr val="dk1"/>
                </a:solidFill>
                <a:latin typeface="Calibri"/>
                <a:ea typeface="Calibri"/>
                <a:cs typeface="Calibri"/>
                <a:sym typeface="Calibri"/>
              </a:rPr>
              <a:t>for box </a:t>
            </a:r>
            <a:r>
              <a:rPr b="1" lang="en-GB" sz="1462">
                <a:solidFill>
                  <a:schemeClr val="dk1"/>
                </a:solidFill>
                <a:latin typeface="Calibri"/>
                <a:ea typeface="Calibri"/>
                <a:cs typeface="Calibri"/>
                <a:sym typeface="Calibri"/>
              </a:rPr>
              <a:t>design</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rPr lang="en-GB" sz="1462">
                <a:solidFill>
                  <a:schemeClr val="dk1"/>
                </a:solidFill>
                <a:latin typeface="Calibri"/>
                <a:ea typeface="Calibri"/>
                <a:cs typeface="Calibri"/>
                <a:sym typeface="Calibri"/>
              </a:rPr>
              <a:t>Investigate the various forms of </a:t>
            </a:r>
            <a:r>
              <a:rPr b="1" lang="en-GB" sz="1462">
                <a:solidFill>
                  <a:schemeClr val="dk1"/>
                </a:solidFill>
                <a:latin typeface="Calibri"/>
                <a:ea typeface="Calibri"/>
                <a:cs typeface="Calibri"/>
                <a:sym typeface="Calibri"/>
              </a:rPr>
              <a:t>construction using joints</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rPr b="1" lang="en-GB" sz="1462">
                <a:solidFill>
                  <a:schemeClr val="dk1"/>
                </a:solidFill>
                <a:latin typeface="Calibri"/>
                <a:ea typeface="Calibri"/>
                <a:cs typeface="Calibri"/>
                <a:sym typeface="Calibri"/>
              </a:rPr>
              <a:t>Mark out</a:t>
            </a:r>
            <a:r>
              <a:rPr lang="en-GB" sz="1462">
                <a:solidFill>
                  <a:schemeClr val="dk1"/>
                </a:solidFill>
                <a:latin typeface="Calibri"/>
                <a:ea typeface="Calibri"/>
                <a:cs typeface="Calibri"/>
                <a:sym typeface="Calibri"/>
              </a:rPr>
              <a:t> joints using correct equipment</a:t>
            </a:r>
            <a:endParaRPr sz="1462">
              <a:solidFill>
                <a:schemeClr val="dk1"/>
              </a:solidFill>
              <a:latin typeface="Calibri"/>
              <a:ea typeface="Calibri"/>
              <a:cs typeface="Calibri"/>
              <a:sym typeface="Calibri"/>
            </a:endParaRPr>
          </a:p>
          <a:p>
            <a:pPr indent="0" lvl="0" marL="0" rtl="0" algn="l">
              <a:spcBef>
                <a:spcPts val="0"/>
              </a:spcBef>
              <a:spcAft>
                <a:spcPts val="0"/>
              </a:spcAft>
              <a:buNone/>
            </a:pPr>
            <a:r>
              <a:t/>
            </a:r>
            <a:endParaRPr sz="1462">
              <a:solidFill>
                <a:schemeClr val="dk1"/>
              </a:solidFill>
              <a:latin typeface="Calibri"/>
              <a:ea typeface="Calibri"/>
              <a:cs typeface="Calibri"/>
              <a:sym typeface="Calibri"/>
            </a:endParaRPr>
          </a:p>
          <a:p>
            <a:pPr indent="0" lvl="0" marL="0" rtl="0" algn="l">
              <a:spcBef>
                <a:spcPts val="0"/>
              </a:spcBef>
              <a:spcAft>
                <a:spcPts val="0"/>
              </a:spcAft>
              <a:buNone/>
            </a:pPr>
            <a:r>
              <a:rPr lang="en-GB" sz="1462">
                <a:solidFill>
                  <a:schemeClr val="dk1"/>
                </a:solidFill>
                <a:latin typeface="Calibri"/>
                <a:ea typeface="Calibri"/>
                <a:cs typeface="Calibri"/>
                <a:sym typeface="Calibri"/>
              </a:rPr>
              <a:t>Learn the skill of </a:t>
            </a:r>
            <a:r>
              <a:rPr b="1" lang="en-GB" sz="1462">
                <a:solidFill>
                  <a:schemeClr val="dk1"/>
                </a:solidFill>
                <a:latin typeface="Calibri"/>
                <a:ea typeface="Calibri"/>
                <a:cs typeface="Calibri"/>
                <a:sym typeface="Calibri"/>
              </a:rPr>
              <a:t>Marquetry </a:t>
            </a:r>
            <a:r>
              <a:rPr lang="en-GB" sz="1462">
                <a:solidFill>
                  <a:schemeClr val="dk1"/>
                </a:solidFill>
                <a:latin typeface="Calibri"/>
                <a:ea typeface="Calibri"/>
                <a:cs typeface="Calibri"/>
                <a:sym typeface="Calibri"/>
              </a:rPr>
              <a:t>through accurate measuring and cutting</a:t>
            </a:r>
            <a:endParaRPr sz="1462">
              <a:solidFill>
                <a:schemeClr val="dk1"/>
              </a:solidFill>
              <a:latin typeface="Calibri"/>
              <a:ea typeface="Calibri"/>
              <a:cs typeface="Calibri"/>
              <a:sym typeface="Calibri"/>
            </a:endParaRPr>
          </a:p>
          <a:p>
            <a:pPr indent="0" lvl="0" marL="0" rtl="0" algn="l">
              <a:spcBef>
                <a:spcPts val="0"/>
              </a:spcBef>
              <a:spcAft>
                <a:spcPts val="0"/>
              </a:spcAft>
              <a:buNone/>
            </a:pPr>
            <a:r>
              <a:t/>
            </a:r>
            <a:endParaRPr sz="1462">
              <a:solidFill>
                <a:schemeClr val="dk1"/>
              </a:solidFill>
              <a:latin typeface="Calibri"/>
              <a:ea typeface="Calibri"/>
              <a:cs typeface="Calibri"/>
              <a:sym typeface="Calibri"/>
            </a:endParaRPr>
          </a:p>
          <a:p>
            <a:pPr indent="0" lvl="0" marL="0" rtl="0" algn="l">
              <a:spcBef>
                <a:spcPts val="0"/>
              </a:spcBef>
              <a:spcAft>
                <a:spcPts val="0"/>
              </a:spcAft>
              <a:buNone/>
            </a:pPr>
            <a:r>
              <a:rPr b="1" lang="en-GB" sz="1462">
                <a:solidFill>
                  <a:schemeClr val="dk1"/>
                </a:solidFill>
                <a:latin typeface="Calibri"/>
                <a:ea typeface="Calibri"/>
                <a:cs typeface="Calibri"/>
                <a:sym typeface="Calibri"/>
              </a:rPr>
              <a:t>Evaluate</a:t>
            </a:r>
            <a:r>
              <a:rPr lang="en-GB" sz="1462">
                <a:solidFill>
                  <a:schemeClr val="dk1"/>
                </a:solidFill>
                <a:latin typeface="Calibri"/>
                <a:ea typeface="Calibri"/>
                <a:cs typeface="Calibri"/>
                <a:sym typeface="Calibri"/>
              </a:rPr>
              <a:t> the task, processes and outcome at each key stage of the project</a:t>
            </a:r>
            <a:endParaRPr sz="1462">
              <a:solidFill>
                <a:schemeClr val="dk1"/>
              </a:solidFill>
              <a:latin typeface="Calibri"/>
              <a:ea typeface="Calibri"/>
              <a:cs typeface="Calibri"/>
              <a:sym typeface="Calibri"/>
            </a:endParaRPr>
          </a:p>
          <a:p>
            <a:pPr indent="0" lvl="0" marL="0" rtl="0" algn="l">
              <a:spcBef>
                <a:spcPts val="0"/>
              </a:spcBef>
              <a:spcAft>
                <a:spcPts val="0"/>
              </a:spcAft>
              <a:buNone/>
            </a:pPr>
            <a:r>
              <a:t/>
            </a:r>
            <a:endParaRPr sz="1462">
              <a:solidFill>
                <a:schemeClr val="dk1"/>
              </a:solidFill>
              <a:latin typeface="Calibri"/>
              <a:ea typeface="Calibri"/>
              <a:cs typeface="Calibri"/>
              <a:sym typeface="Calibri"/>
            </a:endParaRPr>
          </a:p>
          <a:p>
            <a:pPr indent="0" lvl="0" marL="0" rtl="0" algn="l">
              <a:spcBef>
                <a:spcPts val="0"/>
              </a:spcBef>
              <a:spcAft>
                <a:spcPts val="0"/>
              </a:spcAft>
              <a:buNone/>
            </a:pPr>
            <a:r>
              <a:rPr lang="en-GB" sz="1462">
                <a:solidFill>
                  <a:schemeClr val="dk1"/>
                </a:solidFill>
                <a:latin typeface="Calibri"/>
                <a:ea typeface="Calibri"/>
                <a:cs typeface="Calibri"/>
                <a:sym typeface="Calibri"/>
              </a:rPr>
              <a:t>Offer </a:t>
            </a:r>
            <a:r>
              <a:rPr b="1" lang="en-GB" sz="1462">
                <a:solidFill>
                  <a:schemeClr val="dk1"/>
                </a:solidFill>
                <a:latin typeface="Calibri"/>
                <a:ea typeface="Calibri"/>
                <a:cs typeface="Calibri"/>
                <a:sym typeface="Calibri"/>
              </a:rPr>
              <a:t>alternate</a:t>
            </a:r>
            <a:r>
              <a:rPr lang="en-GB" sz="1462">
                <a:solidFill>
                  <a:schemeClr val="dk1"/>
                </a:solidFill>
                <a:latin typeface="Calibri"/>
                <a:ea typeface="Calibri"/>
                <a:cs typeface="Calibri"/>
                <a:sym typeface="Calibri"/>
              </a:rPr>
              <a:t> ideas and </a:t>
            </a:r>
            <a:r>
              <a:rPr b="1" lang="en-GB" sz="1462">
                <a:solidFill>
                  <a:schemeClr val="dk1"/>
                </a:solidFill>
                <a:latin typeface="Calibri"/>
                <a:ea typeface="Calibri"/>
                <a:cs typeface="Calibri"/>
                <a:sym typeface="Calibri"/>
              </a:rPr>
              <a:t>reflect </a:t>
            </a:r>
            <a:r>
              <a:rPr lang="en-GB" sz="1462">
                <a:solidFill>
                  <a:schemeClr val="dk1"/>
                </a:solidFill>
                <a:latin typeface="Calibri"/>
                <a:ea typeface="Calibri"/>
                <a:cs typeface="Calibri"/>
                <a:sym typeface="Calibri"/>
              </a:rPr>
              <a:t>on the project identifying areas for </a:t>
            </a:r>
            <a:r>
              <a:rPr b="1" lang="en-GB" sz="1462">
                <a:solidFill>
                  <a:schemeClr val="dk1"/>
                </a:solidFill>
                <a:latin typeface="Calibri"/>
                <a:ea typeface="Calibri"/>
                <a:cs typeface="Calibri"/>
                <a:sym typeface="Calibri"/>
              </a:rPr>
              <a:t>improvement</a:t>
            </a:r>
            <a:r>
              <a:rPr lang="en-GB" sz="1462">
                <a:solidFill>
                  <a:schemeClr val="dk1"/>
                </a:solidFill>
                <a:latin typeface="Calibri"/>
                <a:ea typeface="Calibri"/>
                <a:cs typeface="Calibri"/>
                <a:sym typeface="Calibri"/>
              </a:rPr>
              <a:t> and </a:t>
            </a:r>
            <a:r>
              <a:rPr b="1" lang="en-GB" sz="1462">
                <a:solidFill>
                  <a:schemeClr val="dk1"/>
                </a:solidFill>
                <a:latin typeface="Calibri"/>
                <a:ea typeface="Calibri"/>
                <a:cs typeface="Calibri"/>
                <a:sym typeface="Calibri"/>
              </a:rPr>
              <a:t>development</a:t>
            </a:r>
            <a:endParaRPr b="1" sz="1462">
              <a:solidFill>
                <a:schemeClr val="dk1"/>
              </a:solidFill>
              <a:latin typeface="Calibri"/>
              <a:ea typeface="Calibri"/>
              <a:cs typeface="Calibri"/>
              <a:sym typeface="Calibri"/>
            </a:endParaRPr>
          </a:p>
          <a:p>
            <a:pPr indent="0" lvl="0" marL="0" rtl="0" algn="l">
              <a:spcBef>
                <a:spcPts val="0"/>
              </a:spcBef>
              <a:spcAft>
                <a:spcPts val="0"/>
              </a:spcAft>
              <a:buNone/>
            </a:pPr>
            <a:r>
              <a:t/>
            </a:r>
            <a:endParaRPr b="1" sz="1462">
              <a:solidFill>
                <a:schemeClr val="dk1"/>
              </a:solidFill>
              <a:latin typeface="Calibri"/>
              <a:ea typeface="Calibri"/>
              <a:cs typeface="Calibri"/>
              <a:sym typeface="Calibri"/>
            </a:endParaRPr>
          </a:p>
        </p:txBody>
      </p:sp>
      <p:sp>
        <p:nvSpPr>
          <p:cNvPr id="1233" name="Google Shape;1233;p70"/>
          <p:cNvSpPr txBox="1"/>
          <p:nvPr/>
        </p:nvSpPr>
        <p:spPr>
          <a:xfrm>
            <a:off x="3319650" y="1925661"/>
            <a:ext cx="3181200" cy="4928700"/>
          </a:xfrm>
          <a:prstGeom prst="rect">
            <a:avLst/>
          </a:prstGeom>
          <a:noFill/>
          <a:ln cap="flat" cmpd="sng" w="32775">
            <a:solidFill>
              <a:srgbClr val="FF000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lnSpc>
                <a:spcPct val="115000"/>
              </a:lnSpc>
              <a:spcBef>
                <a:spcPts val="0"/>
              </a:spcBef>
              <a:spcAft>
                <a:spcPts val="0"/>
              </a:spcAft>
              <a:buNone/>
            </a:pPr>
            <a:r>
              <a:rPr lang="en-GB" sz="2065">
                <a:solidFill>
                  <a:schemeClr val="dk2"/>
                </a:solidFill>
              </a:rPr>
              <a:t>Drawing</a:t>
            </a:r>
            <a:r>
              <a:rPr lang="en-GB" sz="1835">
                <a:solidFill>
                  <a:schemeClr val="dk2"/>
                </a:solidFill>
              </a:rPr>
              <a:t> </a:t>
            </a:r>
            <a:endParaRPr sz="1835">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0" rtl="0" algn="l">
              <a:lnSpc>
                <a:spcPct val="115000"/>
              </a:lnSpc>
              <a:spcBef>
                <a:spcPts val="0"/>
              </a:spcBef>
              <a:spcAft>
                <a:spcPts val="0"/>
              </a:spcAft>
              <a:buNone/>
            </a:pPr>
            <a:r>
              <a:t/>
            </a:r>
            <a:endParaRPr sz="1300">
              <a:solidFill>
                <a:schemeClr val="dk2"/>
              </a:solidFill>
            </a:endParaRPr>
          </a:p>
          <a:p>
            <a:pPr indent="0" lvl="0" marL="914400" rtl="0" algn="l">
              <a:lnSpc>
                <a:spcPct val="115000"/>
              </a:lnSpc>
              <a:spcBef>
                <a:spcPts val="0"/>
              </a:spcBef>
              <a:spcAft>
                <a:spcPts val="0"/>
              </a:spcAft>
              <a:buNone/>
            </a:pPr>
            <a:r>
              <a:rPr lang="en-GB" sz="1300">
                <a:solidFill>
                  <a:schemeClr val="dk2"/>
                </a:solidFill>
              </a:rPr>
              <a:t>    </a:t>
            </a:r>
            <a:r>
              <a:rPr lang="en-GB" sz="1300">
                <a:solidFill>
                  <a:schemeClr val="dk2"/>
                </a:solidFill>
              </a:rPr>
              <a:t>Marking out &amp; measuring </a:t>
            </a:r>
            <a:endParaRPr sz="1300">
              <a:solidFill>
                <a:schemeClr val="dk2"/>
              </a:solidFill>
            </a:endParaRPr>
          </a:p>
          <a:p>
            <a:pPr indent="0" lvl="0" marL="0" rtl="0" algn="l">
              <a:lnSpc>
                <a:spcPct val="115000"/>
              </a:lnSpc>
              <a:spcBef>
                <a:spcPts val="0"/>
              </a:spcBef>
              <a:spcAft>
                <a:spcPts val="0"/>
              </a:spcAft>
              <a:buNone/>
            </a:pPr>
            <a:r>
              <a:rPr lang="en-GB" sz="2065">
                <a:solidFill>
                  <a:schemeClr val="dk2"/>
                </a:solidFill>
              </a:rPr>
              <a:t>Fabricating 		</a:t>
            </a:r>
            <a:endParaRPr sz="2065">
              <a:solidFill>
                <a:schemeClr val="dk2"/>
              </a:solidFill>
            </a:endParaRPr>
          </a:p>
          <a:p>
            <a:pPr indent="0" lvl="0" marL="0" rtl="0" algn="l">
              <a:lnSpc>
                <a:spcPct val="115000"/>
              </a:lnSpc>
              <a:spcBef>
                <a:spcPts val="0"/>
              </a:spcBef>
              <a:spcAft>
                <a:spcPts val="0"/>
              </a:spcAft>
              <a:buNone/>
            </a:pPr>
            <a:r>
              <a:t/>
            </a:r>
            <a:endParaRPr sz="2065">
              <a:solidFill>
                <a:schemeClr val="dk2"/>
              </a:solidFill>
            </a:endParaRPr>
          </a:p>
          <a:p>
            <a:pPr indent="0" lvl="0" marL="0" rtl="0" algn="l">
              <a:lnSpc>
                <a:spcPct val="115000"/>
              </a:lnSpc>
              <a:spcBef>
                <a:spcPts val="0"/>
              </a:spcBef>
              <a:spcAft>
                <a:spcPts val="0"/>
              </a:spcAft>
              <a:buNone/>
            </a:pPr>
            <a:r>
              <a:t/>
            </a:r>
            <a:endParaRPr sz="2065">
              <a:solidFill>
                <a:schemeClr val="dk2"/>
              </a:solidFill>
            </a:endParaRPr>
          </a:p>
          <a:p>
            <a:pPr indent="0" lvl="0" marL="0" rtl="0" algn="l">
              <a:lnSpc>
                <a:spcPct val="115000"/>
              </a:lnSpc>
              <a:spcBef>
                <a:spcPts val="0"/>
              </a:spcBef>
              <a:spcAft>
                <a:spcPts val="0"/>
              </a:spcAft>
              <a:buNone/>
            </a:pPr>
            <a:r>
              <a:t/>
            </a:r>
            <a:endParaRPr sz="2065">
              <a:solidFill>
                <a:schemeClr val="dk2"/>
              </a:solidFill>
            </a:endParaRPr>
          </a:p>
          <a:p>
            <a:pPr indent="0" lvl="0" marL="0" rtl="0" algn="l">
              <a:lnSpc>
                <a:spcPct val="115000"/>
              </a:lnSpc>
              <a:spcBef>
                <a:spcPts val="0"/>
              </a:spcBef>
              <a:spcAft>
                <a:spcPts val="0"/>
              </a:spcAft>
              <a:buNone/>
            </a:pPr>
            <a:r>
              <a:t/>
            </a:r>
            <a:endParaRPr sz="2065">
              <a:solidFill>
                <a:schemeClr val="dk2"/>
              </a:solidFill>
            </a:endParaRPr>
          </a:p>
          <a:p>
            <a:pPr indent="457200" lvl="0" marL="1371600" rtl="0" algn="l">
              <a:lnSpc>
                <a:spcPct val="115000"/>
              </a:lnSpc>
              <a:spcBef>
                <a:spcPts val="0"/>
              </a:spcBef>
              <a:spcAft>
                <a:spcPts val="0"/>
              </a:spcAft>
              <a:buNone/>
            </a:pPr>
            <a:r>
              <a:rPr lang="en-GB" sz="2065">
                <a:solidFill>
                  <a:schemeClr val="dk2"/>
                </a:solidFill>
              </a:rPr>
              <a:t>Finishing</a:t>
            </a:r>
            <a:endParaRPr sz="2065">
              <a:solidFill>
                <a:schemeClr val="dk2"/>
              </a:solidFill>
            </a:endParaRPr>
          </a:p>
          <a:p>
            <a:pPr indent="0" lvl="0" marL="0" rtl="0" algn="l">
              <a:lnSpc>
                <a:spcPct val="115000"/>
              </a:lnSpc>
              <a:spcBef>
                <a:spcPts val="0"/>
              </a:spcBef>
              <a:spcAft>
                <a:spcPts val="0"/>
              </a:spcAft>
              <a:buNone/>
            </a:pPr>
            <a:r>
              <a:t/>
            </a:r>
            <a:endParaRPr sz="2065">
              <a:solidFill>
                <a:schemeClr val="dk2"/>
              </a:solidFill>
            </a:endParaRPr>
          </a:p>
        </p:txBody>
      </p:sp>
      <p:sp>
        <p:nvSpPr>
          <p:cNvPr id="1234" name="Google Shape;1234;p70"/>
          <p:cNvSpPr txBox="1"/>
          <p:nvPr/>
        </p:nvSpPr>
        <p:spPr>
          <a:xfrm>
            <a:off x="6653852" y="1925680"/>
            <a:ext cx="3647100" cy="4948200"/>
          </a:xfrm>
          <a:prstGeom prst="rect">
            <a:avLst/>
          </a:prstGeom>
          <a:noFill/>
          <a:ln cap="flat" cmpd="sng" w="32775">
            <a:solidFill>
              <a:srgbClr val="0070C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lnSpc>
                <a:spcPct val="115000"/>
              </a:lnSpc>
              <a:spcBef>
                <a:spcPts val="0"/>
              </a:spcBef>
              <a:spcAft>
                <a:spcPts val="0"/>
              </a:spcAft>
              <a:buClr>
                <a:schemeClr val="dk1"/>
              </a:buClr>
              <a:buSzPts val="1262"/>
              <a:buFont typeface="Arial"/>
              <a:buNone/>
            </a:pPr>
            <a:r>
              <a:rPr b="1" lang="en-GB" sz="1700">
                <a:solidFill>
                  <a:schemeClr val="dk1"/>
                </a:solidFill>
              </a:rPr>
              <a:t>Looking closely:</a:t>
            </a:r>
            <a:r>
              <a:rPr lang="en-GB" sz="1700">
                <a:solidFill>
                  <a:schemeClr val="dk1"/>
                </a:solidFill>
              </a:rPr>
              <a:t> Using a design brief to develop a product</a:t>
            </a:r>
            <a:endParaRPr sz="1700">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1700">
              <a:solidFill>
                <a:schemeClr val="dk1"/>
              </a:solidFill>
            </a:endParaRPr>
          </a:p>
          <a:p>
            <a:pPr indent="0" lvl="0" marL="0" rtl="0" algn="l">
              <a:lnSpc>
                <a:spcPct val="115000"/>
              </a:lnSpc>
              <a:spcBef>
                <a:spcPts val="0"/>
              </a:spcBef>
              <a:spcAft>
                <a:spcPts val="0"/>
              </a:spcAft>
              <a:buClr>
                <a:schemeClr val="dk1"/>
              </a:buClr>
              <a:buSzPts val="1262"/>
              <a:buFont typeface="Arial"/>
              <a:buNone/>
            </a:pPr>
            <a:r>
              <a:rPr b="1" lang="en-GB" sz="1700">
                <a:solidFill>
                  <a:schemeClr val="dk1"/>
                </a:solidFill>
              </a:rPr>
              <a:t>Use technical drawing:</a:t>
            </a:r>
            <a:r>
              <a:rPr lang="en-GB" sz="1700">
                <a:solidFill>
                  <a:schemeClr val="dk1"/>
                </a:solidFill>
              </a:rPr>
              <a:t> to develop</a:t>
            </a:r>
            <a:r>
              <a:rPr b="1" lang="en-GB" sz="1700">
                <a:solidFill>
                  <a:schemeClr val="dk1"/>
                </a:solidFill>
              </a:rPr>
              <a:t> </a:t>
            </a:r>
            <a:r>
              <a:rPr lang="en-GB" sz="1700">
                <a:solidFill>
                  <a:schemeClr val="dk1"/>
                </a:solidFill>
              </a:rPr>
              <a:t>design  ideas </a:t>
            </a:r>
            <a:endParaRPr sz="1700">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1700">
              <a:solidFill>
                <a:schemeClr val="dk1"/>
              </a:solidFill>
            </a:endParaRPr>
          </a:p>
          <a:p>
            <a:pPr indent="0" lvl="0" marL="0" rtl="0" algn="l">
              <a:spcBef>
                <a:spcPts val="0"/>
              </a:spcBef>
              <a:spcAft>
                <a:spcPts val="0"/>
              </a:spcAft>
              <a:buNone/>
            </a:pPr>
            <a:r>
              <a:rPr b="1" lang="en-GB" sz="1700">
                <a:solidFill>
                  <a:schemeClr val="dk1"/>
                </a:solidFill>
              </a:rPr>
              <a:t>Construct: </a:t>
            </a:r>
            <a:r>
              <a:rPr lang="en-GB" sz="1700">
                <a:solidFill>
                  <a:schemeClr val="dk1"/>
                </a:solidFill>
              </a:rPr>
              <a:t>a wooden box</a:t>
            </a:r>
            <a:endParaRPr sz="1700">
              <a:solidFill>
                <a:schemeClr val="dk1"/>
              </a:solidFill>
            </a:endParaRPr>
          </a:p>
          <a:p>
            <a:pPr indent="0" lvl="0" marL="0" rtl="0" algn="l">
              <a:spcBef>
                <a:spcPts val="0"/>
              </a:spcBef>
              <a:spcAft>
                <a:spcPts val="0"/>
              </a:spcAft>
              <a:buNone/>
            </a:pPr>
            <a:r>
              <a:rPr lang="en-GB" sz="1700">
                <a:solidFill>
                  <a:schemeClr val="dk1"/>
                </a:solidFill>
              </a:rPr>
              <a:t>Investigate, analyse and choose appropriate construction method with </a:t>
            </a:r>
            <a:r>
              <a:rPr b="1" lang="en-GB" sz="1700">
                <a:solidFill>
                  <a:schemeClr val="dk1"/>
                </a:solidFill>
              </a:rPr>
              <a:t>accurate</a:t>
            </a:r>
            <a:r>
              <a:rPr lang="en-GB" sz="1700">
                <a:solidFill>
                  <a:schemeClr val="dk1"/>
                </a:solidFill>
              </a:rPr>
              <a:t> lid design using </a:t>
            </a:r>
            <a:r>
              <a:rPr b="1" lang="en-GB" sz="1700">
                <a:solidFill>
                  <a:schemeClr val="dk1"/>
                </a:solidFill>
              </a:rPr>
              <a:t>Marquetry in veneered</a:t>
            </a:r>
            <a:r>
              <a:rPr lang="en-GB" sz="1700">
                <a:solidFill>
                  <a:schemeClr val="dk1"/>
                </a:solidFill>
              </a:rPr>
              <a:t> wood</a:t>
            </a:r>
            <a:endParaRPr sz="1700">
              <a:solidFill>
                <a:schemeClr val="dk1"/>
              </a:solidFill>
            </a:endParaRPr>
          </a:p>
          <a:p>
            <a:pPr indent="0" lvl="0" marL="0" rtl="0" algn="l">
              <a:spcBef>
                <a:spcPts val="0"/>
              </a:spcBef>
              <a:spcAft>
                <a:spcPts val="0"/>
              </a:spcAft>
              <a:buNone/>
            </a:pPr>
            <a:r>
              <a:t/>
            </a:r>
            <a:endParaRPr sz="1700">
              <a:solidFill>
                <a:schemeClr val="dk1"/>
              </a:solidFill>
            </a:endParaRPr>
          </a:p>
          <a:p>
            <a:pPr indent="0" lvl="0" marL="0" rtl="0" algn="l">
              <a:spcBef>
                <a:spcPts val="0"/>
              </a:spcBef>
              <a:spcAft>
                <a:spcPts val="0"/>
              </a:spcAft>
              <a:buNone/>
            </a:pPr>
            <a:r>
              <a:rPr b="1" lang="en-GB" sz="1700">
                <a:solidFill>
                  <a:schemeClr val="dk1"/>
                </a:solidFill>
              </a:rPr>
              <a:t>Critically evaluate:</a:t>
            </a:r>
            <a:r>
              <a:rPr lang="en-GB" sz="1700">
                <a:solidFill>
                  <a:schemeClr val="dk1"/>
                </a:solidFill>
              </a:rPr>
              <a:t> each process offering insight, demonstrate an appreciation for the task, process and outcome</a:t>
            </a:r>
            <a:endParaRPr sz="1900">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459">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459">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459">
              <a:solidFill>
                <a:schemeClr val="dk1"/>
              </a:solidFill>
            </a:endParaRPr>
          </a:p>
          <a:p>
            <a:pPr indent="0" lvl="0" marL="0" rtl="0" algn="l">
              <a:lnSpc>
                <a:spcPct val="115000"/>
              </a:lnSpc>
              <a:spcBef>
                <a:spcPts val="0"/>
              </a:spcBef>
              <a:spcAft>
                <a:spcPts val="0"/>
              </a:spcAft>
              <a:buClr>
                <a:schemeClr val="dk1"/>
              </a:buClr>
              <a:buSzPts val="1262"/>
              <a:buFont typeface="Arial"/>
              <a:buNone/>
            </a:pPr>
            <a:r>
              <a:t/>
            </a:r>
            <a:endParaRPr sz="459">
              <a:solidFill>
                <a:schemeClr val="dk1"/>
              </a:solidFill>
            </a:endParaRPr>
          </a:p>
        </p:txBody>
      </p:sp>
      <p:pic>
        <p:nvPicPr>
          <p:cNvPr id="1235" name="Google Shape;1235;p70"/>
          <p:cNvPicPr preferRelativeResize="0"/>
          <p:nvPr/>
        </p:nvPicPr>
        <p:blipFill rotWithShape="1">
          <a:blip r:embed="rId4">
            <a:alphaModFix/>
          </a:blip>
          <a:srcRect b="0" l="0" r="0" t="0"/>
          <a:stretch/>
        </p:blipFill>
        <p:spPr>
          <a:xfrm>
            <a:off x="4969125" y="2060726"/>
            <a:ext cx="1421500" cy="1862750"/>
          </a:xfrm>
          <a:prstGeom prst="rect">
            <a:avLst/>
          </a:prstGeom>
          <a:noFill/>
          <a:ln>
            <a:noFill/>
          </a:ln>
        </p:spPr>
      </p:pic>
      <p:pic>
        <p:nvPicPr>
          <p:cNvPr id="1236" name="Google Shape;1236;p70"/>
          <p:cNvPicPr preferRelativeResize="0"/>
          <p:nvPr/>
        </p:nvPicPr>
        <p:blipFill>
          <a:blip r:embed="rId5">
            <a:alphaModFix/>
          </a:blip>
          <a:stretch>
            <a:fillRect/>
          </a:stretch>
        </p:blipFill>
        <p:spPr>
          <a:xfrm>
            <a:off x="3306161" y="4677659"/>
            <a:ext cx="1584095" cy="1203303"/>
          </a:xfrm>
          <a:prstGeom prst="rect">
            <a:avLst/>
          </a:prstGeom>
          <a:noFill/>
          <a:ln>
            <a:noFill/>
          </a:ln>
        </p:spPr>
      </p:pic>
      <p:pic>
        <p:nvPicPr>
          <p:cNvPr id="1237" name="Google Shape;1237;p70"/>
          <p:cNvPicPr preferRelativeResize="0"/>
          <p:nvPr/>
        </p:nvPicPr>
        <p:blipFill rotWithShape="1">
          <a:blip r:embed="rId6">
            <a:alphaModFix/>
          </a:blip>
          <a:srcRect b="15146" l="20337" r="20561" t="12453"/>
          <a:stretch/>
        </p:blipFill>
        <p:spPr>
          <a:xfrm>
            <a:off x="5163250" y="4417114"/>
            <a:ext cx="1217583" cy="1407681"/>
          </a:xfrm>
          <a:prstGeom prst="rect">
            <a:avLst/>
          </a:prstGeom>
          <a:noFill/>
          <a:ln>
            <a:noFill/>
          </a:ln>
        </p:spPr>
      </p:pic>
      <p:pic>
        <p:nvPicPr>
          <p:cNvPr id="1238" name="Google Shape;1238;p70"/>
          <p:cNvPicPr preferRelativeResize="0"/>
          <p:nvPr/>
        </p:nvPicPr>
        <p:blipFill>
          <a:blip r:embed="rId7">
            <a:alphaModFix/>
          </a:blip>
          <a:stretch>
            <a:fillRect/>
          </a:stretch>
        </p:blipFill>
        <p:spPr>
          <a:xfrm>
            <a:off x="3490481" y="2392823"/>
            <a:ext cx="1215437" cy="138718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3" name="Shape 1243"/>
        <p:cNvGrpSpPr/>
        <p:nvPr/>
      </p:nvGrpSpPr>
      <p:grpSpPr>
        <a:xfrm>
          <a:off x="0" y="0"/>
          <a:ext cx="0" cy="0"/>
          <a:chOff x="0" y="0"/>
          <a:chExt cx="0" cy="0"/>
        </a:xfrm>
      </p:grpSpPr>
      <p:sp>
        <p:nvSpPr>
          <p:cNvPr id="1244" name="Google Shape;1244;p71"/>
          <p:cNvSpPr txBox="1"/>
          <p:nvPr>
            <p:ph type="title"/>
          </p:nvPr>
        </p:nvSpPr>
        <p:spPr>
          <a:xfrm>
            <a:off x="608813" y="184398"/>
            <a:ext cx="564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3097"/>
              <a:buFont typeface="Calibri"/>
              <a:buNone/>
            </a:pPr>
            <a:r>
              <a:rPr b="1" lang="en-GB" sz="2982"/>
              <a:t>Year 8 Visual Communication  </a:t>
            </a:r>
            <a:endParaRPr b="1" sz="2982">
              <a:latin typeface="Arial"/>
              <a:ea typeface="Arial"/>
              <a:cs typeface="Arial"/>
              <a:sym typeface="Arial"/>
            </a:endParaRPr>
          </a:p>
        </p:txBody>
      </p:sp>
      <p:sp>
        <p:nvSpPr>
          <p:cNvPr id="1245" name="Google Shape;1245;p71"/>
          <p:cNvSpPr/>
          <p:nvPr/>
        </p:nvSpPr>
        <p:spPr>
          <a:xfrm>
            <a:off x="227836" y="1164976"/>
            <a:ext cx="10234800" cy="5904000"/>
          </a:xfrm>
          <a:prstGeom prst="rect">
            <a:avLst/>
          </a:prstGeom>
          <a:solidFill>
            <a:schemeClr val="lt1"/>
          </a:solidFill>
          <a:ln cap="flat" cmpd="sng" w="43700">
            <a:solidFill>
              <a:schemeClr val="dk1"/>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Calibri"/>
                <a:ea typeface="Calibri"/>
                <a:cs typeface="Calibri"/>
                <a:sym typeface="Calibri"/>
              </a:rPr>
              <a:t>K</a:t>
            </a:r>
            <a:endParaRPr b="0" i="0" sz="1262" u="none" cap="none" strike="noStrike">
              <a:solidFill>
                <a:srgbClr val="000000"/>
              </a:solidFill>
              <a:latin typeface="Arial"/>
              <a:ea typeface="Arial"/>
              <a:cs typeface="Arial"/>
              <a:sym typeface="Arial"/>
            </a:endParaRPr>
          </a:p>
        </p:txBody>
      </p:sp>
      <p:sp>
        <p:nvSpPr>
          <p:cNvPr id="1246" name="Google Shape;1246;p71"/>
          <p:cNvSpPr/>
          <p:nvPr/>
        </p:nvSpPr>
        <p:spPr>
          <a:xfrm>
            <a:off x="362685" y="1344000"/>
            <a:ext cx="2886000" cy="504000"/>
          </a:xfrm>
          <a:prstGeom prst="rect">
            <a:avLst/>
          </a:prstGeom>
          <a:noFill/>
          <a:ln cap="flat" cmpd="sng" w="32775">
            <a:solidFill>
              <a:srgbClr val="00B05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Vocabulary</a:t>
            </a:r>
            <a:endParaRPr b="0" i="0" sz="1262" u="none" cap="none" strike="noStrike">
              <a:solidFill>
                <a:srgbClr val="000000"/>
              </a:solidFill>
              <a:latin typeface="Arial"/>
              <a:ea typeface="Arial"/>
              <a:cs typeface="Arial"/>
              <a:sym typeface="Arial"/>
            </a:endParaRPr>
          </a:p>
        </p:txBody>
      </p:sp>
      <p:sp>
        <p:nvSpPr>
          <p:cNvPr id="1247" name="Google Shape;1247;p71"/>
          <p:cNvSpPr/>
          <p:nvPr/>
        </p:nvSpPr>
        <p:spPr>
          <a:xfrm>
            <a:off x="3319647" y="1344000"/>
            <a:ext cx="3181200" cy="504000"/>
          </a:xfrm>
          <a:prstGeom prst="rect">
            <a:avLst/>
          </a:prstGeom>
          <a:noFill/>
          <a:ln cap="flat" cmpd="sng" w="32775">
            <a:solidFill>
              <a:srgbClr val="FF000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a:t>
            </a:r>
            <a:r>
              <a:rPr b="1" lang="en-GB" sz="2065">
                <a:solidFill>
                  <a:schemeClr val="dk1"/>
                </a:solidFill>
                <a:latin typeface="Calibri"/>
                <a:ea typeface="Calibri"/>
                <a:cs typeface="Calibri"/>
                <a:sym typeface="Calibri"/>
              </a:rPr>
              <a:t>Artists </a:t>
            </a:r>
            <a:endParaRPr b="0" i="0" sz="1262" u="none" cap="none" strike="noStrike">
              <a:solidFill>
                <a:srgbClr val="000000"/>
              </a:solidFill>
              <a:latin typeface="Arial"/>
              <a:ea typeface="Arial"/>
              <a:cs typeface="Arial"/>
              <a:sym typeface="Arial"/>
            </a:endParaRPr>
          </a:p>
        </p:txBody>
      </p:sp>
      <p:sp>
        <p:nvSpPr>
          <p:cNvPr id="1248" name="Google Shape;1248;p71"/>
          <p:cNvSpPr/>
          <p:nvPr/>
        </p:nvSpPr>
        <p:spPr>
          <a:xfrm>
            <a:off x="6653852" y="1344000"/>
            <a:ext cx="3647100" cy="504000"/>
          </a:xfrm>
          <a:prstGeom prst="rect">
            <a:avLst/>
          </a:prstGeom>
          <a:noFill/>
          <a:ln cap="flat" cmpd="sng" w="32775">
            <a:solidFill>
              <a:srgbClr val="0070C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1720"/>
              <a:buFont typeface="Arial"/>
              <a:buNone/>
            </a:pPr>
            <a:r>
              <a:rPr b="1" lang="en-GB" sz="1720">
                <a:solidFill>
                  <a:schemeClr val="dk1"/>
                </a:solidFill>
              </a:rPr>
              <a:t>Key Ideas </a:t>
            </a:r>
            <a:endParaRPr b="0" i="0" sz="1262" u="none" cap="none" strike="noStrike">
              <a:solidFill>
                <a:srgbClr val="000000"/>
              </a:solidFill>
              <a:latin typeface="Arial"/>
              <a:ea typeface="Arial"/>
              <a:cs typeface="Arial"/>
              <a:sym typeface="Arial"/>
            </a:endParaRPr>
          </a:p>
        </p:txBody>
      </p:sp>
      <p:sp>
        <p:nvSpPr>
          <p:cNvPr id="1249" name="Google Shape;1249;p71"/>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lnSpc>
                <a:spcPct val="100000"/>
              </a:lnSpc>
              <a:spcBef>
                <a:spcPts val="0"/>
              </a:spcBef>
              <a:spcAft>
                <a:spcPts val="0"/>
              </a:spcAft>
              <a:buClr>
                <a:srgbClr val="000000"/>
              </a:buClr>
              <a:buSzPts val="3670"/>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1250" name="Google Shape;1250;p71"/>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251" name="Google Shape;1251;p71"/>
          <p:cNvSpPr txBox="1"/>
          <p:nvPr/>
        </p:nvSpPr>
        <p:spPr>
          <a:xfrm>
            <a:off x="362539" y="1925680"/>
            <a:ext cx="2886000" cy="5010000"/>
          </a:xfrm>
          <a:prstGeom prst="rect">
            <a:avLst/>
          </a:prstGeom>
          <a:noFill/>
          <a:ln cap="flat" cmpd="sng" w="32775">
            <a:solidFill>
              <a:srgbClr val="00B05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t/>
            </a:r>
            <a:endParaRPr sz="1262">
              <a:solidFill>
                <a:schemeClr val="dk1"/>
              </a:solidFill>
              <a:highlight>
                <a:schemeClr val="lt1"/>
              </a:highlight>
            </a:endParaRPr>
          </a:p>
          <a:p>
            <a:pPr indent="0" lvl="0" marL="0" rtl="0" algn="l">
              <a:spcBef>
                <a:spcPts val="0"/>
              </a:spcBef>
              <a:spcAft>
                <a:spcPts val="0"/>
              </a:spcAft>
              <a:buNone/>
            </a:pPr>
            <a:r>
              <a:rPr b="1" lang="en-GB" sz="1662">
                <a:solidFill>
                  <a:schemeClr val="dk1"/>
                </a:solidFill>
                <a:highlight>
                  <a:srgbClr val="FFFFFF"/>
                </a:highlight>
              </a:rPr>
              <a:t>DESIGN BRIEF =</a:t>
            </a:r>
            <a:r>
              <a:rPr lang="en-GB" sz="1662">
                <a:solidFill>
                  <a:schemeClr val="dk1"/>
                </a:solidFill>
                <a:highlight>
                  <a:srgbClr val="FFFFFF"/>
                </a:highlight>
              </a:rPr>
              <a:t> Using direction to inspire creative responses</a:t>
            </a:r>
            <a:endParaRPr sz="1662">
              <a:solidFill>
                <a:schemeClr val="dk1"/>
              </a:solidFill>
              <a:highlight>
                <a:srgbClr val="FFFFFF"/>
              </a:highlight>
            </a:endParaRPr>
          </a:p>
          <a:p>
            <a:pPr indent="0" lvl="0" marL="0" rtl="0" algn="l">
              <a:spcBef>
                <a:spcPts val="0"/>
              </a:spcBef>
              <a:spcAft>
                <a:spcPts val="0"/>
              </a:spcAft>
              <a:buNone/>
            </a:pPr>
            <a:r>
              <a:t/>
            </a:r>
            <a:endParaRPr sz="1662">
              <a:solidFill>
                <a:schemeClr val="dk1"/>
              </a:solidFill>
              <a:highlight>
                <a:srgbClr val="FFFFFF"/>
              </a:highlight>
            </a:endParaRPr>
          </a:p>
          <a:p>
            <a:pPr indent="0" lvl="0" marL="0" rtl="0" algn="l">
              <a:spcBef>
                <a:spcPts val="0"/>
              </a:spcBef>
              <a:spcAft>
                <a:spcPts val="0"/>
              </a:spcAft>
              <a:buNone/>
            </a:pPr>
            <a:r>
              <a:rPr b="1" lang="en-GB" sz="1662">
                <a:solidFill>
                  <a:schemeClr val="dk1"/>
                </a:solidFill>
                <a:highlight>
                  <a:schemeClr val="lt1"/>
                </a:highlight>
              </a:rPr>
              <a:t>PHOTOGRAPHY = </a:t>
            </a:r>
            <a:r>
              <a:rPr lang="en-GB" sz="1662">
                <a:solidFill>
                  <a:schemeClr val="dk1"/>
                </a:solidFill>
                <a:highlight>
                  <a:srgbClr val="FFFFFF"/>
                </a:highlight>
              </a:rPr>
              <a:t> </a:t>
            </a:r>
            <a:r>
              <a:rPr lang="en-GB" sz="1662">
                <a:solidFill>
                  <a:schemeClr val="dk1"/>
                </a:solidFill>
              </a:rPr>
              <a:t>Use of composition techniques and exploring colour</a:t>
            </a:r>
            <a:endParaRPr sz="1662">
              <a:solidFill>
                <a:schemeClr val="dk1"/>
              </a:solidFill>
            </a:endParaRPr>
          </a:p>
          <a:p>
            <a:pPr indent="0" lvl="0" marL="0" rtl="0" algn="l">
              <a:spcBef>
                <a:spcPts val="0"/>
              </a:spcBef>
              <a:spcAft>
                <a:spcPts val="0"/>
              </a:spcAft>
              <a:buNone/>
            </a:pPr>
            <a:r>
              <a:t/>
            </a:r>
            <a:endParaRPr sz="1662">
              <a:solidFill>
                <a:schemeClr val="dk1"/>
              </a:solidFill>
            </a:endParaRPr>
          </a:p>
          <a:p>
            <a:pPr indent="0" lvl="0" marL="0" rtl="0" algn="l">
              <a:spcBef>
                <a:spcPts val="0"/>
              </a:spcBef>
              <a:spcAft>
                <a:spcPts val="0"/>
              </a:spcAft>
              <a:buNone/>
            </a:pPr>
            <a:r>
              <a:rPr b="1" lang="en-GB" sz="1662">
                <a:solidFill>
                  <a:schemeClr val="dk1"/>
                </a:solidFill>
                <a:highlight>
                  <a:schemeClr val="lt1"/>
                </a:highlight>
              </a:rPr>
              <a:t>RULES OF COMPOSITION =</a:t>
            </a:r>
            <a:r>
              <a:rPr lang="en-GB" sz="1662">
                <a:solidFill>
                  <a:schemeClr val="dk1"/>
                </a:solidFill>
                <a:highlight>
                  <a:schemeClr val="lt1"/>
                </a:highlight>
              </a:rPr>
              <a:t> </a:t>
            </a:r>
            <a:r>
              <a:rPr lang="en-GB" sz="1662">
                <a:solidFill>
                  <a:schemeClr val="dk1"/>
                </a:solidFill>
                <a:highlight>
                  <a:srgbClr val="FFFFFF"/>
                </a:highlight>
              </a:rPr>
              <a:t>is </a:t>
            </a:r>
            <a:r>
              <a:rPr lang="en-GB" sz="1662">
                <a:solidFill>
                  <a:schemeClr val="dk1"/>
                </a:solidFill>
              </a:rPr>
              <a:t>the type of arrangement of all the elements that make up the scene in a photograph.</a:t>
            </a:r>
            <a:endParaRPr sz="1662">
              <a:solidFill>
                <a:schemeClr val="dk1"/>
              </a:solidFill>
            </a:endParaRPr>
          </a:p>
          <a:p>
            <a:pPr indent="0" lvl="0" marL="0" rtl="0" algn="l">
              <a:spcBef>
                <a:spcPts val="0"/>
              </a:spcBef>
              <a:spcAft>
                <a:spcPts val="0"/>
              </a:spcAft>
              <a:buNone/>
            </a:pPr>
            <a:r>
              <a:t/>
            </a:r>
            <a:endParaRPr sz="1662">
              <a:solidFill>
                <a:schemeClr val="dk1"/>
              </a:solidFill>
            </a:endParaRPr>
          </a:p>
          <a:p>
            <a:pPr indent="0" lvl="0" marL="0" rtl="0" algn="l">
              <a:spcBef>
                <a:spcPts val="0"/>
              </a:spcBef>
              <a:spcAft>
                <a:spcPts val="0"/>
              </a:spcAft>
              <a:buNone/>
            </a:pPr>
            <a:r>
              <a:rPr b="1" lang="en-GB" sz="1662">
                <a:solidFill>
                  <a:schemeClr val="dk1"/>
                </a:solidFill>
                <a:highlight>
                  <a:srgbClr val="FFFFFF"/>
                </a:highlight>
              </a:rPr>
              <a:t>ILLUSTRATION = </a:t>
            </a:r>
            <a:r>
              <a:rPr lang="en-GB" sz="1662">
                <a:solidFill>
                  <a:schemeClr val="dk1"/>
                </a:solidFill>
                <a:highlight>
                  <a:srgbClr val="FFFFFF"/>
                </a:highlight>
              </a:rPr>
              <a:t>how artwork can be integrated into designs both physically and digitally. </a:t>
            </a:r>
            <a:endParaRPr sz="1262">
              <a:solidFill>
                <a:schemeClr val="dk1"/>
              </a:solidFill>
              <a:highlight>
                <a:srgbClr val="FFFFFF"/>
              </a:highlight>
            </a:endParaRPr>
          </a:p>
        </p:txBody>
      </p:sp>
      <p:sp>
        <p:nvSpPr>
          <p:cNvPr id="1252" name="Google Shape;1252;p71"/>
          <p:cNvSpPr txBox="1"/>
          <p:nvPr/>
        </p:nvSpPr>
        <p:spPr>
          <a:xfrm>
            <a:off x="3319647" y="1925680"/>
            <a:ext cx="3272100" cy="5031600"/>
          </a:xfrm>
          <a:prstGeom prst="rect">
            <a:avLst/>
          </a:prstGeom>
          <a:noFill/>
          <a:ln cap="flat" cmpd="sng" w="32775">
            <a:solidFill>
              <a:srgbClr val="FF000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lang="en-GB" sz="2065">
                <a:solidFill>
                  <a:schemeClr val="dk2"/>
                </a:solidFill>
              </a:rPr>
              <a:t>          </a:t>
            </a:r>
            <a:endParaRPr sz="1376">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376">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376">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      </a:t>
            </a:r>
            <a:endParaRPr sz="1720">
              <a:solidFill>
                <a:schemeClr val="dk2"/>
              </a:solidFill>
            </a:endParaRPr>
          </a:p>
          <a:p>
            <a:pPr indent="0" lvl="0" marL="0" rtl="0" algn="l">
              <a:spcBef>
                <a:spcPts val="0"/>
              </a:spcBef>
              <a:spcAft>
                <a:spcPts val="0"/>
              </a:spcAft>
              <a:buNone/>
            </a:pPr>
            <a:r>
              <a:t/>
            </a:r>
            <a:endParaRPr sz="1720">
              <a:solidFill>
                <a:schemeClr val="dk2"/>
              </a:solidFill>
            </a:endParaRPr>
          </a:p>
          <a:p>
            <a:pPr indent="0" lvl="0" marL="0" rtl="0" algn="l">
              <a:spcBef>
                <a:spcPts val="0"/>
              </a:spcBef>
              <a:spcAft>
                <a:spcPts val="0"/>
              </a:spcAft>
              <a:buNone/>
            </a:pPr>
            <a:r>
              <a:rPr lang="en-GB" sz="1720">
                <a:solidFill>
                  <a:schemeClr val="dk2"/>
                </a:solidFill>
              </a:rPr>
              <a:t>ANDY WARHOL</a:t>
            </a:r>
            <a:endParaRPr sz="1720">
              <a:solidFill>
                <a:schemeClr val="dk2"/>
              </a:solidFill>
            </a:endParaRPr>
          </a:p>
          <a:p>
            <a:pPr indent="0" lvl="0" marL="0" rtl="0" algn="l">
              <a:spcBef>
                <a:spcPts val="0"/>
              </a:spcBef>
              <a:spcAft>
                <a:spcPts val="0"/>
              </a:spcAft>
              <a:buNone/>
            </a:pPr>
            <a:r>
              <a:t/>
            </a:r>
            <a:endParaRPr sz="1720">
              <a:solidFill>
                <a:schemeClr val="dk2"/>
              </a:solidFill>
            </a:endParaRPr>
          </a:p>
        </p:txBody>
      </p:sp>
      <p:sp>
        <p:nvSpPr>
          <p:cNvPr id="1253" name="Google Shape;1253;p71"/>
          <p:cNvSpPr txBox="1"/>
          <p:nvPr/>
        </p:nvSpPr>
        <p:spPr>
          <a:xfrm>
            <a:off x="6662850" y="1925675"/>
            <a:ext cx="3647100" cy="5137500"/>
          </a:xfrm>
          <a:prstGeom prst="rect">
            <a:avLst/>
          </a:prstGeom>
          <a:noFill/>
          <a:ln cap="flat" cmpd="sng" w="32775">
            <a:solidFill>
              <a:srgbClr val="0070C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Clr>
                <a:schemeClr val="dk1"/>
              </a:buClr>
              <a:buSzPts val="1262"/>
              <a:buFont typeface="Arial"/>
              <a:buNone/>
            </a:pPr>
            <a:r>
              <a:t/>
            </a:r>
            <a:endParaRPr sz="126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b="1" sz="1032">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a:p>
            <a:pPr indent="0" lvl="0" marL="0" rtl="0" algn="l">
              <a:spcBef>
                <a:spcPts val="0"/>
              </a:spcBef>
              <a:spcAft>
                <a:spcPts val="0"/>
              </a:spcAft>
              <a:buClr>
                <a:schemeClr val="dk1"/>
              </a:buClr>
              <a:buSzPts val="1262"/>
              <a:buFont typeface="Arial"/>
              <a:buNone/>
            </a:pPr>
            <a:r>
              <a:t/>
            </a:r>
            <a:endParaRPr sz="1147">
              <a:solidFill>
                <a:schemeClr val="dk1"/>
              </a:solidFill>
            </a:endParaRPr>
          </a:p>
        </p:txBody>
      </p:sp>
      <p:pic>
        <p:nvPicPr>
          <p:cNvPr id="1254" name="Google Shape;1254;p71"/>
          <p:cNvPicPr preferRelativeResize="0"/>
          <p:nvPr/>
        </p:nvPicPr>
        <p:blipFill>
          <a:blip r:embed="rId4">
            <a:alphaModFix/>
          </a:blip>
          <a:stretch>
            <a:fillRect/>
          </a:stretch>
        </p:blipFill>
        <p:spPr>
          <a:xfrm>
            <a:off x="3453677" y="2215180"/>
            <a:ext cx="2076959" cy="1564830"/>
          </a:xfrm>
          <a:prstGeom prst="rect">
            <a:avLst/>
          </a:prstGeom>
          <a:noFill/>
          <a:ln>
            <a:noFill/>
          </a:ln>
        </p:spPr>
      </p:pic>
      <p:pic>
        <p:nvPicPr>
          <p:cNvPr id="1255" name="Google Shape;1255;p71"/>
          <p:cNvPicPr preferRelativeResize="0"/>
          <p:nvPr/>
        </p:nvPicPr>
        <p:blipFill>
          <a:blip r:embed="rId5">
            <a:alphaModFix/>
          </a:blip>
          <a:stretch>
            <a:fillRect/>
          </a:stretch>
        </p:blipFill>
        <p:spPr>
          <a:xfrm>
            <a:off x="6851273" y="5401886"/>
            <a:ext cx="2003456" cy="1493814"/>
          </a:xfrm>
          <a:prstGeom prst="rect">
            <a:avLst/>
          </a:prstGeom>
          <a:noFill/>
          <a:ln>
            <a:noFill/>
          </a:ln>
        </p:spPr>
      </p:pic>
      <p:pic>
        <p:nvPicPr>
          <p:cNvPr id="1256" name="Google Shape;1256;p71"/>
          <p:cNvPicPr preferRelativeResize="0"/>
          <p:nvPr/>
        </p:nvPicPr>
        <p:blipFill>
          <a:blip r:embed="rId6">
            <a:alphaModFix/>
          </a:blip>
          <a:stretch>
            <a:fillRect/>
          </a:stretch>
        </p:blipFill>
        <p:spPr>
          <a:xfrm>
            <a:off x="4252472" y="4105587"/>
            <a:ext cx="2187059" cy="1645772"/>
          </a:xfrm>
          <a:prstGeom prst="rect">
            <a:avLst/>
          </a:prstGeom>
          <a:noFill/>
          <a:ln>
            <a:noFill/>
          </a:ln>
        </p:spPr>
      </p:pic>
      <p:pic>
        <p:nvPicPr>
          <p:cNvPr id="1257" name="Google Shape;1257;p71"/>
          <p:cNvPicPr preferRelativeResize="0"/>
          <p:nvPr/>
        </p:nvPicPr>
        <p:blipFill>
          <a:blip r:embed="rId7">
            <a:alphaModFix/>
          </a:blip>
          <a:stretch>
            <a:fillRect/>
          </a:stretch>
        </p:blipFill>
        <p:spPr>
          <a:xfrm>
            <a:off x="8999836" y="2559712"/>
            <a:ext cx="965923" cy="1405512"/>
          </a:xfrm>
          <a:prstGeom prst="rect">
            <a:avLst/>
          </a:prstGeom>
          <a:noFill/>
          <a:ln>
            <a:noFill/>
          </a:ln>
        </p:spPr>
      </p:pic>
      <p:sp>
        <p:nvSpPr>
          <p:cNvPr id="1258" name="Google Shape;1258;p71"/>
          <p:cNvSpPr txBox="1"/>
          <p:nvPr/>
        </p:nvSpPr>
        <p:spPr>
          <a:xfrm>
            <a:off x="6814551" y="2020625"/>
            <a:ext cx="2076900" cy="1874100"/>
          </a:xfrm>
          <a:prstGeom prst="rect">
            <a:avLst/>
          </a:prstGeom>
          <a:noFill/>
          <a:ln>
            <a:noFill/>
          </a:ln>
        </p:spPr>
        <p:txBody>
          <a:bodyPr anchorCtr="0" anchor="t" bIns="104875" lIns="104875" spcFirstLastPara="1" rIns="104875" wrap="square" tIns="104875">
            <a:noAutofit/>
          </a:bodyPr>
          <a:lstStyle/>
          <a:p>
            <a:pPr indent="0" lvl="0" marL="0" rtl="0" algn="l">
              <a:spcBef>
                <a:spcPts val="0"/>
              </a:spcBef>
              <a:spcAft>
                <a:spcPts val="0"/>
              </a:spcAft>
              <a:buClr>
                <a:schemeClr val="dk1"/>
              </a:buClr>
              <a:buSzPts val="1262"/>
              <a:buFont typeface="Arial"/>
              <a:buNone/>
            </a:pPr>
            <a:r>
              <a:rPr b="1" lang="en-GB" sz="1332">
                <a:solidFill>
                  <a:schemeClr val="dk1"/>
                </a:solidFill>
              </a:rPr>
              <a:t>PRODUCT LABELING= </a:t>
            </a:r>
            <a:r>
              <a:rPr lang="en-GB" sz="1332">
                <a:solidFill>
                  <a:schemeClr val="dk1"/>
                </a:solidFill>
              </a:rPr>
              <a:t>using digital and physical illustration and graphic design techniques to meet a design brief</a:t>
            </a:r>
            <a:endParaRPr sz="1332">
              <a:solidFill>
                <a:schemeClr val="dk1"/>
              </a:solidFill>
            </a:endParaRPr>
          </a:p>
          <a:p>
            <a:pPr indent="0" lvl="0" marL="0" rtl="0" algn="l">
              <a:spcBef>
                <a:spcPts val="0"/>
              </a:spcBef>
              <a:spcAft>
                <a:spcPts val="0"/>
              </a:spcAft>
              <a:buClr>
                <a:schemeClr val="dk1"/>
              </a:buClr>
              <a:buSzPts val="1262"/>
              <a:buFont typeface="Arial"/>
              <a:buNone/>
            </a:pPr>
            <a:r>
              <a:t/>
            </a:r>
            <a:endParaRPr sz="1332">
              <a:solidFill>
                <a:schemeClr val="dk1"/>
              </a:solidFill>
            </a:endParaRPr>
          </a:p>
          <a:p>
            <a:pPr indent="0" lvl="0" marL="0" rtl="0" algn="l">
              <a:spcBef>
                <a:spcPts val="0"/>
              </a:spcBef>
              <a:spcAft>
                <a:spcPts val="0"/>
              </a:spcAft>
              <a:buClr>
                <a:schemeClr val="dk1"/>
              </a:buClr>
              <a:buSzPts val="1262"/>
              <a:buFont typeface="Arial"/>
              <a:buNone/>
            </a:pPr>
            <a:r>
              <a:t/>
            </a:r>
            <a:endParaRPr b="1" sz="1332">
              <a:solidFill>
                <a:schemeClr val="dk1"/>
              </a:solidFill>
            </a:endParaRPr>
          </a:p>
          <a:p>
            <a:pPr indent="0" lvl="0" marL="0" rtl="0" algn="l">
              <a:spcBef>
                <a:spcPts val="0"/>
              </a:spcBef>
              <a:spcAft>
                <a:spcPts val="0"/>
              </a:spcAft>
              <a:buClr>
                <a:schemeClr val="dk1"/>
              </a:buClr>
              <a:buSzPts val="1262"/>
              <a:buFont typeface="Arial"/>
              <a:buNone/>
            </a:pPr>
            <a:r>
              <a:rPr b="1" lang="en-GB" sz="1332">
                <a:solidFill>
                  <a:schemeClr val="dk1"/>
                </a:solidFill>
              </a:rPr>
              <a:t>TYPOGRAPHY = </a:t>
            </a:r>
            <a:r>
              <a:rPr lang="en-GB" sz="1332">
                <a:solidFill>
                  <a:schemeClr val="dk1"/>
                </a:solidFill>
              </a:rPr>
              <a:t>Using knowledge of typography to apply to a product. </a:t>
            </a:r>
            <a:endParaRPr sz="1332">
              <a:solidFill>
                <a:schemeClr val="dk1"/>
              </a:solidFill>
            </a:endParaRPr>
          </a:p>
          <a:p>
            <a:pPr indent="0" lvl="0" marL="0" rtl="0" algn="l">
              <a:spcBef>
                <a:spcPts val="0"/>
              </a:spcBef>
              <a:spcAft>
                <a:spcPts val="0"/>
              </a:spcAft>
              <a:buClr>
                <a:schemeClr val="dk1"/>
              </a:buClr>
              <a:buSzPts val="1262"/>
              <a:buFont typeface="Arial"/>
              <a:buNone/>
            </a:pPr>
            <a:r>
              <a:t/>
            </a:r>
            <a:endParaRPr sz="1332">
              <a:solidFill>
                <a:schemeClr val="dk1"/>
              </a:solidFill>
            </a:endParaRPr>
          </a:p>
          <a:p>
            <a:pPr indent="0" lvl="0" marL="0" rtl="0" algn="l">
              <a:spcBef>
                <a:spcPts val="0"/>
              </a:spcBef>
              <a:spcAft>
                <a:spcPts val="0"/>
              </a:spcAft>
              <a:buClr>
                <a:schemeClr val="dk1"/>
              </a:buClr>
              <a:buSzPts val="1262"/>
              <a:buFont typeface="Arial"/>
              <a:buNone/>
            </a:pPr>
            <a:r>
              <a:t/>
            </a:r>
            <a:endParaRPr sz="2135">
              <a:solidFill>
                <a:schemeClr val="dk2"/>
              </a:solidFill>
            </a:endParaRPr>
          </a:p>
        </p:txBody>
      </p:sp>
      <p:sp>
        <p:nvSpPr>
          <p:cNvPr id="1259" name="Google Shape;1259;p71"/>
          <p:cNvSpPr txBox="1"/>
          <p:nvPr/>
        </p:nvSpPr>
        <p:spPr>
          <a:xfrm>
            <a:off x="6763550" y="4676925"/>
            <a:ext cx="3467700" cy="59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32">
                <a:solidFill>
                  <a:schemeClr val="dk1"/>
                </a:solidFill>
              </a:rPr>
              <a:t>EDITING = </a:t>
            </a:r>
            <a:r>
              <a:rPr lang="en-GB" sz="1332">
                <a:solidFill>
                  <a:schemeClr val="dk1"/>
                </a:solidFill>
              </a:rPr>
              <a:t>Altering images once they have been taken both on computers and by hand</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72"/>
          <p:cNvSpPr txBox="1"/>
          <p:nvPr>
            <p:ph type="title"/>
          </p:nvPr>
        </p:nvSpPr>
        <p:spPr>
          <a:xfrm>
            <a:off x="608813" y="184398"/>
            <a:ext cx="5643600" cy="677700"/>
          </a:xfrm>
          <a:prstGeom prst="rect">
            <a:avLst/>
          </a:prstGeom>
          <a:solidFill>
            <a:srgbClr val="DDEAF6"/>
          </a:solidFill>
          <a:ln>
            <a:noFill/>
          </a:ln>
        </p:spPr>
        <p:txBody>
          <a:bodyPr anchorCtr="0" anchor="ctr" bIns="39325" lIns="78650" spcFirstLastPara="1" rIns="78650" wrap="square" tIns="39325">
            <a:noAutofit/>
          </a:bodyPr>
          <a:lstStyle/>
          <a:p>
            <a:pPr indent="0" lvl="0" marL="0" rtl="0" algn="l">
              <a:lnSpc>
                <a:spcPct val="90000"/>
              </a:lnSpc>
              <a:spcBef>
                <a:spcPts val="0"/>
              </a:spcBef>
              <a:spcAft>
                <a:spcPts val="0"/>
              </a:spcAft>
              <a:buClr>
                <a:schemeClr val="dk1"/>
              </a:buClr>
              <a:buSzPts val="3097"/>
              <a:buFont typeface="Calibri"/>
              <a:buNone/>
            </a:pPr>
            <a:r>
              <a:rPr b="1" lang="en-GB" sz="2982"/>
              <a:t>Year 8 Food Technology </a:t>
            </a:r>
            <a:endParaRPr b="1" sz="2982">
              <a:latin typeface="Arial"/>
              <a:ea typeface="Arial"/>
              <a:cs typeface="Arial"/>
              <a:sym typeface="Arial"/>
            </a:endParaRPr>
          </a:p>
        </p:txBody>
      </p:sp>
      <p:sp>
        <p:nvSpPr>
          <p:cNvPr id="1266" name="Google Shape;1266;p72"/>
          <p:cNvSpPr/>
          <p:nvPr/>
        </p:nvSpPr>
        <p:spPr>
          <a:xfrm>
            <a:off x="227836" y="1164976"/>
            <a:ext cx="10234800" cy="5904000"/>
          </a:xfrm>
          <a:prstGeom prst="rect">
            <a:avLst/>
          </a:prstGeom>
          <a:solidFill>
            <a:schemeClr val="lt1"/>
          </a:solidFill>
          <a:ln cap="flat" cmpd="sng" w="43700">
            <a:solidFill>
              <a:schemeClr val="dk1"/>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l">
              <a:lnSpc>
                <a:spcPct val="100000"/>
              </a:lnSpc>
              <a:spcBef>
                <a:spcPts val="0"/>
              </a:spcBef>
              <a:spcAft>
                <a:spcPts val="0"/>
              </a:spcAft>
              <a:buClr>
                <a:srgbClr val="000000"/>
              </a:buClr>
              <a:buSzPts val="1606"/>
              <a:buFont typeface="Arial"/>
              <a:buNone/>
            </a:pPr>
            <a:r>
              <a:rPr b="0" i="0" lang="en-GB" sz="1606" u="none" cap="none" strike="noStrike">
                <a:solidFill>
                  <a:schemeClr val="lt1"/>
                </a:solidFill>
                <a:latin typeface="Calibri"/>
                <a:ea typeface="Calibri"/>
                <a:cs typeface="Calibri"/>
                <a:sym typeface="Calibri"/>
              </a:rPr>
              <a:t>K</a:t>
            </a:r>
            <a:endParaRPr b="0" i="0" sz="1262" u="none" cap="none" strike="noStrike">
              <a:solidFill>
                <a:srgbClr val="000000"/>
              </a:solidFill>
              <a:latin typeface="Arial"/>
              <a:ea typeface="Arial"/>
              <a:cs typeface="Arial"/>
              <a:sym typeface="Arial"/>
            </a:endParaRPr>
          </a:p>
        </p:txBody>
      </p:sp>
      <p:sp>
        <p:nvSpPr>
          <p:cNvPr id="1267" name="Google Shape;1267;p72"/>
          <p:cNvSpPr/>
          <p:nvPr/>
        </p:nvSpPr>
        <p:spPr>
          <a:xfrm>
            <a:off x="362685" y="1344000"/>
            <a:ext cx="2886000" cy="504000"/>
          </a:xfrm>
          <a:prstGeom prst="rect">
            <a:avLst/>
          </a:prstGeom>
          <a:noFill/>
          <a:ln cap="flat" cmpd="sng" w="32775">
            <a:solidFill>
              <a:srgbClr val="00B05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Vocabulary</a:t>
            </a:r>
            <a:endParaRPr b="0" i="0" sz="1262" u="none" cap="none" strike="noStrike">
              <a:solidFill>
                <a:srgbClr val="000000"/>
              </a:solidFill>
              <a:latin typeface="Arial"/>
              <a:ea typeface="Arial"/>
              <a:cs typeface="Arial"/>
              <a:sym typeface="Arial"/>
            </a:endParaRPr>
          </a:p>
        </p:txBody>
      </p:sp>
      <p:sp>
        <p:nvSpPr>
          <p:cNvPr id="1268" name="Google Shape;1268;p72"/>
          <p:cNvSpPr/>
          <p:nvPr/>
        </p:nvSpPr>
        <p:spPr>
          <a:xfrm>
            <a:off x="3319647" y="1344000"/>
            <a:ext cx="3181200" cy="504000"/>
          </a:xfrm>
          <a:prstGeom prst="rect">
            <a:avLst/>
          </a:prstGeom>
          <a:noFill/>
          <a:ln cap="flat" cmpd="sng" w="32775">
            <a:solidFill>
              <a:srgbClr val="FF000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2065"/>
              <a:buFont typeface="Arial"/>
              <a:buNone/>
            </a:pPr>
            <a:r>
              <a:rPr b="1" i="0" lang="en-GB" sz="2065" u="none" cap="none" strike="noStrike">
                <a:solidFill>
                  <a:schemeClr val="dk1"/>
                </a:solidFill>
                <a:latin typeface="Calibri"/>
                <a:ea typeface="Calibri"/>
                <a:cs typeface="Calibri"/>
                <a:sym typeface="Calibri"/>
              </a:rPr>
              <a:t>Key </a:t>
            </a:r>
            <a:r>
              <a:rPr b="1" lang="en-GB" sz="2065">
                <a:solidFill>
                  <a:schemeClr val="dk1"/>
                </a:solidFill>
                <a:latin typeface="Calibri"/>
                <a:ea typeface="Calibri"/>
                <a:cs typeface="Calibri"/>
                <a:sym typeface="Calibri"/>
              </a:rPr>
              <a:t>Skills</a:t>
            </a:r>
            <a:endParaRPr b="0" i="0" sz="1262" u="none" cap="none" strike="noStrike">
              <a:solidFill>
                <a:srgbClr val="000000"/>
              </a:solidFill>
              <a:latin typeface="Arial"/>
              <a:ea typeface="Arial"/>
              <a:cs typeface="Arial"/>
              <a:sym typeface="Arial"/>
            </a:endParaRPr>
          </a:p>
        </p:txBody>
      </p:sp>
      <p:sp>
        <p:nvSpPr>
          <p:cNvPr id="1269" name="Google Shape;1269;p72"/>
          <p:cNvSpPr/>
          <p:nvPr/>
        </p:nvSpPr>
        <p:spPr>
          <a:xfrm>
            <a:off x="6653852" y="1344000"/>
            <a:ext cx="3647100" cy="504000"/>
          </a:xfrm>
          <a:prstGeom prst="rect">
            <a:avLst/>
          </a:prstGeom>
          <a:noFill/>
          <a:ln cap="flat" cmpd="sng" w="32775">
            <a:solidFill>
              <a:srgbClr val="0070C0"/>
            </a:solidFill>
            <a:prstDash val="solid"/>
            <a:miter lim="800000"/>
            <a:headEnd len="sm" w="sm" type="none"/>
            <a:tailEnd len="sm" w="sm" type="none"/>
          </a:ln>
        </p:spPr>
        <p:txBody>
          <a:bodyPr anchorCtr="0" anchor="ctr" bIns="39325" lIns="78650" spcFirstLastPara="1" rIns="78650" wrap="square" tIns="39325">
            <a:noAutofit/>
          </a:bodyPr>
          <a:lstStyle/>
          <a:p>
            <a:pPr indent="0" lvl="0" marL="0" marR="0" rtl="0" algn="ctr">
              <a:lnSpc>
                <a:spcPct val="100000"/>
              </a:lnSpc>
              <a:spcBef>
                <a:spcPts val="0"/>
              </a:spcBef>
              <a:spcAft>
                <a:spcPts val="0"/>
              </a:spcAft>
              <a:buClr>
                <a:srgbClr val="000000"/>
              </a:buClr>
              <a:buSzPts val="1720"/>
              <a:buFont typeface="Arial"/>
              <a:buNone/>
            </a:pPr>
            <a:r>
              <a:rPr b="1" lang="en-GB" sz="1720">
                <a:solidFill>
                  <a:schemeClr val="dk1"/>
                </a:solidFill>
              </a:rPr>
              <a:t>Key Ideas </a:t>
            </a:r>
            <a:endParaRPr b="0" i="0" sz="1262" u="none" cap="none" strike="noStrike">
              <a:solidFill>
                <a:srgbClr val="000000"/>
              </a:solidFill>
              <a:latin typeface="Arial"/>
              <a:ea typeface="Arial"/>
              <a:cs typeface="Arial"/>
              <a:sym typeface="Arial"/>
            </a:endParaRPr>
          </a:p>
        </p:txBody>
      </p:sp>
      <p:sp>
        <p:nvSpPr>
          <p:cNvPr id="1270" name="Google Shape;1270;p72"/>
          <p:cNvSpPr txBox="1"/>
          <p:nvPr/>
        </p:nvSpPr>
        <p:spPr>
          <a:xfrm>
            <a:off x="2000826" y="7025768"/>
            <a:ext cx="6347400" cy="441300"/>
          </a:xfrm>
          <a:prstGeom prst="rect">
            <a:avLst/>
          </a:prstGeom>
          <a:noFill/>
          <a:ln>
            <a:noFill/>
          </a:ln>
        </p:spPr>
        <p:txBody>
          <a:bodyPr anchorCtr="0" anchor="t" bIns="52425" lIns="104875" spcFirstLastPara="1" rIns="104875" wrap="square" tIns="52425">
            <a:spAutoFit/>
          </a:bodyPr>
          <a:lstStyle/>
          <a:p>
            <a:pPr indent="0" lvl="0" marL="0" marR="0" rtl="0" algn="ctr">
              <a:lnSpc>
                <a:spcPct val="100000"/>
              </a:lnSpc>
              <a:spcBef>
                <a:spcPts val="0"/>
              </a:spcBef>
              <a:spcAft>
                <a:spcPts val="0"/>
              </a:spcAft>
              <a:buClr>
                <a:srgbClr val="000000"/>
              </a:buClr>
              <a:buSzPts val="3670"/>
              <a:buFont typeface="Arial"/>
              <a:buNone/>
            </a:pPr>
            <a:r>
              <a:rPr b="1" i="0" lang="en-GB" sz="2179" u="none" cap="none" strike="noStrike">
                <a:solidFill>
                  <a:srgbClr val="000000"/>
                </a:solidFill>
                <a:latin typeface="Calibri"/>
                <a:ea typeface="Calibri"/>
                <a:cs typeface="Calibri"/>
                <a:sym typeface="Calibri"/>
              </a:rPr>
              <a:t>Resilience,  Excellence,  Respect</a:t>
            </a:r>
            <a:endParaRPr b="0" i="0" sz="115" u="none" cap="none" strike="noStrike">
              <a:solidFill>
                <a:srgbClr val="000000"/>
              </a:solidFill>
              <a:latin typeface="Arial"/>
              <a:ea typeface="Arial"/>
              <a:cs typeface="Arial"/>
              <a:sym typeface="Arial"/>
            </a:endParaRPr>
          </a:p>
        </p:txBody>
      </p:sp>
      <p:pic>
        <p:nvPicPr>
          <p:cNvPr id="1271" name="Google Shape;1271;p72"/>
          <p:cNvPicPr preferRelativeResize="0"/>
          <p:nvPr/>
        </p:nvPicPr>
        <p:blipFill rotWithShape="1">
          <a:blip r:embed="rId3">
            <a:alphaModFix/>
          </a:blip>
          <a:srcRect b="0" l="0" r="0" t="0"/>
          <a:stretch/>
        </p:blipFill>
        <p:spPr>
          <a:xfrm>
            <a:off x="9353964" y="0"/>
            <a:ext cx="1182082" cy="1164976"/>
          </a:xfrm>
          <a:prstGeom prst="rect">
            <a:avLst/>
          </a:prstGeom>
          <a:noFill/>
          <a:ln>
            <a:noFill/>
          </a:ln>
        </p:spPr>
      </p:pic>
      <p:sp>
        <p:nvSpPr>
          <p:cNvPr id="1272" name="Google Shape;1272;p72"/>
          <p:cNvSpPr txBox="1"/>
          <p:nvPr/>
        </p:nvSpPr>
        <p:spPr>
          <a:xfrm>
            <a:off x="362539" y="1925680"/>
            <a:ext cx="2886000" cy="4996200"/>
          </a:xfrm>
          <a:prstGeom prst="rect">
            <a:avLst/>
          </a:prstGeom>
          <a:noFill/>
          <a:ln cap="flat" cmpd="sng" w="32775">
            <a:solidFill>
              <a:srgbClr val="00B05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b="1" lang="en-GB" sz="1720">
                <a:solidFill>
                  <a:schemeClr val="dk1"/>
                </a:solidFill>
              </a:rPr>
              <a:t>Micronutrients</a:t>
            </a:r>
            <a:r>
              <a:rPr lang="en-GB" sz="1720">
                <a:solidFill>
                  <a:schemeClr val="dk1"/>
                </a:solidFill>
              </a:rPr>
              <a:t> are vitamins and minerals needed by the body in very small amounts.</a:t>
            </a:r>
            <a:endParaRPr sz="1720">
              <a:solidFill>
                <a:schemeClr val="dk1"/>
              </a:solidFill>
            </a:endParaRPr>
          </a:p>
          <a:p>
            <a:pPr indent="0" lvl="0" marL="0" rtl="0" algn="l">
              <a:spcBef>
                <a:spcPts val="0"/>
              </a:spcBef>
              <a:spcAft>
                <a:spcPts val="0"/>
              </a:spcAft>
              <a:buNone/>
            </a:pPr>
            <a:r>
              <a:t/>
            </a:r>
            <a:endParaRPr sz="1720">
              <a:solidFill>
                <a:schemeClr val="dk1"/>
              </a:solidFill>
            </a:endParaRPr>
          </a:p>
          <a:p>
            <a:pPr indent="0" lvl="0" marL="0" rtl="0" algn="l">
              <a:spcBef>
                <a:spcPts val="0"/>
              </a:spcBef>
              <a:spcAft>
                <a:spcPts val="0"/>
              </a:spcAft>
              <a:buNone/>
            </a:pPr>
            <a:r>
              <a:rPr b="1" lang="en-GB" sz="1835">
                <a:solidFill>
                  <a:schemeClr val="dk1"/>
                </a:solidFill>
                <a:latin typeface="Calibri"/>
                <a:ea typeface="Calibri"/>
                <a:cs typeface="Calibri"/>
                <a:sym typeface="Calibri"/>
              </a:rPr>
              <a:t>Food poisoning </a:t>
            </a:r>
            <a:r>
              <a:rPr lang="en-GB" sz="1835">
                <a:solidFill>
                  <a:schemeClr val="dk1"/>
                </a:solidFill>
                <a:latin typeface="Calibri"/>
                <a:ea typeface="Calibri"/>
                <a:cs typeface="Calibri"/>
                <a:sym typeface="Calibri"/>
              </a:rPr>
              <a:t>-Food poisoning can occur as a result of eating too many bacteria that have been allowed to multiply. In food- for instance, if the food has not been handled or stored correctly. </a:t>
            </a:r>
            <a:endParaRPr sz="1835">
              <a:solidFill>
                <a:schemeClr val="dk1"/>
              </a:solidFill>
              <a:latin typeface="Calibri"/>
              <a:ea typeface="Calibri"/>
              <a:cs typeface="Calibri"/>
              <a:sym typeface="Calibri"/>
            </a:endParaRPr>
          </a:p>
          <a:p>
            <a:pPr indent="0" lvl="0" marL="0" rtl="0" algn="l">
              <a:spcBef>
                <a:spcPts val="918"/>
              </a:spcBef>
              <a:spcAft>
                <a:spcPts val="0"/>
              </a:spcAft>
              <a:buNone/>
            </a:pPr>
            <a:r>
              <a:t/>
            </a:r>
            <a:endParaRPr sz="1835">
              <a:solidFill>
                <a:schemeClr val="dk1"/>
              </a:solidFill>
              <a:latin typeface="Calibri"/>
              <a:ea typeface="Calibri"/>
              <a:cs typeface="Calibri"/>
              <a:sym typeface="Calibri"/>
            </a:endParaRPr>
          </a:p>
          <a:p>
            <a:pPr indent="0" lvl="0" marL="0" rtl="0" algn="l">
              <a:spcBef>
                <a:spcPts val="918"/>
              </a:spcBef>
              <a:spcAft>
                <a:spcPts val="0"/>
              </a:spcAft>
              <a:buNone/>
            </a:pPr>
            <a:r>
              <a:t/>
            </a:r>
            <a:endParaRPr sz="1835">
              <a:solidFill>
                <a:schemeClr val="dk1"/>
              </a:solidFill>
              <a:latin typeface="Calibri"/>
              <a:ea typeface="Calibri"/>
              <a:cs typeface="Calibri"/>
              <a:sym typeface="Calibri"/>
            </a:endParaRPr>
          </a:p>
          <a:p>
            <a:pPr indent="0" lvl="0" marL="0" rtl="0" algn="l">
              <a:spcBef>
                <a:spcPts val="918"/>
              </a:spcBef>
              <a:spcAft>
                <a:spcPts val="918"/>
              </a:spcAft>
              <a:buNone/>
            </a:pPr>
            <a:r>
              <a:t/>
            </a:r>
            <a:endParaRPr sz="1835">
              <a:solidFill>
                <a:schemeClr val="dk1"/>
              </a:solidFill>
              <a:latin typeface="Calibri"/>
              <a:ea typeface="Calibri"/>
              <a:cs typeface="Calibri"/>
              <a:sym typeface="Calibri"/>
            </a:endParaRPr>
          </a:p>
        </p:txBody>
      </p:sp>
      <p:sp>
        <p:nvSpPr>
          <p:cNvPr id="1273" name="Google Shape;1273;p72"/>
          <p:cNvSpPr txBox="1"/>
          <p:nvPr/>
        </p:nvSpPr>
        <p:spPr>
          <a:xfrm>
            <a:off x="6653852" y="1925680"/>
            <a:ext cx="3647100" cy="4941900"/>
          </a:xfrm>
          <a:prstGeom prst="rect">
            <a:avLst/>
          </a:prstGeom>
          <a:noFill/>
          <a:ln cap="flat" cmpd="sng" w="32775">
            <a:solidFill>
              <a:srgbClr val="0070C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Clr>
                <a:schemeClr val="dk1"/>
              </a:buClr>
              <a:buSzPts val="1262"/>
              <a:buFont typeface="Arial"/>
              <a:buNone/>
            </a:pPr>
            <a:r>
              <a:rPr lang="en-GB" sz="1462">
                <a:solidFill>
                  <a:schemeClr val="dk1"/>
                </a:solidFill>
                <a:latin typeface="Calibri"/>
                <a:ea typeface="Calibri"/>
                <a:cs typeface="Calibri"/>
                <a:sym typeface="Calibri"/>
              </a:rPr>
              <a:t>To prevent the spread of bacteria, temperatures in the kitchen need to be kept to Health and Hygiene Standards. Otherwise bacteria will reach The Danger Zone which is 5- 65 degrees c. This is where bacteria multiply rapidly.</a:t>
            </a:r>
            <a:endParaRPr sz="1462">
              <a:solidFill>
                <a:schemeClr val="dk1"/>
              </a:solidFill>
              <a:latin typeface="Calibri"/>
              <a:ea typeface="Calibri"/>
              <a:cs typeface="Calibri"/>
              <a:sym typeface="Calibri"/>
            </a:endParaRPr>
          </a:p>
          <a:p>
            <a:pPr indent="0" lvl="0" marL="0" rtl="0" algn="l">
              <a:spcBef>
                <a:spcPts val="918"/>
              </a:spcBef>
              <a:spcAft>
                <a:spcPts val="0"/>
              </a:spcAft>
              <a:buClr>
                <a:schemeClr val="dk1"/>
              </a:buClr>
              <a:buSzPts val="1262"/>
              <a:buFont typeface="Arial"/>
              <a:buNone/>
            </a:pPr>
            <a:r>
              <a:t/>
            </a:r>
            <a:endParaRPr sz="1462">
              <a:solidFill>
                <a:schemeClr val="dk1"/>
              </a:solidFill>
              <a:latin typeface="Calibri"/>
              <a:ea typeface="Calibri"/>
              <a:cs typeface="Calibri"/>
              <a:sym typeface="Calibri"/>
            </a:endParaRPr>
          </a:p>
          <a:p>
            <a:pPr indent="0" lvl="0" marL="0" rtl="0" algn="l">
              <a:spcBef>
                <a:spcPts val="918"/>
              </a:spcBef>
              <a:spcAft>
                <a:spcPts val="0"/>
              </a:spcAft>
              <a:buClr>
                <a:schemeClr val="dk1"/>
              </a:buClr>
              <a:buSzPts val="1262"/>
              <a:buFont typeface="Arial"/>
              <a:buNone/>
            </a:pPr>
            <a:r>
              <a:rPr b="1" lang="en-GB" sz="1462">
                <a:solidFill>
                  <a:schemeClr val="dk2"/>
                </a:solidFill>
              </a:rPr>
              <a:t>You can avoid getting food poisoning by making sure… </a:t>
            </a:r>
            <a:endParaRPr sz="1462">
              <a:solidFill>
                <a:schemeClr val="dk2"/>
              </a:solidFill>
            </a:endParaRPr>
          </a:p>
          <a:p>
            <a:pPr indent="0" lvl="0" marL="0" rtl="0" algn="l">
              <a:lnSpc>
                <a:spcPct val="115000"/>
              </a:lnSpc>
              <a:spcBef>
                <a:spcPts val="0"/>
              </a:spcBef>
              <a:spcAft>
                <a:spcPts val="0"/>
              </a:spcAft>
              <a:buClr>
                <a:schemeClr val="dk1"/>
              </a:buClr>
              <a:buSzPts val="1262"/>
              <a:buFont typeface="Arial"/>
              <a:buNone/>
            </a:pPr>
            <a:r>
              <a:t/>
            </a:r>
            <a:endParaRPr sz="1462">
              <a:solidFill>
                <a:schemeClr val="dk2"/>
              </a:solidFill>
            </a:endParaRPr>
          </a:p>
          <a:p>
            <a:pPr indent="-355016" lvl="0" marL="524400" rtl="0" algn="l">
              <a:lnSpc>
                <a:spcPct val="115000"/>
              </a:lnSpc>
              <a:spcBef>
                <a:spcPts val="0"/>
              </a:spcBef>
              <a:spcAft>
                <a:spcPts val="0"/>
              </a:spcAft>
              <a:buClr>
                <a:schemeClr val="dk2"/>
              </a:buClr>
              <a:buSzPts val="1462"/>
              <a:buChar char="-"/>
            </a:pPr>
            <a:r>
              <a:rPr lang="en-GB" sz="1462">
                <a:solidFill>
                  <a:schemeClr val="dk2"/>
                </a:solidFill>
              </a:rPr>
              <a:t>Cooking and reheating food properly </a:t>
            </a:r>
            <a:endParaRPr sz="1462">
              <a:solidFill>
                <a:schemeClr val="dk2"/>
              </a:solidFill>
            </a:endParaRPr>
          </a:p>
          <a:p>
            <a:pPr indent="-355016" lvl="0" marL="524400" rtl="0" algn="l">
              <a:lnSpc>
                <a:spcPct val="115000"/>
              </a:lnSpc>
              <a:spcBef>
                <a:spcPts val="0"/>
              </a:spcBef>
              <a:spcAft>
                <a:spcPts val="0"/>
              </a:spcAft>
              <a:buClr>
                <a:schemeClr val="dk2"/>
              </a:buClr>
              <a:buSzPts val="1462"/>
              <a:buChar char="-"/>
            </a:pPr>
            <a:r>
              <a:rPr lang="en-GB" sz="1462">
                <a:solidFill>
                  <a:schemeClr val="dk2"/>
                </a:solidFill>
              </a:rPr>
              <a:t>Washing hands with soap and water </a:t>
            </a:r>
            <a:endParaRPr sz="1462">
              <a:solidFill>
                <a:schemeClr val="dk2"/>
              </a:solidFill>
            </a:endParaRPr>
          </a:p>
          <a:p>
            <a:pPr indent="-355016" lvl="0" marL="524400" rtl="0" algn="l">
              <a:lnSpc>
                <a:spcPct val="115000"/>
              </a:lnSpc>
              <a:spcBef>
                <a:spcPts val="0"/>
              </a:spcBef>
              <a:spcAft>
                <a:spcPts val="0"/>
              </a:spcAft>
              <a:buClr>
                <a:schemeClr val="dk2"/>
              </a:buClr>
              <a:buSzPts val="1462"/>
              <a:buChar char="-"/>
            </a:pPr>
            <a:r>
              <a:rPr lang="en-GB" sz="1462">
                <a:solidFill>
                  <a:schemeClr val="dk2"/>
                </a:solidFill>
              </a:rPr>
              <a:t>Disinfecting surfaces with antibacterial spray </a:t>
            </a:r>
            <a:endParaRPr sz="1462">
              <a:solidFill>
                <a:schemeClr val="dk2"/>
              </a:solidFill>
            </a:endParaRPr>
          </a:p>
          <a:p>
            <a:pPr indent="-355016" lvl="0" marL="524400" rtl="0" algn="l">
              <a:lnSpc>
                <a:spcPct val="115000"/>
              </a:lnSpc>
              <a:spcBef>
                <a:spcPts val="0"/>
              </a:spcBef>
              <a:spcAft>
                <a:spcPts val="0"/>
              </a:spcAft>
              <a:buClr>
                <a:schemeClr val="dk2"/>
              </a:buClr>
              <a:buSzPts val="1462"/>
              <a:buChar char="-"/>
            </a:pPr>
            <a:r>
              <a:rPr lang="en-GB" sz="1462">
                <a:solidFill>
                  <a:schemeClr val="dk2"/>
                </a:solidFill>
              </a:rPr>
              <a:t>Not consuming out of date foods </a:t>
            </a:r>
            <a:endParaRPr sz="1462">
              <a:solidFill>
                <a:schemeClr val="dk2"/>
              </a:solidFill>
            </a:endParaRPr>
          </a:p>
          <a:p>
            <a:pPr indent="-355016" lvl="0" marL="524400" rtl="0" algn="l">
              <a:lnSpc>
                <a:spcPct val="115000"/>
              </a:lnSpc>
              <a:spcBef>
                <a:spcPts val="0"/>
              </a:spcBef>
              <a:spcAft>
                <a:spcPts val="0"/>
              </a:spcAft>
              <a:buClr>
                <a:schemeClr val="dk2"/>
              </a:buClr>
              <a:buSzPts val="1462"/>
              <a:buChar char="-"/>
            </a:pPr>
            <a:r>
              <a:rPr lang="en-GB" sz="1462">
                <a:solidFill>
                  <a:schemeClr val="dk2"/>
                </a:solidFill>
              </a:rPr>
              <a:t>Storing food correctly </a:t>
            </a:r>
            <a:endParaRPr sz="1462">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262"/>
              <a:buFont typeface="Arial"/>
              <a:buNone/>
            </a:pPr>
            <a:r>
              <a:t/>
            </a:r>
            <a:endParaRPr sz="918">
              <a:solidFill>
                <a:schemeClr val="dk1"/>
              </a:solidFill>
            </a:endParaRPr>
          </a:p>
        </p:txBody>
      </p:sp>
      <p:sp>
        <p:nvSpPr>
          <p:cNvPr id="1274" name="Google Shape;1274;p72"/>
          <p:cNvSpPr txBox="1"/>
          <p:nvPr/>
        </p:nvSpPr>
        <p:spPr>
          <a:xfrm>
            <a:off x="3448532" y="3722199"/>
            <a:ext cx="3052500" cy="3067800"/>
          </a:xfrm>
          <a:prstGeom prst="rect">
            <a:avLst/>
          </a:prstGeom>
          <a:noFill/>
          <a:ln>
            <a:noFill/>
          </a:ln>
        </p:spPr>
        <p:txBody>
          <a:bodyPr anchorCtr="0" anchor="t" bIns="104875" lIns="104875" spcFirstLastPara="1" rIns="104875" wrap="square" tIns="104875">
            <a:noAutofit/>
          </a:bodyPr>
          <a:lstStyle/>
          <a:p>
            <a:pPr indent="0" lvl="0" marL="0" rtl="0" algn="l">
              <a:spcBef>
                <a:spcPts val="0"/>
              </a:spcBef>
              <a:spcAft>
                <a:spcPts val="0"/>
              </a:spcAft>
              <a:buNone/>
            </a:pPr>
            <a:r>
              <a:rPr b="1" lang="en-GB" sz="1606">
                <a:solidFill>
                  <a:srgbClr val="474747"/>
                </a:solidFill>
                <a:highlight>
                  <a:srgbClr val="FFFFFF"/>
                </a:highlight>
              </a:rPr>
              <a:t>Kneading </a:t>
            </a:r>
            <a:r>
              <a:rPr lang="en-GB" sz="1606">
                <a:solidFill>
                  <a:srgbClr val="474747"/>
                </a:solidFill>
                <a:highlight>
                  <a:srgbClr val="FFFFFF"/>
                </a:highlight>
              </a:rPr>
              <a:t>- developing the gluten structure, creating the right texture, ensuring yeast and salt are evenly spread throughout the bake</a:t>
            </a:r>
            <a:r>
              <a:rPr lang="en-GB" sz="1491">
                <a:solidFill>
                  <a:schemeClr val="dk1"/>
                </a:solidFill>
              </a:rPr>
              <a:t> </a:t>
            </a:r>
            <a:endParaRPr sz="1491">
              <a:solidFill>
                <a:schemeClr val="dk1"/>
              </a:solidFill>
            </a:endParaRPr>
          </a:p>
          <a:p>
            <a:pPr indent="0" lvl="0" marL="0" rtl="0" algn="l">
              <a:spcBef>
                <a:spcPts val="0"/>
              </a:spcBef>
              <a:spcAft>
                <a:spcPts val="0"/>
              </a:spcAft>
              <a:buNone/>
            </a:pPr>
            <a:r>
              <a:t/>
            </a:r>
            <a:endParaRPr sz="1491">
              <a:solidFill>
                <a:schemeClr val="dk1"/>
              </a:solidFill>
            </a:endParaRPr>
          </a:p>
          <a:p>
            <a:pPr indent="0" lvl="0" marL="0" rtl="0" algn="l">
              <a:spcBef>
                <a:spcPts val="0"/>
              </a:spcBef>
              <a:spcAft>
                <a:spcPts val="0"/>
              </a:spcAft>
              <a:buNone/>
            </a:pPr>
            <a:r>
              <a:rPr b="1" lang="en-GB" sz="1491">
                <a:solidFill>
                  <a:schemeClr val="dk1"/>
                </a:solidFill>
                <a:highlight>
                  <a:schemeClr val="lt1"/>
                </a:highlight>
              </a:rPr>
              <a:t>Dicing-</a:t>
            </a:r>
            <a:r>
              <a:rPr lang="en-GB" sz="1491">
                <a:solidFill>
                  <a:schemeClr val="dk1"/>
                </a:solidFill>
                <a:highlight>
                  <a:schemeClr val="lt1"/>
                </a:highlight>
              </a:rPr>
              <a:t> cutting </a:t>
            </a:r>
            <a:r>
              <a:rPr lang="en-GB" sz="1606">
                <a:solidFill>
                  <a:srgbClr val="001D35"/>
                </a:solidFill>
                <a:highlight>
                  <a:schemeClr val="lt1"/>
                </a:highlight>
              </a:rPr>
              <a:t>food item into small blocks or dice</a:t>
            </a:r>
            <a:r>
              <a:rPr lang="en-GB" sz="1491">
                <a:solidFill>
                  <a:schemeClr val="dk1"/>
                </a:solidFill>
                <a:highlight>
                  <a:schemeClr val="lt1"/>
                </a:highlight>
              </a:rPr>
              <a:t> </a:t>
            </a:r>
            <a:r>
              <a:rPr lang="en-GB" sz="1491">
                <a:solidFill>
                  <a:schemeClr val="dk1"/>
                </a:solidFill>
              </a:rPr>
              <a:t> </a:t>
            </a:r>
            <a:endParaRPr sz="1491">
              <a:solidFill>
                <a:schemeClr val="dk1"/>
              </a:solidFill>
            </a:endParaRPr>
          </a:p>
        </p:txBody>
      </p:sp>
      <p:pic>
        <p:nvPicPr>
          <p:cNvPr id="1275" name="Google Shape;1275;p72"/>
          <p:cNvPicPr preferRelativeResize="0"/>
          <p:nvPr/>
        </p:nvPicPr>
        <p:blipFill>
          <a:blip r:embed="rId4">
            <a:alphaModFix/>
          </a:blip>
          <a:stretch>
            <a:fillRect/>
          </a:stretch>
        </p:blipFill>
        <p:spPr>
          <a:xfrm>
            <a:off x="3863255" y="2103303"/>
            <a:ext cx="1821213" cy="1214168"/>
          </a:xfrm>
          <a:prstGeom prst="rect">
            <a:avLst/>
          </a:prstGeom>
          <a:noFill/>
          <a:ln>
            <a:noFill/>
          </a:ln>
        </p:spPr>
      </p:pic>
      <p:sp>
        <p:nvSpPr>
          <p:cNvPr id="1276" name="Google Shape;1276;p72"/>
          <p:cNvSpPr txBox="1"/>
          <p:nvPr/>
        </p:nvSpPr>
        <p:spPr>
          <a:xfrm>
            <a:off x="3384172" y="1942330"/>
            <a:ext cx="3181200" cy="4978500"/>
          </a:xfrm>
          <a:prstGeom prst="rect">
            <a:avLst/>
          </a:prstGeom>
          <a:noFill/>
          <a:ln cap="flat" cmpd="sng" w="32775">
            <a:solidFill>
              <a:srgbClr val="FF0000"/>
            </a:solidFill>
            <a:prstDash val="solid"/>
            <a:round/>
            <a:headEnd len="sm" w="sm" type="none"/>
            <a:tailEnd len="sm" w="sm" type="none"/>
          </a:ln>
        </p:spPr>
        <p:txBody>
          <a:bodyPr anchorCtr="0" anchor="t" bIns="104875" lIns="104875" spcFirstLastPara="1" rIns="104875" wrap="square" tIns="104875">
            <a:spAutoFit/>
          </a:bodyPr>
          <a:lstStyle/>
          <a:p>
            <a:pPr indent="0" lvl="0" marL="0" rtl="0" algn="l">
              <a:spcBef>
                <a:spcPts val="0"/>
              </a:spcBef>
              <a:spcAft>
                <a:spcPts val="0"/>
              </a:spcAft>
              <a:buNone/>
            </a:pPr>
            <a:r>
              <a:rPr lang="en-GB" sz="2065">
                <a:solidFill>
                  <a:srgbClr val="595959"/>
                </a:solidFill>
              </a:rPr>
              <a:t> </a:t>
            </a:r>
            <a:r>
              <a:rPr lang="en-GB" sz="688">
                <a:solidFill>
                  <a:srgbClr val="595959"/>
                </a:solidFill>
              </a:rPr>
              <a:t>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a:p>
            <a:pPr indent="0" lvl="0" marL="0" rtl="0" algn="l">
              <a:spcBef>
                <a:spcPts val="0"/>
              </a:spcBef>
              <a:spcAft>
                <a:spcPts val="0"/>
              </a:spcAft>
              <a:buNone/>
            </a:pPr>
            <a:r>
              <a:t/>
            </a:r>
            <a:endParaRPr sz="688">
              <a:solidFill>
                <a:srgbClr val="595959"/>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1" name="Shape 1281"/>
        <p:cNvGrpSpPr/>
        <p:nvPr/>
      </p:nvGrpSpPr>
      <p:grpSpPr>
        <a:xfrm>
          <a:off x="0" y="0"/>
          <a:ext cx="0" cy="0"/>
          <a:chOff x="0" y="0"/>
          <a:chExt cx="0" cy="0"/>
        </a:xfrm>
      </p:grpSpPr>
      <p:sp>
        <p:nvSpPr>
          <p:cNvPr id="1282" name="Google Shape;1282;p73"/>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Drama: Mime</a:t>
            </a:r>
            <a:endParaRPr/>
          </a:p>
        </p:txBody>
      </p:sp>
      <p:pic>
        <p:nvPicPr>
          <p:cNvPr id="1283" name="Google Shape;1283;p73"/>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284" name="Google Shape;1284;p73"/>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285" name="Google Shape;1285;p73"/>
          <p:cNvPicPr preferRelativeResize="0"/>
          <p:nvPr/>
        </p:nvPicPr>
        <p:blipFill>
          <a:blip r:embed="rId4">
            <a:alphaModFix/>
          </a:blip>
          <a:stretch>
            <a:fillRect/>
          </a:stretch>
        </p:blipFill>
        <p:spPr>
          <a:xfrm rot="-5400000">
            <a:off x="2240666" y="-590109"/>
            <a:ext cx="6519149" cy="8740224"/>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0" name="Shape 1290"/>
        <p:cNvGrpSpPr/>
        <p:nvPr/>
      </p:nvGrpSpPr>
      <p:grpSpPr>
        <a:xfrm>
          <a:off x="0" y="0"/>
          <a:ext cx="0" cy="0"/>
          <a:chOff x="0" y="0"/>
          <a:chExt cx="0" cy="0"/>
        </a:xfrm>
      </p:grpSpPr>
      <p:sp>
        <p:nvSpPr>
          <p:cNvPr id="1291" name="Google Shape;1291;p74"/>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Drama: Physical Theatre</a:t>
            </a:r>
            <a:endParaRPr/>
          </a:p>
        </p:txBody>
      </p:sp>
      <p:pic>
        <p:nvPicPr>
          <p:cNvPr id="1292" name="Google Shape;1292;p74"/>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293" name="Google Shape;1293;p74"/>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294" name="Google Shape;1294;p74"/>
          <p:cNvPicPr preferRelativeResize="0"/>
          <p:nvPr/>
        </p:nvPicPr>
        <p:blipFill>
          <a:blip r:embed="rId4">
            <a:alphaModFix/>
          </a:blip>
          <a:stretch>
            <a:fillRect/>
          </a:stretch>
        </p:blipFill>
        <p:spPr>
          <a:xfrm rot="-5400000">
            <a:off x="2263800" y="-543050"/>
            <a:ext cx="6625625" cy="887492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9" name="Shape 1299"/>
        <p:cNvGrpSpPr/>
        <p:nvPr/>
      </p:nvGrpSpPr>
      <p:grpSpPr>
        <a:xfrm>
          <a:off x="0" y="0"/>
          <a:ext cx="0" cy="0"/>
          <a:chOff x="0" y="0"/>
          <a:chExt cx="0" cy="0"/>
        </a:xfrm>
      </p:grpSpPr>
      <p:sp>
        <p:nvSpPr>
          <p:cNvPr id="1300" name="Google Shape;1300;p75"/>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Drama: Street Theatre</a:t>
            </a:r>
            <a:endParaRPr/>
          </a:p>
        </p:txBody>
      </p:sp>
      <p:pic>
        <p:nvPicPr>
          <p:cNvPr id="1301" name="Google Shape;1301;p75"/>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302" name="Google Shape;1302;p75"/>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303" name="Google Shape;1303;p75"/>
          <p:cNvPicPr preferRelativeResize="0"/>
          <p:nvPr/>
        </p:nvPicPr>
        <p:blipFill>
          <a:blip r:embed="rId4">
            <a:alphaModFix/>
          </a:blip>
          <a:stretch>
            <a:fillRect/>
          </a:stretch>
        </p:blipFill>
        <p:spPr>
          <a:xfrm rot="-5400000">
            <a:off x="2271538" y="-662976"/>
            <a:ext cx="6609825" cy="9006801"/>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76"/>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Blues</a:t>
            </a:r>
            <a:endParaRPr/>
          </a:p>
        </p:txBody>
      </p:sp>
      <p:pic>
        <p:nvPicPr>
          <p:cNvPr id="1310" name="Google Shape;1310;p76"/>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311" name="Google Shape;1311;p76"/>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312" name="Google Shape;1312;p76"/>
          <p:cNvPicPr preferRelativeResize="0"/>
          <p:nvPr/>
        </p:nvPicPr>
        <p:blipFill>
          <a:blip r:embed="rId4">
            <a:alphaModFix/>
          </a:blip>
          <a:stretch>
            <a:fillRect/>
          </a:stretch>
        </p:blipFill>
        <p:spPr>
          <a:xfrm rot="-5400000">
            <a:off x="2211274" y="-407462"/>
            <a:ext cx="6577925" cy="872629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sp>
        <p:nvSpPr>
          <p:cNvPr id="1318" name="Google Shape;1318;p77"/>
          <p:cNvSpPr txBox="1"/>
          <p:nvPr>
            <p:ph type="title"/>
          </p:nvPr>
        </p:nvSpPr>
        <p:spPr>
          <a:xfrm rot="-5400000">
            <a:off x="-2566175" y="39581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 Musicals</a:t>
            </a:r>
            <a:endParaRPr/>
          </a:p>
        </p:txBody>
      </p:sp>
      <p:pic>
        <p:nvPicPr>
          <p:cNvPr id="1319" name="Google Shape;1319;p77"/>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320" name="Google Shape;1320;p77"/>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321" name="Google Shape;1321;p77"/>
          <p:cNvPicPr preferRelativeResize="0"/>
          <p:nvPr/>
        </p:nvPicPr>
        <p:blipFill>
          <a:blip r:embed="rId4">
            <a:alphaModFix/>
          </a:blip>
          <a:stretch>
            <a:fillRect/>
          </a:stretch>
        </p:blipFill>
        <p:spPr>
          <a:xfrm rot="-5400000">
            <a:off x="2160413" y="-594225"/>
            <a:ext cx="6679649" cy="88693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78"/>
          <p:cNvSpPr txBox="1"/>
          <p:nvPr>
            <p:ph type="title"/>
          </p:nvPr>
        </p:nvSpPr>
        <p:spPr>
          <a:xfrm rot="-5400000">
            <a:off x="-2566175" y="3937625"/>
            <a:ext cx="6290100" cy="677700"/>
          </a:xfrm>
          <a:prstGeom prst="rect">
            <a:avLst/>
          </a:prstGeom>
          <a:solidFill>
            <a:srgbClr val="D9E5F8"/>
          </a:solidFill>
          <a:ln>
            <a:noFill/>
          </a:ln>
        </p:spPr>
        <p:txBody>
          <a:bodyPr anchorCtr="0" anchor="ctr" bIns="43500" lIns="87050" spcFirstLastPara="1" rIns="87050" wrap="square" tIns="43500">
            <a:normAutofit/>
          </a:bodyPr>
          <a:lstStyle/>
          <a:p>
            <a:pPr indent="0" lvl="0" marL="0" rtl="0" algn="l">
              <a:lnSpc>
                <a:spcPct val="90000"/>
              </a:lnSpc>
              <a:spcBef>
                <a:spcPts val="0"/>
              </a:spcBef>
              <a:spcAft>
                <a:spcPts val="0"/>
              </a:spcAft>
              <a:buClr>
                <a:schemeClr val="dk1"/>
              </a:buClr>
              <a:buSzPts val="4200"/>
              <a:buFont typeface="Play"/>
              <a:buNone/>
            </a:pPr>
            <a:r>
              <a:rPr lang="en-GB"/>
              <a:t>Music : Soundtracks</a:t>
            </a:r>
            <a:endParaRPr/>
          </a:p>
        </p:txBody>
      </p:sp>
      <p:pic>
        <p:nvPicPr>
          <p:cNvPr id="1328" name="Google Shape;1328;p78"/>
          <p:cNvPicPr preferRelativeResize="0"/>
          <p:nvPr/>
        </p:nvPicPr>
        <p:blipFill rotWithShape="1">
          <a:blip r:embed="rId3">
            <a:alphaModFix/>
          </a:blip>
          <a:srcRect b="41827" l="0" r="27777" t="0"/>
          <a:stretch/>
        </p:blipFill>
        <p:spPr>
          <a:xfrm rot="-5400000">
            <a:off x="65500" y="210525"/>
            <a:ext cx="1026750" cy="815050"/>
          </a:xfrm>
          <a:prstGeom prst="rect">
            <a:avLst/>
          </a:prstGeom>
          <a:noFill/>
          <a:ln>
            <a:noFill/>
          </a:ln>
        </p:spPr>
      </p:pic>
      <p:sp>
        <p:nvSpPr>
          <p:cNvPr id="1329" name="Google Shape;1329;p78"/>
          <p:cNvSpPr txBox="1"/>
          <p:nvPr/>
        </p:nvSpPr>
        <p:spPr>
          <a:xfrm rot="-5400000">
            <a:off x="7083676" y="3597118"/>
            <a:ext cx="6347400" cy="486600"/>
          </a:xfrm>
          <a:prstGeom prst="rect">
            <a:avLst/>
          </a:prstGeom>
          <a:noFill/>
          <a:ln>
            <a:noFill/>
          </a:ln>
        </p:spPr>
        <p:txBody>
          <a:bodyPr anchorCtr="0" anchor="t" bIns="58025" lIns="116050" spcFirstLastPara="1" rIns="116050" wrap="square" tIns="58025">
            <a:spAutoFit/>
          </a:bodyPr>
          <a:lstStyle/>
          <a:p>
            <a:pPr indent="0" lvl="0" marL="0" marR="0" rtl="0" algn="ctr">
              <a:lnSpc>
                <a:spcPct val="100000"/>
              </a:lnSpc>
              <a:spcBef>
                <a:spcPts val="0"/>
              </a:spcBef>
              <a:spcAft>
                <a:spcPts val="0"/>
              </a:spcAft>
              <a:buClr>
                <a:srgbClr val="000000"/>
              </a:buClr>
              <a:buSzPts val="4100"/>
              <a:buFont typeface="Arial"/>
              <a:buNone/>
            </a:pPr>
            <a:r>
              <a:rPr b="1" i="0" lang="en-GB" sz="2400" u="none" cap="none" strike="noStrike">
                <a:solidFill>
                  <a:srgbClr val="000000"/>
                </a:solidFill>
                <a:latin typeface="Calibri"/>
                <a:ea typeface="Calibri"/>
                <a:cs typeface="Calibri"/>
                <a:sym typeface="Calibri"/>
              </a:rPr>
              <a:t>Resilience,  Excellence,  Respect</a:t>
            </a:r>
            <a:endParaRPr b="0" i="0" sz="100" u="none" cap="none" strike="noStrike">
              <a:solidFill>
                <a:srgbClr val="000000"/>
              </a:solidFill>
              <a:latin typeface="Arial"/>
              <a:ea typeface="Arial"/>
              <a:cs typeface="Arial"/>
              <a:sym typeface="Arial"/>
            </a:endParaRPr>
          </a:p>
        </p:txBody>
      </p:sp>
      <p:pic>
        <p:nvPicPr>
          <p:cNvPr id="1330" name="Google Shape;1330;p78"/>
          <p:cNvPicPr preferRelativeResize="0"/>
          <p:nvPr/>
        </p:nvPicPr>
        <p:blipFill>
          <a:blip r:embed="rId4">
            <a:alphaModFix/>
          </a:blip>
          <a:stretch>
            <a:fillRect/>
          </a:stretch>
        </p:blipFill>
        <p:spPr>
          <a:xfrm rot="-5400000">
            <a:off x="2142125" y="-586288"/>
            <a:ext cx="6768626" cy="897525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