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Lst>
  <p:sldSz cy="7560000" cx="10692000"/>
  <p:notesSz cx="6858000" cy="9144000"/>
  <p:embeddedFontLst>
    <p:embeddedFont>
      <p:font typeface="Bitter ExtraBold"/>
      <p:bold r:id="rId79"/>
      <p:boldItalic r:id="rId8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381">
          <p15:clr>
            <a:srgbClr val="747775"/>
          </p15:clr>
        </p15:guide>
        <p15:guide id="2" pos="336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DF4223B-13C8-42AD-8003-0209AE3363D2}">
  <a:tblStyle styleId="{1DF4223B-13C8-42AD-8003-0209AE3363D2}"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DFD"/>
          </a:solidFill>
        </a:fill>
      </a:tcStyle>
    </a:wholeTbl>
    <a:band1H>
      <a:tcTxStyle/>
      <a:tcStyle>
        <a:fill>
          <a:solidFill>
            <a:srgbClr val="CDD8FB"/>
          </a:solidFill>
        </a:fill>
      </a:tcStyle>
    </a:band1H>
    <a:band2H>
      <a:tcTxStyle/>
    </a:band2H>
    <a:band1V>
      <a:tcTxStyle/>
      <a:tcStyle>
        <a:fill>
          <a:solidFill>
            <a:srgbClr val="CDD8FB"/>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99D3A40B-F65B-47CD-AD8B-BC7DB1C6330C}"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1820862-611B-4779-802F-6E222E8E04D0}" styleName="Table_2">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81" orient="horz"/>
        <p:guide pos="336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BitterExtra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font" Target="fonts/BitterExtraBold-bold.fntdata"/><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6482ef2683_0_245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6482ef2683_0_2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6482ef2683_0_0: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 name="Google Shape;66;g36482ef268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 name="Google Shape;67;g36482ef268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6482ef2683_0_33: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g36482ef2683_0_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g36482ef2683_0_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6482ef2683_0_72: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g36482ef2683_0_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g36482ef2683_0_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6482ef2683_0_2314: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g36482ef2683_0_23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g36482ef2683_0_23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6482ef2683_0_2403: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g36482ef2683_0_24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0" name="Google Shape;200;g36482ef2683_0_24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6482ef2683_0_2383: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g36482ef2683_0_23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5" name="Google Shape;225;g36482ef2683_0_23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6482ef2683_0_2459: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g36482ef2683_0_24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 name="Google Shape;250;g36482ef2683_0_24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6482ef2683_0_2555: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g36482ef2683_0_25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g36482ef2683_0_25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6482ef2683_0_2540: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36482ef2683_0_25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3" name="Google Shape;293;g36482ef2683_0_25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6482ef2683_0_2525: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g36482ef2683_0_25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g36482ef2683_0_25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6482ef2683_2_3: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g36482ef2683_2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7" name="Google Shape;337;g36482ef2683_2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6482ef2683_2_30: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g36482ef2683_2_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0" name="Google Shape;360;g36482ef2683_2_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6482ef2683_2_18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g36482ef2683_2_1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g36482ef2683_2_1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6482ef2683_2_275: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g36482ef2683_2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4" name="Google Shape;404;g36482ef2683_2_2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6482ef2683_2_25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g36482ef2683_2_2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g36482ef2683_2_2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6482ef2683_2_29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g36482ef2683_2_2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g36482ef2683_2_2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6482ef2683_2_323: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g36482ef2683_2_3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0" name="Google Shape;470;g36482ef2683_2_3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6482ef2683_2_379: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g36482ef2683_2_3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2" name="Google Shape;492;g36482ef2683_2_3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6482ef2683_2_433: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g36482ef2683_2_4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4" name="Google Shape;514;g36482ef2683_2_4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6482ef2683_2_401: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5" name="Google Shape;535;g36482ef2683_2_4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6" name="Google Shape;536;g36482ef2683_2_4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6482ef2683_0_164: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8" name="Google Shape;558;g36482ef2683_0_1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9" name="Google Shape;559;g36482ef2683_0_1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6482ef2683_0_186: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1" name="Google Shape;581;g36482ef2683_0_1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2" name="Google Shape;582;g36482ef2683_0_1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6482ef2683_0_207: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3" name="Google Shape;603;g36482ef2683_0_2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4" name="Google Shape;604;g36482ef2683_0_2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6482ef2683_0_233: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0" name="Google Shape;630;g36482ef2683_0_2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1" name="Google Shape;631;g36482ef2683_0_2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6482ef2683_0_256: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4" name="Google Shape;654;g36482ef2683_0_2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5" name="Google Shape;655;g36482ef2683_0_2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6482ef2683_0_277: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g36482ef2683_0_2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7" name="Google Shape;677;g36482ef2683_0_2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36482ef2683_0_298: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0" name="Google Shape;700;g36482ef2683_0_2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1" name="Google Shape;701;g36482ef2683_0_2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36482ef2683_0_317: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3" name="Google Shape;723;g36482ef2683_0_3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4" name="Google Shape;724;g36482ef2683_0_3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6482ef2683_0_336: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g36482ef2683_0_3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4" name="Google Shape;744;g36482ef2683_0_3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36482ef2683_0_357: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g36482ef2683_0_3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6" name="Google Shape;766;g36482ef2683_0_3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36482ef2683_0_376: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7" name="Google Shape;787;g36482ef2683_0_3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8" name="Google Shape;788;g36482ef2683_0_3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36482ef2683_0_399: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2" name="Google Shape;812;g36482ef2683_0_3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3" name="Google Shape;813;g36482ef2683_0_3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36482ef2683_0_418: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2" name="Google Shape;832;g36482ef2683_0_4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3" name="Google Shape;833;g36482ef2683_0_4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36482ef2683_0_488: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8" name="Google Shape;858;g36482ef2683_0_4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59" name="Google Shape;859;g36482ef2683_0_4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g36482ef2683_0_55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7" name="Google Shape;877;g36482ef2683_0_5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78" name="Google Shape;878;g36482ef2683_0_5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36482ef2683_0_62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4" name="Google Shape;894;g36482ef2683_0_6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95" name="Google Shape;895;g36482ef2683_0_6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36482ef2683_0_695: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5" name="Google Shape;915;g36482ef2683_0_6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16" name="Google Shape;916;g36482ef2683_0_6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36482ef2683_0_76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7" name="Google Shape;937;g36482ef2683_0_7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38" name="Google Shape;938;g36482ef2683_0_7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36482ef2683_0_842: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2" name="Google Shape;962;g36482ef2683_0_8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63" name="Google Shape;963;g36482ef2683_0_8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36482ef2683_0_91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4" name="Google Shape;984;g36482ef2683_0_9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85" name="Google Shape;985;g36482ef2683_0_9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36482ef2683_0_945: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6" name="Google Shape;1016;g36482ef2683_0_9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17" name="Google Shape;1017;g36482ef2683_0_9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36482ef2683_0_105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4" name="Google Shape;1054;g36482ef2683_0_10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55" name="Google Shape;1055;g36482ef2683_0_10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36482ef2683_0_1095: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3" name="Google Shape;1093;g36482ef2683_0_10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94" name="Google Shape;1094;g36482ef2683_0_10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36482ef2683_0_1218: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2" name="Google Shape;1142;g36482ef2683_0_12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43" name="Google Shape;1143;g36482ef2683_0_12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36482ef2683_0_1253: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8" name="Google Shape;1178;g36482ef2683_0_12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79" name="Google Shape;1179;g36482ef2683_0_12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36482ef2683_0_1356: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7" name="Google Shape;1207;g36482ef2683_0_13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08" name="Google Shape;1208;g36482ef2683_0_13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36482ef2683_0_1381: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2" name="Google Shape;1232;g36482ef2683_0_13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33" name="Google Shape;1233;g36482ef2683_0_13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36482ef2683_0_1478: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5" name="Google Shape;1255;g36482ef2683_0_14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56" name="Google Shape;1256;g36482ef2683_0_14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36482ef2683_0_1519: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6" name="Google Shape;1296;g36482ef2683_0_15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97" name="Google Shape;1297;g36482ef2683_0_15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g36482ef2683_0_1622: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5" name="Google Shape;1325;g36482ef2683_0_16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26" name="Google Shape;1326;g36482ef2683_0_16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g36482ef2683_0_1636: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0" name="Google Shape;1340;g36482ef2683_0_16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41" name="Google Shape;1341;g36482ef2683_0_16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36482ef2683_0_1650: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5" name="Google Shape;1355;g36482ef2683_0_16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56" name="Google Shape;1356;g36482ef2683_0_16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8" name="Shape 1368"/>
        <p:cNvGrpSpPr/>
        <p:nvPr/>
      </p:nvGrpSpPr>
      <p:grpSpPr>
        <a:xfrm>
          <a:off x="0" y="0"/>
          <a:ext cx="0" cy="0"/>
          <a:chOff x="0" y="0"/>
          <a:chExt cx="0" cy="0"/>
        </a:xfrm>
      </p:grpSpPr>
      <p:sp>
        <p:nvSpPr>
          <p:cNvPr id="1369" name="Google Shape;1369;g36482ef2683_0_166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0" name="Google Shape;1370;g36482ef2683_0_16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71" name="Google Shape;1371;g36482ef2683_0_16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36482ef2683_0_1678: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5" name="Google Shape;1385;g36482ef2683_0_16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EWI</a:t>
            </a:r>
            <a:endParaRPr/>
          </a:p>
        </p:txBody>
      </p:sp>
      <p:sp>
        <p:nvSpPr>
          <p:cNvPr id="1386" name="Google Shape;1386;g36482ef2683_0_16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g36482ef2683_0_1692: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0" name="Google Shape;1400;g36482ef2683_0_16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GB"/>
              <a:t>EWI</a:t>
            </a:r>
            <a:endParaRPr/>
          </a:p>
        </p:txBody>
      </p:sp>
      <p:sp>
        <p:nvSpPr>
          <p:cNvPr id="1401" name="Google Shape;1401;g36482ef2683_0_16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g36482ef2683_0_1781: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5" name="Google Shape;1415;g36482ef2683_0_17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416" name="Google Shape;1416;g36482ef2683_0_17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g36482ef2683_0_1799: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4" name="Google Shape;1434;g36482ef2683_0_17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435" name="Google Shape;1435;g36482ef2683_0_17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g36482ef2683_0_181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4" name="Google Shape;1454;g36482ef2683_0_18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455" name="Google Shape;1455;g36482ef2683_0_18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g36482ef2683_0_183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4" name="Google Shape;1474;g36482ef2683_0_18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475" name="Google Shape;1475;g36482ef2683_0_18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36482ef2683_0_185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5" name="Google Shape;1495;g36482ef2683_0_18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496" name="Google Shape;1496;g36482ef2683_0_18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36482ef2683_0_187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6" name="Google Shape;1516;g36482ef2683_0_18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517" name="Google Shape;1517;g36482ef2683_0_18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g36482ef2683_0_2030: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3" name="Google Shape;1553;g36482ef2683_0_20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554" name="Google Shape;1554;g36482ef2683_0_20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36482ef2683_0_2102: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5" name="Google Shape;1575;g36482ef2683_0_21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576" name="Google Shape;1576;g36482ef2683_0_21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g36482ef2683_0_2173: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6" name="Google Shape;1596;g36482ef2683_0_21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597" name="Google Shape;1597;g36482ef2683_0_21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36482ef2683_0_2245: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8" name="Google Shape;1618;g36482ef2683_0_22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619" name="Google Shape;1619;g36482ef2683_0_22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5" name="Shape 1635"/>
        <p:cNvGrpSpPr/>
        <p:nvPr/>
      </p:nvGrpSpPr>
      <p:grpSpPr>
        <a:xfrm>
          <a:off x="0" y="0"/>
          <a:ext cx="0" cy="0"/>
          <a:chOff x="0" y="0"/>
          <a:chExt cx="0" cy="0"/>
        </a:xfrm>
      </p:grpSpPr>
      <p:sp>
        <p:nvSpPr>
          <p:cNvPr id="1636" name="Google Shape;1636;g36482ef2683_2_590: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7" name="Google Shape;1637;g36482ef2683_2_5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8" name="Google Shape;1638;g36482ef2683_2_59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36482ef2683_2_750: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6" name="Google Shape;1646;g36482ef2683_2_7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7" name="Google Shape;1647;g36482ef2683_2_7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g36482ef2683_2_792: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5" name="Google Shape;1655;g36482ef2683_2_7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6" name="Google Shape;1656;g36482ef2683_2_7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2" name="Shape 1662"/>
        <p:cNvGrpSpPr/>
        <p:nvPr/>
      </p:nvGrpSpPr>
      <p:grpSpPr>
        <a:xfrm>
          <a:off x="0" y="0"/>
          <a:ext cx="0" cy="0"/>
          <a:chOff x="0" y="0"/>
          <a:chExt cx="0" cy="0"/>
        </a:xfrm>
      </p:grpSpPr>
      <p:sp>
        <p:nvSpPr>
          <p:cNvPr id="1663" name="Google Shape;1663;g36482ef2683_2_78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4" name="Google Shape;1664;g36482ef2683_2_7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5" name="Google Shape;1665;g36482ef2683_2_7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1" name="Shape 1671"/>
        <p:cNvGrpSpPr/>
        <p:nvPr/>
      </p:nvGrpSpPr>
      <p:grpSpPr>
        <a:xfrm>
          <a:off x="0" y="0"/>
          <a:ext cx="0" cy="0"/>
          <a:chOff x="0" y="0"/>
          <a:chExt cx="0" cy="0"/>
        </a:xfrm>
      </p:grpSpPr>
      <p:sp>
        <p:nvSpPr>
          <p:cNvPr id="1672" name="Google Shape;1672;g36482ef2683_2_766: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3" name="Google Shape;1673;g36482ef2683_2_7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4" name="Google Shape;1674;g36482ef2683_2_7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0" name="Shape 1680"/>
        <p:cNvGrpSpPr/>
        <p:nvPr/>
      </p:nvGrpSpPr>
      <p:grpSpPr>
        <a:xfrm>
          <a:off x="0" y="0"/>
          <a:ext cx="0" cy="0"/>
          <a:chOff x="0" y="0"/>
          <a:chExt cx="0" cy="0"/>
        </a:xfrm>
      </p:grpSpPr>
      <p:sp>
        <p:nvSpPr>
          <p:cNvPr id="1681" name="Google Shape;1681;g36482ef2683_2_77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2" name="Google Shape;1682;g36482ef2683_2_7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3" name="Google Shape;1683;g36482ef2683_2_7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64478" y="1094388"/>
            <a:ext cx="9963000" cy="30168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6601"/>
              <a:buNone/>
              <a:defRPr sz="6601"/>
            </a:lvl1pPr>
            <a:lvl2pPr lvl="1" algn="ctr">
              <a:spcBef>
                <a:spcPts val="0"/>
              </a:spcBef>
              <a:spcAft>
                <a:spcPts val="0"/>
              </a:spcAft>
              <a:buSzPts val="6601"/>
              <a:buNone/>
              <a:defRPr sz="6601"/>
            </a:lvl2pPr>
            <a:lvl3pPr lvl="2" algn="ctr">
              <a:spcBef>
                <a:spcPts val="0"/>
              </a:spcBef>
              <a:spcAft>
                <a:spcPts val="0"/>
              </a:spcAft>
              <a:buSzPts val="6601"/>
              <a:buNone/>
              <a:defRPr sz="6601"/>
            </a:lvl3pPr>
            <a:lvl4pPr lvl="3" algn="ctr">
              <a:spcBef>
                <a:spcPts val="0"/>
              </a:spcBef>
              <a:spcAft>
                <a:spcPts val="0"/>
              </a:spcAft>
              <a:buSzPts val="6601"/>
              <a:buNone/>
              <a:defRPr sz="6601"/>
            </a:lvl4pPr>
            <a:lvl5pPr lvl="4" algn="ctr">
              <a:spcBef>
                <a:spcPts val="0"/>
              </a:spcBef>
              <a:spcAft>
                <a:spcPts val="0"/>
              </a:spcAft>
              <a:buSzPts val="6601"/>
              <a:buNone/>
              <a:defRPr sz="6601"/>
            </a:lvl5pPr>
            <a:lvl6pPr lvl="5" algn="ctr">
              <a:spcBef>
                <a:spcPts val="0"/>
              </a:spcBef>
              <a:spcAft>
                <a:spcPts val="0"/>
              </a:spcAft>
              <a:buSzPts val="6601"/>
              <a:buNone/>
              <a:defRPr sz="6601"/>
            </a:lvl6pPr>
            <a:lvl7pPr lvl="6" algn="ctr">
              <a:spcBef>
                <a:spcPts val="0"/>
              </a:spcBef>
              <a:spcAft>
                <a:spcPts val="0"/>
              </a:spcAft>
              <a:buSzPts val="6601"/>
              <a:buNone/>
              <a:defRPr sz="6601"/>
            </a:lvl7pPr>
            <a:lvl8pPr lvl="7" algn="ctr">
              <a:spcBef>
                <a:spcPts val="0"/>
              </a:spcBef>
              <a:spcAft>
                <a:spcPts val="0"/>
              </a:spcAft>
              <a:buSzPts val="6601"/>
              <a:buNone/>
              <a:defRPr sz="6601"/>
            </a:lvl8pPr>
            <a:lvl9pPr lvl="8" algn="ctr">
              <a:spcBef>
                <a:spcPts val="0"/>
              </a:spcBef>
              <a:spcAft>
                <a:spcPts val="0"/>
              </a:spcAft>
              <a:buSzPts val="6601"/>
              <a:buNone/>
              <a:defRPr sz="6601"/>
            </a:lvl9pPr>
          </a:lstStyle>
          <a:p/>
        </p:txBody>
      </p:sp>
      <p:sp>
        <p:nvSpPr>
          <p:cNvPr id="11" name="Google Shape;11;p2"/>
          <p:cNvSpPr txBox="1"/>
          <p:nvPr>
            <p:ph idx="1" type="subTitle"/>
          </p:nvPr>
        </p:nvSpPr>
        <p:spPr>
          <a:xfrm>
            <a:off x="364468" y="4165643"/>
            <a:ext cx="9963000" cy="11649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3555"/>
              <a:buNone/>
              <a:defRPr sz="3555"/>
            </a:lvl1pPr>
            <a:lvl2pPr lvl="1" algn="ctr">
              <a:lnSpc>
                <a:spcPct val="100000"/>
              </a:lnSpc>
              <a:spcBef>
                <a:spcPts val="0"/>
              </a:spcBef>
              <a:spcAft>
                <a:spcPts val="0"/>
              </a:spcAft>
              <a:buSzPts val="3555"/>
              <a:buNone/>
              <a:defRPr sz="3555"/>
            </a:lvl2pPr>
            <a:lvl3pPr lvl="2" algn="ctr">
              <a:lnSpc>
                <a:spcPct val="100000"/>
              </a:lnSpc>
              <a:spcBef>
                <a:spcPts val="0"/>
              </a:spcBef>
              <a:spcAft>
                <a:spcPts val="0"/>
              </a:spcAft>
              <a:buSzPts val="3555"/>
              <a:buNone/>
              <a:defRPr sz="3555"/>
            </a:lvl3pPr>
            <a:lvl4pPr lvl="3" algn="ctr">
              <a:lnSpc>
                <a:spcPct val="100000"/>
              </a:lnSpc>
              <a:spcBef>
                <a:spcPts val="0"/>
              </a:spcBef>
              <a:spcAft>
                <a:spcPts val="0"/>
              </a:spcAft>
              <a:buSzPts val="3555"/>
              <a:buNone/>
              <a:defRPr sz="3555"/>
            </a:lvl4pPr>
            <a:lvl5pPr lvl="4" algn="ctr">
              <a:lnSpc>
                <a:spcPct val="100000"/>
              </a:lnSpc>
              <a:spcBef>
                <a:spcPts val="0"/>
              </a:spcBef>
              <a:spcAft>
                <a:spcPts val="0"/>
              </a:spcAft>
              <a:buSzPts val="3555"/>
              <a:buNone/>
              <a:defRPr sz="3555"/>
            </a:lvl5pPr>
            <a:lvl6pPr lvl="5" algn="ctr">
              <a:lnSpc>
                <a:spcPct val="100000"/>
              </a:lnSpc>
              <a:spcBef>
                <a:spcPts val="0"/>
              </a:spcBef>
              <a:spcAft>
                <a:spcPts val="0"/>
              </a:spcAft>
              <a:buSzPts val="3555"/>
              <a:buNone/>
              <a:defRPr sz="3555"/>
            </a:lvl6pPr>
            <a:lvl7pPr lvl="6" algn="ctr">
              <a:lnSpc>
                <a:spcPct val="100000"/>
              </a:lnSpc>
              <a:spcBef>
                <a:spcPts val="0"/>
              </a:spcBef>
              <a:spcAft>
                <a:spcPts val="0"/>
              </a:spcAft>
              <a:buSzPts val="3555"/>
              <a:buNone/>
              <a:defRPr sz="3555"/>
            </a:lvl7pPr>
            <a:lvl8pPr lvl="7" algn="ctr">
              <a:lnSpc>
                <a:spcPct val="100000"/>
              </a:lnSpc>
              <a:spcBef>
                <a:spcPts val="0"/>
              </a:spcBef>
              <a:spcAft>
                <a:spcPts val="0"/>
              </a:spcAft>
              <a:buSzPts val="3555"/>
              <a:buNone/>
              <a:defRPr sz="3555"/>
            </a:lvl8pPr>
            <a:lvl9pPr lvl="8" algn="ctr">
              <a:lnSpc>
                <a:spcPct val="100000"/>
              </a:lnSpc>
              <a:spcBef>
                <a:spcPts val="0"/>
              </a:spcBef>
              <a:spcAft>
                <a:spcPts val="0"/>
              </a:spcAft>
              <a:buSzPts val="3555"/>
              <a:buNone/>
              <a:defRPr sz="3555"/>
            </a:lvl9pPr>
          </a:lstStyle>
          <a:p/>
        </p:txBody>
      </p:sp>
      <p:sp>
        <p:nvSpPr>
          <p:cNvPr id="12" name="Google Shape;12;p2"/>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64468" y="3161354"/>
            <a:ext cx="9963000" cy="1237200"/>
          </a:xfrm>
          <a:prstGeom prst="rect">
            <a:avLst/>
          </a:prstGeom>
        </p:spPr>
        <p:txBody>
          <a:bodyPr anchorCtr="0" anchor="ctr" bIns="116050" lIns="116050" spcFirstLastPara="1" rIns="116050" wrap="square" tIns="116050">
            <a:normAutofit/>
          </a:bodyPr>
          <a:lstStyle>
            <a:lvl1pPr lvl="0" algn="ctr">
              <a:spcBef>
                <a:spcPts val="0"/>
              </a:spcBef>
              <a:spcAft>
                <a:spcPts val="0"/>
              </a:spcAft>
              <a:buSzPts val="4570"/>
              <a:buNone/>
              <a:defRPr sz="4570"/>
            </a:lvl1pPr>
            <a:lvl2pPr lvl="1" algn="ctr">
              <a:spcBef>
                <a:spcPts val="0"/>
              </a:spcBef>
              <a:spcAft>
                <a:spcPts val="0"/>
              </a:spcAft>
              <a:buSzPts val="4570"/>
              <a:buNone/>
              <a:defRPr sz="4570"/>
            </a:lvl2pPr>
            <a:lvl3pPr lvl="2" algn="ctr">
              <a:spcBef>
                <a:spcPts val="0"/>
              </a:spcBef>
              <a:spcAft>
                <a:spcPts val="0"/>
              </a:spcAft>
              <a:buSzPts val="4570"/>
              <a:buNone/>
              <a:defRPr sz="4570"/>
            </a:lvl3pPr>
            <a:lvl4pPr lvl="3" algn="ctr">
              <a:spcBef>
                <a:spcPts val="0"/>
              </a:spcBef>
              <a:spcAft>
                <a:spcPts val="0"/>
              </a:spcAft>
              <a:buSzPts val="4570"/>
              <a:buNone/>
              <a:defRPr sz="4570"/>
            </a:lvl4pPr>
            <a:lvl5pPr lvl="4" algn="ctr">
              <a:spcBef>
                <a:spcPts val="0"/>
              </a:spcBef>
              <a:spcAft>
                <a:spcPts val="0"/>
              </a:spcAft>
              <a:buSzPts val="4570"/>
              <a:buNone/>
              <a:defRPr sz="4570"/>
            </a:lvl5pPr>
            <a:lvl6pPr lvl="5" algn="ctr">
              <a:spcBef>
                <a:spcPts val="0"/>
              </a:spcBef>
              <a:spcAft>
                <a:spcPts val="0"/>
              </a:spcAft>
              <a:buSzPts val="4570"/>
              <a:buNone/>
              <a:defRPr sz="4570"/>
            </a:lvl6pPr>
            <a:lvl7pPr lvl="6" algn="ctr">
              <a:spcBef>
                <a:spcPts val="0"/>
              </a:spcBef>
              <a:spcAft>
                <a:spcPts val="0"/>
              </a:spcAft>
              <a:buSzPts val="4570"/>
              <a:buNone/>
              <a:defRPr sz="4570"/>
            </a:lvl7pPr>
            <a:lvl8pPr lvl="7" algn="ctr">
              <a:spcBef>
                <a:spcPts val="0"/>
              </a:spcBef>
              <a:spcAft>
                <a:spcPts val="0"/>
              </a:spcAft>
              <a:buSzPts val="4570"/>
              <a:buNone/>
              <a:defRPr sz="4570"/>
            </a:lvl8pPr>
            <a:lvl9pPr lvl="8" algn="ctr">
              <a:spcBef>
                <a:spcPts val="0"/>
              </a:spcBef>
              <a:spcAft>
                <a:spcPts val="0"/>
              </a:spcAft>
              <a:buSzPts val="4570"/>
              <a:buNone/>
              <a:defRPr sz="4570"/>
            </a:lvl9pPr>
          </a:lstStyle>
          <a:p/>
        </p:txBody>
      </p:sp>
      <p:sp>
        <p:nvSpPr>
          <p:cNvPr id="15" name="Google Shape;15;p3"/>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64468" y="654105"/>
            <a:ext cx="9963000" cy="841800"/>
          </a:xfrm>
          <a:prstGeom prst="rect">
            <a:avLst/>
          </a:prstGeom>
        </p:spPr>
        <p:txBody>
          <a:bodyPr anchorCtr="0" anchor="t" bIns="116050" lIns="116050" spcFirstLastPara="1" rIns="116050" wrap="square" tIns="116050">
            <a:normAutofit/>
          </a:bodyPr>
          <a:lstStyle>
            <a:lvl1pPr lvl="0">
              <a:spcBef>
                <a:spcPts val="0"/>
              </a:spcBef>
              <a:spcAft>
                <a:spcPts val="0"/>
              </a:spcAft>
              <a:buSzPts val="3555"/>
              <a:buNone/>
              <a:defRPr sz="3555"/>
            </a:lvl1pPr>
            <a:lvl2pPr lvl="1">
              <a:spcBef>
                <a:spcPts val="0"/>
              </a:spcBef>
              <a:spcAft>
                <a:spcPts val="0"/>
              </a:spcAft>
              <a:buSzPts val="3555"/>
              <a:buNone/>
              <a:defRPr sz="3555"/>
            </a:lvl2pPr>
            <a:lvl3pPr lvl="2">
              <a:spcBef>
                <a:spcPts val="0"/>
              </a:spcBef>
              <a:spcAft>
                <a:spcPts val="0"/>
              </a:spcAft>
              <a:buSzPts val="3555"/>
              <a:buNone/>
              <a:defRPr sz="3555"/>
            </a:lvl3pPr>
            <a:lvl4pPr lvl="3">
              <a:spcBef>
                <a:spcPts val="0"/>
              </a:spcBef>
              <a:spcAft>
                <a:spcPts val="0"/>
              </a:spcAft>
              <a:buSzPts val="3555"/>
              <a:buNone/>
              <a:defRPr sz="3555"/>
            </a:lvl4pPr>
            <a:lvl5pPr lvl="4">
              <a:spcBef>
                <a:spcPts val="0"/>
              </a:spcBef>
              <a:spcAft>
                <a:spcPts val="0"/>
              </a:spcAft>
              <a:buSzPts val="3555"/>
              <a:buNone/>
              <a:defRPr sz="3555"/>
            </a:lvl5pPr>
            <a:lvl6pPr lvl="5">
              <a:spcBef>
                <a:spcPts val="0"/>
              </a:spcBef>
              <a:spcAft>
                <a:spcPts val="0"/>
              </a:spcAft>
              <a:buSzPts val="3555"/>
              <a:buNone/>
              <a:defRPr sz="3555"/>
            </a:lvl6pPr>
            <a:lvl7pPr lvl="6">
              <a:spcBef>
                <a:spcPts val="0"/>
              </a:spcBef>
              <a:spcAft>
                <a:spcPts val="0"/>
              </a:spcAft>
              <a:buSzPts val="3555"/>
              <a:buNone/>
              <a:defRPr sz="3555"/>
            </a:lvl7pPr>
            <a:lvl8pPr lvl="7">
              <a:spcBef>
                <a:spcPts val="0"/>
              </a:spcBef>
              <a:spcAft>
                <a:spcPts val="0"/>
              </a:spcAft>
              <a:buSzPts val="3555"/>
              <a:buNone/>
              <a:defRPr sz="3555"/>
            </a:lvl8pPr>
            <a:lvl9pPr lvl="8">
              <a:spcBef>
                <a:spcPts val="0"/>
              </a:spcBef>
              <a:spcAft>
                <a:spcPts val="0"/>
              </a:spcAft>
              <a:buSzPts val="3555"/>
              <a:buNone/>
              <a:defRPr sz="3555"/>
            </a:lvl9pPr>
          </a:lstStyle>
          <a:p/>
        </p:txBody>
      </p:sp>
      <p:sp>
        <p:nvSpPr>
          <p:cNvPr id="18" name="Google Shape;18;p4"/>
          <p:cNvSpPr txBox="1"/>
          <p:nvPr>
            <p:ph idx="1" type="body"/>
          </p:nvPr>
        </p:nvSpPr>
        <p:spPr>
          <a:xfrm>
            <a:off x="364468" y="1693927"/>
            <a:ext cx="9963000" cy="5021400"/>
          </a:xfrm>
          <a:prstGeom prst="rect">
            <a:avLst/>
          </a:prstGeom>
        </p:spPr>
        <p:txBody>
          <a:bodyPr anchorCtr="0" anchor="t" bIns="116050" lIns="116050" spcFirstLastPara="1" rIns="116050" wrap="square" tIns="116050">
            <a:normAutofit/>
          </a:bodyPr>
          <a:lstStyle>
            <a:lvl1pPr indent="-373700" lvl="0" marL="457200">
              <a:spcBef>
                <a:spcPts val="0"/>
              </a:spcBef>
              <a:spcAft>
                <a:spcPts val="0"/>
              </a:spcAft>
              <a:buSzPts val="2285"/>
              <a:buChar char="●"/>
              <a:defRPr sz="2285"/>
            </a:lvl1pPr>
            <a:lvl2pPr indent="-341455" lvl="1" marL="914400">
              <a:spcBef>
                <a:spcPts val="0"/>
              </a:spcBef>
              <a:spcAft>
                <a:spcPts val="0"/>
              </a:spcAft>
              <a:buSzPts val="1777"/>
              <a:buChar char="○"/>
              <a:defRPr sz="1777"/>
            </a:lvl2pPr>
            <a:lvl3pPr indent="-341455" lvl="2" marL="1371600">
              <a:spcBef>
                <a:spcPts val="0"/>
              </a:spcBef>
              <a:spcAft>
                <a:spcPts val="0"/>
              </a:spcAft>
              <a:buSzPts val="1777"/>
              <a:buChar char="■"/>
              <a:defRPr sz="1777"/>
            </a:lvl3pPr>
            <a:lvl4pPr indent="-341455" lvl="3" marL="1828800">
              <a:spcBef>
                <a:spcPts val="0"/>
              </a:spcBef>
              <a:spcAft>
                <a:spcPts val="0"/>
              </a:spcAft>
              <a:buSzPts val="1777"/>
              <a:buChar char="●"/>
              <a:defRPr sz="1777"/>
            </a:lvl4pPr>
            <a:lvl5pPr indent="-341455" lvl="4" marL="2286000">
              <a:spcBef>
                <a:spcPts val="0"/>
              </a:spcBef>
              <a:spcAft>
                <a:spcPts val="0"/>
              </a:spcAft>
              <a:buSzPts val="1777"/>
              <a:buChar char="○"/>
              <a:defRPr sz="1777"/>
            </a:lvl5pPr>
            <a:lvl6pPr indent="-341455" lvl="5" marL="2743200">
              <a:spcBef>
                <a:spcPts val="0"/>
              </a:spcBef>
              <a:spcAft>
                <a:spcPts val="0"/>
              </a:spcAft>
              <a:buSzPts val="1777"/>
              <a:buChar char="■"/>
              <a:defRPr sz="1777"/>
            </a:lvl6pPr>
            <a:lvl7pPr indent="-341455" lvl="6" marL="3200400">
              <a:spcBef>
                <a:spcPts val="0"/>
              </a:spcBef>
              <a:spcAft>
                <a:spcPts val="0"/>
              </a:spcAft>
              <a:buSzPts val="1777"/>
              <a:buChar char="●"/>
              <a:defRPr sz="1777"/>
            </a:lvl7pPr>
            <a:lvl8pPr indent="-341456" lvl="7" marL="3657600">
              <a:spcBef>
                <a:spcPts val="0"/>
              </a:spcBef>
              <a:spcAft>
                <a:spcPts val="0"/>
              </a:spcAft>
              <a:buSzPts val="1777"/>
              <a:buChar char="○"/>
              <a:defRPr sz="1777"/>
            </a:lvl8pPr>
            <a:lvl9pPr indent="-341456" lvl="8" marL="4114800">
              <a:spcBef>
                <a:spcPts val="0"/>
              </a:spcBef>
              <a:spcAft>
                <a:spcPts val="0"/>
              </a:spcAft>
              <a:buSzPts val="1777"/>
              <a:buChar char="■"/>
              <a:defRPr sz="1777"/>
            </a:lvl9pPr>
          </a:lstStyle>
          <a:p/>
        </p:txBody>
      </p:sp>
      <p:sp>
        <p:nvSpPr>
          <p:cNvPr id="19" name="Google Shape;19;p4"/>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64468" y="654105"/>
            <a:ext cx="9963000" cy="841800"/>
          </a:xfrm>
          <a:prstGeom prst="rect">
            <a:avLst/>
          </a:prstGeom>
        </p:spPr>
        <p:txBody>
          <a:bodyPr anchorCtr="0" anchor="t" bIns="116050" lIns="116050" spcFirstLastPara="1" rIns="116050" wrap="square" tIns="116050">
            <a:normAutofit/>
          </a:bodyPr>
          <a:lstStyle>
            <a:lvl1pPr lvl="0">
              <a:spcBef>
                <a:spcPts val="0"/>
              </a:spcBef>
              <a:spcAft>
                <a:spcPts val="0"/>
              </a:spcAft>
              <a:buSzPts val="3555"/>
              <a:buNone/>
              <a:defRPr sz="3555"/>
            </a:lvl1pPr>
            <a:lvl2pPr lvl="1">
              <a:spcBef>
                <a:spcPts val="0"/>
              </a:spcBef>
              <a:spcAft>
                <a:spcPts val="0"/>
              </a:spcAft>
              <a:buSzPts val="3555"/>
              <a:buNone/>
              <a:defRPr sz="3555"/>
            </a:lvl2pPr>
            <a:lvl3pPr lvl="2">
              <a:spcBef>
                <a:spcPts val="0"/>
              </a:spcBef>
              <a:spcAft>
                <a:spcPts val="0"/>
              </a:spcAft>
              <a:buSzPts val="3555"/>
              <a:buNone/>
              <a:defRPr sz="3555"/>
            </a:lvl3pPr>
            <a:lvl4pPr lvl="3">
              <a:spcBef>
                <a:spcPts val="0"/>
              </a:spcBef>
              <a:spcAft>
                <a:spcPts val="0"/>
              </a:spcAft>
              <a:buSzPts val="3555"/>
              <a:buNone/>
              <a:defRPr sz="3555"/>
            </a:lvl4pPr>
            <a:lvl5pPr lvl="4">
              <a:spcBef>
                <a:spcPts val="0"/>
              </a:spcBef>
              <a:spcAft>
                <a:spcPts val="0"/>
              </a:spcAft>
              <a:buSzPts val="3555"/>
              <a:buNone/>
              <a:defRPr sz="3555"/>
            </a:lvl5pPr>
            <a:lvl6pPr lvl="5">
              <a:spcBef>
                <a:spcPts val="0"/>
              </a:spcBef>
              <a:spcAft>
                <a:spcPts val="0"/>
              </a:spcAft>
              <a:buSzPts val="3555"/>
              <a:buNone/>
              <a:defRPr sz="3555"/>
            </a:lvl6pPr>
            <a:lvl7pPr lvl="6">
              <a:spcBef>
                <a:spcPts val="0"/>
              </a:spcBef>
              <a:spcAft>
                <a:spcPts val="0"/>
              </a:spcAft>
              <a:buSzPts val="3555"/>
              <a:buNone/>
              <a:defRPr sz="3555"/>
            </a:lvl7pPr>
            <a:lvl8pPr lvl="7">
              <a:spcBef>
                <a:spcPts val="0"/>
              </a:spcBef>
              <a:spcAft>
                <a:spcPts val="0"/>
              </a:spcAft>
              <a:buSzPts val="3555"/>
              <a:buNone/>
              <a:defRPr sz="3555"/>
            </a:lvl8pPr>
            <a:lvl9pPr lvl="8">
              <a:spcBef>
                <a:spcPts val="0"/>
              </a:spcBef>
              <a:spcAft>
                <a:spcPts val="0"/>
              </a:spcAft>
              <a:buSzPts val="3555"/>
              <a:buNone/>
              <a:defRPr sz="3555"/>
            </a:lvl9pPr>
          </a:lstStyle>
          <a:p/>
        </p:txBody>
      </p:sp>
      <p:sp>
        <p:nvSpPr>
          <p:cNvPr id="22" name="Google Shape;22;p5"/>
          <p:cNvSpPr txBox="1"/>
          <p:nvPr>
            <p:ph idx="1" type="body"/>
          </p:nvPr>
        </p:nvSpPr>
        <p:spPr>
          <a:xfrm>
            <a:off x="364468" y="1693927"/>
            <a:ext cx="4677000" cy="5021400"/>
          </a:xfrm>
          <a:prstGeom prst="rect">
            <a:avLst/>
          </a:prstGeom>
        </p:spPr>
        <p:txBody>
          <a:bodyPr anchorCtr="0" anchor="t" bIns="116050" lIns="116050" spcFirstLastPara="1" rIns="116050" wrap="square" tIns="116050">
            <a:normAutofit/>
          </a:bodyPr>
          <a:lstStyle>
            <a:lvl1pPr indent="-341455" lvl="0" marL="457200">
              <a:spcBef>
                <a:spcPts val="0"/>
              </a:spcBef>
              <a:spcAft>
                <a:spcPts val="0"/>
              </a:spcAft>
              <a:buSzPts val="1777"/>
              <a:buChar char="●"/>
              <a:defRPr sz="1777"/>
            </a:lvl1pPr>
            <a:lvl2pPr indent="-325333" lvl="1" marL="914400">
              <a:spcBef>
                <a:spcPts val="0"/>
              </a:spcBef>
              <a:spcAft>
                <a:spcPts val="0"/>
              </a:spcAft>
              <a:buSzPts val="1523"/>
              <a:buChar char="○"/>
              <a:defRPr sz="1523"/>
            </a:lvl2pPr>
            <a:lvl3pPr indent="-325333" lvl="2" marL="1371600">
              <a:spcBef>
                <a:spcPts val="0"/>
              </a:spcBef>
              <a:spcAft>
                <a:spcPts val="0"/>
              </a:spcAft>
              <a:buSzPts val="1523"/>
              <a:buChar char="■"/>
              <a:defRPr sz="1523"/>
            </a:lvl3pPr>
            <a:lvl4pPr indent="-325333" lvl="3" marL="1828800">
              <a:spcBef>
                <a:spcPts val="0"/>
              </a:spcBef>
              <a:spcAft>
                <a:spcPts val="0"/>
              </a:spcAft>
              <a:buSzPts val="1523"/>
              <a:buChar char="●"/>
              <a:defRPr sz="1523"/>
            </a:lvl4pPr>
            <a:lvl5pPr indent="-325333" lvl="4" marL="2286000">
              <a:spcBef>
                <a:spcPts val="0"/>
              </a:spcBef>
              <a:spcAft>
                <a:spcPts val="0"/>
              </a:spcAft>
              <a:buSzPts val="1523"/>
              <a:buChar char="○"/>
              <a:defRPr sz="1523"/>
            </a:lvl5pPr>
            <a:lvl6pPr indent="-325333" lvl="5" marL="2743200">
              <a:spcBef>
                <a:spcPts val="0"/>
              </a:spcBef>
              <a:spcAft>
                <a:spcPts val="0"/>
              </a:spcAft>
              <a:buSzPts val="1523"/>
              <a:buChar char="■"/>
              <a:defRPr sz="1523"/>
            </a:lvl6pPr>
            <a:lvl7pPr indent="-325333" lvl="6" marL="3200400">
              <a:spcBef>
                <a:spcPts val="0"/>
              </a:spcBef>
              <a:spcAft>
                <a:spcPts val="0"/>
              </a:spcAft>
              <a:buSzPts val="1523"/>
              <a:buChar char="●"/>
              <a:defRPr sz="1523"/>
            </a:lvl7pPr>
            <a:lvl8pPr indent="-325333" lvl="7" marL="3657600">
              <a:spcBef>
                <a:spcPts val="0"/>
              </a:spcBef>
              <a:spcAft>
                <a:spcPts val="0"/>
              </a:spcAft>
              <a:buSzPts val="1523"/>
              <a:buChar char="○"/>
              <a:defRPr sz="1523"/>
            </a:lvl8pPr>
            <a:lvl9pPr indent="-325333" lvl="8" marL="4114800">
              <a:spcBef>
                <a:spcPts val="0"/>
              </a:spcBef>
              <a:spcAft>
                <a:spcPts val="0"/>
              </a:spcAft>
              <a:buSzPts val="1523"/>
              <a:buChar char="■"/>
              <a:defRPr sz="1523"/>
            </a:lvl9pPr>
          </a:lstStyle>
          <a:p/>
        </p:txBody>
      </p:sp>
      <p:sp>
        <p:nvSpPr>
          <p:cNvPr id="23" name="Google Shape;23;p5"/>
          <p:cNvSpPr txBox="1"/>
          <p:nvPr>
            <p:ph idx="2" type="body"/>
          </p:nvPr>
        </p:nvSpPr>
        <p:spPr>
          <a:xfrm>
            <a:off x="5650483" y="1693927"/>
            <a:ext cx="4677000" cy="5021400"/>
          </a:xfrm>
          <a:prstGeom prst="rect">
            <a:avLst/>
          </a:prstGeom>
        </p:spPr>
        <p:txBody>
          <a:bodyPr anchorCtr="0" anchor="t" bIns="116050" lIns="116050" spcFirstLastPara="1" rIns="116050" wrap="square" tIns="116050">
            <a:normAutofit/>
          </a:bodyPr>
          <a:lstStyle>
            <a:lvl1pPr indent="-341455" lvl="0" marL="457200">
              <a:spcBef>
                <a:spcPts val="0"/>
              </a:spcBef>
              <a:spcAft>
                <a:spcPts val="0"/>
              </a:spcAft>
              <a:buSzPts val="1777"/>
              <a:buChar char="●"/>
              <a:defRPr sz="1777"/>
            </a:lvl1pPr>
            <a:lvl2pPr indent="-325333" lvl="1" marL="914400">
              <a:spcBef>
                <a:spcPts val="0"/>
              </a:spcBef>
              <a:spcAft>
                <a:spcPts val="0"/>
              </a:spcAft>
              <a:buSzPts val="1523"/>
              <a:buChar char="○"/>
              <a:defRPr sz="1523"/>
            </a:lvl2pPr>
            <a:lvl3pPr indent="-325333" lvl="2" marL="1371600">
              <a:spcBef>
                <a:spcPts val="0"/>
              </a:spcBef>
              <a:spcAft>
                <a:spcPts val="0"/>
              </a:spcAft>
              <a:buSzPts val="1523"/>
              <a:buChar char="■"/>
              <a:defRPr sz="1523"/>
            </a:lvl3pPr>
            <a:lvl4pPr indent="-325333" lvl="3" marL="1828800">
              <a:spcBef>
                <a:spcPts val="0"/>
              </a:spcBef>
              <a:spcAft>
                <a:spcPts val="0"/>
              </a:spcAft>
              <a:buSzPts val="1523"/>
              <a:buChar char="●"/>
              <a:defRPr sz="1523"/>
            </a:lvl4pPr>
            <a:lvl5pPr indent="-325333" lvl="4" marL="2286000">
              <a:spcBef>
                <a:spcPts val="0"/>
              </a:spcBef>
              <a:spcAft>
                <a:spcPts val="0"/>
              </a:spcAft>
              <a:buSzPts val="1523"/>
              <a:buChar char="○"/>
              <a:defRPr sz="1523"/>
            </a:lvl5pPr>
            <a:lvl6pPr indent="-325333" lvl="5" marL="2743200">
              <a:spcBef>
                <a:spcPts val="0"/>
              </a:spcBef>
              <a:spcAft>
                <a:spcPts val="0"/>
              </a:spcAft>
              <a:buSzPts val="1523"/>
              <a:buChar char="■"/>
              <a:defRPr sz="1523"/>
            </a:lvl6pPr>
            <a:lvl7pPr indent="-325333" lvl="6" marL="3200400">
              <a:spcBef>
                <a:spcPts val="0"/>
              </a:spcBef>
              <a:spcAft>
                <a:spcPts val="0"/>
              </a:spcAft>
              <a:buSzPts val="1523"/>
              <a:buChar char="●"/>
              <a:defRPr sz="1523"/>
            </a:lvl7pPr>
            <a:lvl8pPr indent="-325333" lvl="7" marL="3657600">
              <a:spcBef>
                <a:spcPts val="0"/>
              </a:spcBef>
              <a:spcAft>
                <a:spcPts val="0"/>
              </a:spcAft>
              <a:buSzPts val="1523"/>
              <a:buChar char="○"/>
              <a:defRPr sz="1523"/>
            </a:lvl8pPr>
            <a:lvl9pPr indent="-325333" lvl="8" marL="4114800">
              <a:spcBef>
                <a:spcPts val="0"/>
              </a:spcBef>
              <a:spcAft>
                <a:spcPts val="0"/>
              </a:spcAft>
              <a:buSzPts val="1523"/>
              <a:buChar char="■"/>
              <a:defRPr sz="1523"/>
            </a:lvl9pPr>
          </a:lstStyle>
          <a:p/>
        </p:txBody>
      </p:sp>
      <p:sp>
        <p:nvSpPr>
          <p:cNvPr id="24" name="Google Shape;24;p5"/>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64468" y="654105"/>
            <a:ext cx="9963000" cy="841800"/>
          </a:xfrm>
          <a:prstGeom prst="rect">
            <a:avLst/>
          </a:prstGeom>
        </p:spPr>
        <p:txBody>
          <a:bodyPr anchorCtr="0" anchor="t" bIns="116050" lIns="116050" spcFirstLastPara="1" rIns="116050" wrap="square" tIns="116050">
            <a:normAutofit/>
          </a:bodyPr>
          <a:lstStyle>
            <a:lvl1pPr lvl="0">
              <a:spcBef>
                <a:spcPts val="0"/>
              </a:spcBef>
              <a:spcAft>
                <a:spcPts val="0"/>
              </a:spcAft>
              <a:buSzPts val="3555"/>
              <a:buNone/>
              <a:defRPr sz="3555"/>
            </a:lvl1pPr>
            <a:lvl2pPr lvl="1">
              <a:spcBef>
                <a:spcPts val="0"/>
              </a:spcBef>
              <a:spcAft>
                <a:spcPts val="0"/>
              </a:spcAft>
              <a:buSzPts val="3555"/>
              <a:buNone/>
              <a:defRPr sz="3555"/>
            </a:lvl2pPr>
            <a:lvl3pPr lvl="2">
              <a:spcBef>
                <a:spcPts val="0"/>
              </a:spcBef>
              <a:spcAft>
                <a:spcPts val="0"/>
              </a:spcAft>
              <a:buSzPts val="3555"/>
              <a:buNone/>
              <a:defRPr sz="3555"/>
            </a:lvl3pPr>
            <a:lvl4pPr lvl="3">
              <a:spcBef>
                <a:spcPts val="0"/>
              </a:spcBef>
              <a:spcAft>
                <a:spcPts val="0"/>
              </a:spcAft>
              <a:buSzPts val="3555"/>
              <a:buNone/>
              <a:defRPr sz="3555"/>
            </a:lvl4pPr>
            <a:lvl5pPr lvl="4">
              <a:spcBef>
                <a:spcPts val="0"/>
              </a:spcBef>
              <a:spcAft>
                <a:spcPts val="0"/>
              </a:spcAft>
              <a:buSzPts val="3555"/>
              <a:buNone/>
              <a:defRPr sz="3555"/>
            </a:lvl5pPr>
            <a:lvl6pPr lvl="5">
              <a:spcBef>
                <a:spcPts val="0"/>
              </a:spcBef>
              <a:spcAft>
                <a:spcPts val="0"/>
              </a:spcAft>
              <a:buSzPts val="3555"/>
              <a:buNone/>
              <a:defRPr sz="3555"/>
            </a:lvl6pPr>
            <a:lvl7pPr lvl="6">
              <a:spcBef>
                <a:spcPts val="0"/>
              </a:spcBef>
              <a:spcAft>
                <a:spcPts val="0"/>
              </a:spcAft>
              <a:buSzPts val="3555"/>
              <a:buNone/>
              <a:defRPr sz="3555"/>
            </a:lvl7pPr>
            <a:lvl8pPr lvl="7">
              <a:spcBef>
                <a:spcPts val="0"/>
              </a:spcBef>
              <a:spcAft>
                <a:spcPts val="0"/>
              </a:spcAft>
              <a:buSzPts val="3555"/>
              <a:buNone/>
              <a:defRPr sz="3555"/>
            </a:lvl8pPr>
            <a:lvl9pPr lvl="8">
              <a:spcBef>
                <a:spcPts val="0"/>
              </a:spcBef>
              <a:spcAft>
                <a:spcPts val="0"/>
              </a:spcAft>
              <a:buSzPts val="3555"/>
              <a:buNone/>
              <a:defRPr sz="3555"/>
            </a:lvl9pPr>
          </a:lstStyle>
          <a:p/>
        </p:txBody>
      </p:sp>
      <p:sp>
        <p:nvSpPr>
          <p:cNvPr id="27" name="Google Shape;27;p6"/>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64468" y="816630"/>
            <a:ext cx="3283500" cy="1110600"/>
          </a:xfrm>
          <a:prstGeom prst="rect">
            <a:avLst/>
          </a:prstGeom>
        </p:spPr>
        <p:txBody>
          <a:bodyPr anchorCtr="0" anchor="b" bIns="116050" lIns="116050" spcFirstLastPara="1" rIns="116050" wrap="square" tIns="116050">
            <a:normAutofit/>
          </a:bodyPr>
          <a:lstStyle>
            <a:lvl1pPr lvl="0">
              <a:spcBef>
                <a:spcPts val="0"/>
              </a:spcBef>
              <a:spcAft>
                <a:spcPts val="0"/>
              </a:spcAft>
              <a:buSzPts val="3047"/>
              <a:buNone/>
              <a:defRPr sz="3047"/>
            </a:lvl1pPr>
            <a:lvl2pPr lvl="1">
              <a:spcBef>
                <a:spcPts val="0"/>
              </a:spcBef>
              <a:spcAft>
                <a:spcPts val="0"/>
              </a:spcAft>
              <a:buSzPts val="3047"/>
              <a:buNone/>
              <a:defRPr sz="3047"/>
            </a:lvl2pPr>
            <a:lvl3pPr lvl="2">
              <a:spcBef>
                <a:spcPts val="0"/>
              </a:spcBef>
              <a:spcAft>
                <a:spcPts val="0"/>
              </a:spcAft>
              <a:buSzPts val="3047"/>
              <a:buNone/>
              <a:defRPr sz="3047"/>
            </a:lvl3pPr>
            <a:lvl4pPr lvl="3">
              <a:spcBef>
                <a:spcPts val="0"/>
              </a:spcBef>
              <a:spcAft>
                <a:spcPts val="0"/>
              </a:spcAft>
              <a:buSzPts val="3047"/>
              <a:buNone/>
              <a:defRPr sz="3047"/>
            </a:lvl4pPr>
            <a:lvl5pPr lvl="4">
              <a:spcBef>
                <a:spcPts val="0"/>
              </a:spcBef>
              <a:spcAft>
                <a:spcPts val="0"/>
              </a:spcAft>
              <a:buSzPts val="3047"/>
              <a:buNone/>
              <a:defRPr sz="3047"/>
            </a:lvl5pPr>
            <a:lvl6pPr lvl="5">
              <a:spcBef>
                <a:spcPts val="0"/>
              </a:spcBef>
              <a:spcAft>
                <a:spcPts val="0"/>
              </a:spcAft>
              <a:buSzPts val="3047"/>
              <a:buNone/>
              <a:defRPr sz="3047"/>
            </a:lvl6pPr>
            <a:lvl7pPr lvl="6">
              <a:spcBef>
                <a:spcPts val="0"/>
              </a:spcBef>
              <a:spcAft>
                <a:spcPts val="0"/>
              </a:spcAft>
              <a:buSzPts val="3047"/>
              <a:buNone/>
              <a:defRPr sz="3047"/>
            </a:lvl7pPr>
            <a:lvl8pPr lvl="7">
              <a:spcBef>
                <a:spcPts val="0"/>
              </a:spcBef>
              <a:spcAft>
                <a:spcPts val="0"/>
              </a:spcAft>
              <a:buSzPts val="3047"/>
              <a:buNone/>
              <a:defRPr sz="3047"/>
            </a:lvl8pPr>
            <a:lvl9pPr lvl="8">
              <a:spcBef>
                <a:spcPts val="0"/>
              </a:spcBef>
              <a:spcAft>
                <a:spcPts val="0"/>
              </a:spcAft>
              <a:buSzPts val="3047"/>
              <a:buNone/>
              <a:defRPr sz="3047"/>
            </a:lvl9pPr>
          </a:lstStyle>
          <a:p/>
        </p:txBody>
      </p:sp>
      <p:sp>
        <p:nvSpPr>
          <p:cNvPr id="30" name="Google Shape;30;p7"/>
          <p:cNvSpPr txBox="1"/>
          <p:nvPr>
            <p:ph idx="1" type="body"/>
          </p:nvPr>
        </p:nvSpPr>
        <p:spPr>
          <a:xfrm>
            <a:off x="364468" y="2042457"/>
            <a:ext cx="3283500" cy="4673100"/>
          </a:xfrm>
          <a:prstGeom prst="rect">
            <a:avLst/>
          </a:prstGeom>
        </p:spPr>
        <p:txBody>
          <a:bodyPr anchorCtr="0" anchor="t" bIns="116050" lIns="116050" spcFirstLastPara="1" rIns="116050" wrap="square" tIns="116050">
            <a:normAutofit/>
          </a:bodyPr>
          <a:lstStyle>
            <a:lvl1pPr indent="-325333" lvl="0" marL="457200">
              <a:spcBef>
                <a:spcPts val="0"/>
              </a:spcBef>
              <a:spcAft>
                <a:spcPts val="0"/>
              </a:spcAft>
              <a:buSzPts val="1523"/>
              <a:buChar char="●"/>
              <a:defRPr sz="1523"/>
            </a:lvl1pPr>
            <a:lvl2pPr indent="-325333" lvl="1" marL="914400">
              <a:spcBef>
                <a:spcPts val="0"/>
              </a:spcBef>
              <a:spcAft>
                <a:spcPts val="0"/>
              </a:spcAft>
              <a:buSzPts val="1523"/>
              <a:buChar char="○"/>
              <a:defRPr sz="1523"/>
            </a:lvl2pPr>
            <a:lvl3pPr indent="-325333" lvl="2" marL="1371600">
              <a:spcBef>
                <a:spcPts val="0"/>
              </a:spcBef>
              <a:spcAft>
                <a:spcPts val="0"/>
              </a:spcAft>
              <a:buSzPts val="1523"/>
              <a:buChar char="■"/>
              <a:defRPr sz="1523"/>
            </a:lvl3pPr>
            <a:lvl4pPr indent="-325333" lvl="3" marL="1828800">
              <a:spcBef>
                <a:spcPts val="0"/>
              </a:spcBef>
              <a:spcAft>
                <a:spcPts val="0"/>
              </a:spcAft>
              <a:buSzPts val="1523"/>
              <a:buChar char="●"/>
              <a:defRPr sz="1523"/>
            </a:lvl4pPr>
            <a:lvl5pPr indent="-325333" lvl="4" marL="2286000">
              <a:spcBef>
                <a:spcPts val="0"/>
              </a:spcBef>
              <a:spcAft>
                <a:spcPts val="0"/>
              </a:spcAft>
              <a:buSzPts val="1523"/>
              <a:buChar char="○"/>
              <a:defRPr sz="1523"/>
            </a:lvl5pPr>
            <a:lvl6pPr indent="-325333" lvl="5" marL="2743200">
              <a:spcBef>
                <a:spcPts val="0"/>
              </a:spcBef>
              <a:spcAft>
                <a:spcPts val="0"/>
              </a:spcAft>
              <a:buSzPts val="1523"/>
              <a:buChar char="■"/>
              <a:defRPr sz="1523"/>
            </a:lvl6pPr>
            <a:lvl7pPr indent="-325333" lvl="6" marL="3200400">
              <a:spcBef>
                <a:spcPts val="0"/>
              </a:spcBef>
              <a:spcAft>
                <a:spcPts val="0"/>
              </a:spcAft>
              <a:buSzPts val="1523"/>
              <a:buChar char="●"/>
              <a:defRPr sz="1523"/>
            </a:lvl7pPr>
            <a:lvl8pPr indent="-325333" lvl="7" marL="3657600">
              <a:spcBef>
                <a:spcPts val="0"/>
              </a:spcBef>
              <a:spcAft>
                <a:spcPts val="0"/>
              </a:spcAft>
              <a:buSzPts val="1523"/>
              <a:buChar char="○"/>
              <a:defRPr sz="1523"/>
            </a:lvl8pPr>
            <a:lvl9pPr indent="-325333" lvl="8" marL="4114800">
              <a:spcBef>
                <a:spcPts val="0"/>
              </a:spcBef>
              <a:spcAft>
                <a:spcPts val="0"/>
              </a:spcAft>
              <a:buSzPts val="1523"/>
              <a:buChar char="■"/>
              <a:defRPr sz="1523"/>
            </a:lvl9pPr>
          </a:lstStyle>
          <a:p/>
        </p:txBody>
      </p:sp>
      <p:sp>
        <p:nvSpPr>
          <p:cNvPr id="31" name="Google Shape;31;p7"/>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73245" y="661638"/>
            <a:ext cx="7445700" cy="6012600"/>
          </a:xfrm>
          <a:prstGeom prst="rect">
            <a:avLst/>
          </a:prstGeom>
        </p:spPr>
        <p:txBody>
          <a:bodyPr anchorCtr="0" anchor="ctr" bIns="116050" lIns="116050" spcFirstLastPara="1" rIns="116050" wrap="square" tIns="116050">
            <a:normAutofit/>
          </a:bodyPr>
          <a:lstStyle>
            <a:lvl1pPr lvl="0">
              <a:spcBef>
                <a:spcPts val="0"/>
              </a:spcBef>
              <a:spcAft>
                <a:spcPts val="0"/>
              </a:spcAft>
              <a:buSzPts val="6093"/>
              <a:buNone/>
              <a:defRPr sz="6093"/>
            </a:lvl1pPr>
            <a:lvl2pPr lvl="1">
              <a:spcBef>
                <a:spcPts val="0"/>
              </a:spcBef>
              <a:spcAft>
                <a:spcPts val="0"/>
              </a:spcAft>
              <a:buSzPts val="6093"/>
              <a:buNone/>
              <a:defRPr sz="6093"/>
            </a:lvl2pPr>
            <a:lvl3pPr lvl="2">
              <a:spcBef>
                <a:spcPts val="0"/>
              </a:spcBef>
              <a:spcAft>
                <a:spcPts val="0"/>
              </a:spcAft>
              <a:buSzPts val="6093"/>
              <a:buNone/>
              <a:defRPr sz="6093"/>
            </a:lvl3pPr>
            <a:lvl4pPr lvl="3">
              <a:spcBef>
                <a:spcPts val="0"/>
              </a:spcBef>
              <a:spcAft>
                <a:spcPts val="0"/>
              </a:spcAft>
              <a:buSzPts val="6093"/>
              <a:buNone/>
              <a:defRPr sz="6093"/>
            </a:lvl4pPr>
            <a:lvl5pPr lvl="4">
              <a:spcBef>
                <a:spcPts val="0"/>
              </a:spcBef>
              <a:spcAft>
                <a:spcPts val="0"/>
              </a:spcAft>
              <a:buSzPts val="6093"/>
              <a:buNone/>
              <a:defRPr sz="6093"/>
            </a:lvl5pPr>
            <a:lvl6pPr lvl="5">
              <a:spcBef>
                <a:spcPts val="0"/>
              </a:spcBef>
              <a:spcAft>
                <a:spcPts val="0"/>
              </a:spcAft>
              <a:buSzPts val="6093"/>
              <a:buNone/>
              <a:defRPr sz="6093"/>
            </a:lvl6pPr>
            <a:lvl7pPr lvl="6">
              <a:spcBef>
                <a:spcPts val="0"/>
              </a:spcBef>
              <a:spcAft>
                <a:spcPts val="0"/>
              </a:spcAft>
              <a:buSzPts val="6093"/>
              <a:buNone/>
              <a:defRPr sz="6093"/>
            </a:lvl7pPr>
            <a:lvl8pPr lvl="7">
              <a:spcBef>
                <a:spcPts val="0"/>
              </a:spcBef>
              <a:spcAft>
                <a:spcPts val="0"/>
              </a:spcAft>
              <a:buSzPts val="6093"/>
              <a:buNone/>
              <a:defRPr sz="6093"/>
            </a:lvl8pPr>
            <a:lvl9pPr lvl="8">
              <a:spcBef>
                <a:spcPts val="0"/>
              </a:spcBef>
              <a:spcAft>
                <a:spcPts val="0"/>
              </a:spcAft>
              <a:buSzPts val="6093"/>
              <a:buNone/>
              <a:defRPr sz="6093"/>
            </a:lvl9pPr>
          </a:lstStyle>
          <a:p/>
        </p:txBody>
      </p:sp>
      <p:sp>
        <p:nvSpPr>
          <p:cNvPr id="34" name="Google Shape;34;p8"/>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346000" y="-184"/>
            <a:ext cx="5346000" cy="7560000"/>
          </a:xfrm>
          <a:prstGeom prst="rect">
            <a:avLst/>
          </a:prstGeom>
          <a:solidFill>
            <a:schemeClr val="lt2"/>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310447" y="1812541"/>
            <a:ext cx="4730100" cy="21786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5332"/>
              <a:buNone/>
              <a:defRPr sz="5332"/>
            </a:lvl1pPr>
            <a:lvl2pPr lvl="1" algn="ctr">
              <a:spcBef>
                <a:spcPts val="0"/>
              </a:spcBef>
              <a:spcAft>
                <a:spcPts val="0"/>
              </a:spcAft>
              <a:buSzPts val="5332"/>
              <a:buNone/>
              <a:defRPr sz="5332"/>
            </a:lvl2pPr>
            <a:lvl3pPr lvl="2" algn="ctr">
              <a:spcBef>
                <a:spcPts val="0"/>
              </a:spcBef>
              <a:spcAft>
                <a:spcPts val="0"/>
              </a:spcAft>
              <a:buSzPts val="5332"/>
              <a:buNone/>
              <a:defRPr sz="5332"/>
            </a:lvl3pPr>
            <a:lvl4pPr lvl="3" algn="ctr">
              <a:spcBef>
                <a:spcPts val="0"/>
              </a:spcBef>
              <a:spcAft>
                <a:spcPts val="0"/>
              </a:spcAft>
              <a:buSzPts val="5332"/>
              <a:buNone/>
              <a:defRPr sz="5332"/>
            </a:lvl4pPr>
            <a:lvl5pPr lvl="4" algn="ctr">
              <a:spcBef>
                <a:spcPts val="0"/>
              </a:spcBef>
              <a:spcAft>
                <a:spcPts val="0"/>
              </a:spcAft>
              <a:buSzPts val="5332"/>
              <a:buNone/>
              <a:defRPr sz="5332"/>
            </a:lvl5pPr>
            <a:lvl6pPr lvl="5" algn="ctr">
              <a:spcBef>
                <a:spcPts val="0"/>
              </a:spcBef>
              <a:spcAft>
                <a:spcPts val="0"/>
              </a:spcAft>
              <a:buSzPts val="5332"/>
              <a:buNone/>
              <a:defRPr sz="5332"/>
            </a:lvl6pPr>
            <a:lvl7pPr lvl="6" algn="ctr">
              <a:spcBef>
                <a:spcPts val="0"/>
              </a:spcBef>
              <a:spcAft>
                <a:spcPts val="0"/>
              </a:spcAft>
              <a:buSzPts val="5332"/>
              <a:buNone/>
              <a:defRPr sz="5332"/>
            </a:lvl7pPr>
            <a:lvl8pPr lvl="7" algn="ctr">
              <a:spcBef>
                <a:spcPts val="0"/>
              </a:spcBef>
              <a:spcAft>
                <a:spcPts val="0"/>
              </a:spcAft>
              <a:buSzPts val="5332"/>
              <a:buNone/>
              <a:defRPr sz="5332"/>
            </a:lvl8pPr>
            <a:lvl9pPr lvl="8" algn="ctr">
              <a:spcBef>
                <a:spcPts val="0"/>
              </a:spcBef>
              <a:spcAft>
                <a:spcPts val="0"/>
              </a:spcAft>
              <a:buSzPts val="5332"/>
              <a:buNone/>
              <a:defRPr sz="5332"/>
            </a:lvl9pPr>
          </a:lstStyle>
          <a:p/>
        </p:txBody>
      </p:sp>
      <p:sp>
        <p:nvSpPr>
          <p:cNvPr id="38" name="Google Shape;38;p9"/>
          <p:cNvSpPr txBox="1"/>
          <p:nvPr>
            <p:ph idx="1" type="subTitle"/>
          </p:nvPr>
        </p:nvSpPr>
        <p:spPr>
          <a:xfrm>
            <a:off x="310447" y="4120005"/>
            <a:ext cx="4730100" cy="18153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2666"/>
              <a:buNone/>
              <a:defRPr sz="2666"/>
            </a:lvl1pPr>
            <a:lvl2pPr lvl="1" algn="ctr">
              <a:lnSpc>
                <a:spcPct val="100000"/>
              </a:lnSpc>
              <a:spcBef>
                <a:spcPts val="0"/>
              </a:spcBef>
              <a:spcAft>
                <a:spcPts val="0"/>
              </a:spcAft>
              <a:buSzPts val="2666"/>
              <a:buNone/>
              <a:defRPr sz="2666"/>
            </a:lvl2pPr>
            <a:lvl3pPr lvl="2" algn="ctr">
              <a:lnSpc>
                <a:spcPct val="100000"/>
              </a:lnSpc>
              <a:spcBef>
                <a:spcPts val="0"/>
              </a:spcBef>
              <a:spcAft>
                <a:spcPts val="0"/>
              </a:spcAft>
              <a:buSzPts val="2666"/>
              <a:buNone/>
              <a:defRPr sz="2666"/>
            </a:lvl3pPr>
            <a:lvl4pPr lvl="3" algn="ctr">
              <a:lnSpc>
                <a:spcPct val="100000"/>
              </a:lnSpc>
              <a:spcBef>
                <a:spcPts val="0"/>
              </a:spcBef>
              <a:spcAft>
                <a:spcPts val="0"/>
              </a:spcAft>
              <a:buSzPts val="2666"/>
              <a:buNone/>
              <a:defRPr sz="2666"/>
            </a:lvl4pPr>
            <a:lvl5pPr lvl="4" algn="ctr">
              <a:lnSpc>
                <a:spcPct val="100000"/>
              </a:lnSpc>
              <a:spcBef>
                <a:spcPts val="0"/>
              </a:spcBef>
              <a:spcAft>
                <a:spcPts val="0"/>
              </a:spcAft>
              <a:buSzPts val="2666"/>
              <a:buNone/>
              <a:defRPr sz="2666"/>
            </a:lvl5pPr>
            <a:lvl6pPr lvl="5" algn="ctr">
              <a:lnSpc>
                <a:spcPct val="100000"/>
              </a:lnSpc>
              <a:spcBef>
                <a:spcPts val="0"/>
              </a:spcBef>
              <a:spcAft>
                <a:spcPts val="0"/>
              </a:spcAft>
              <a:buSzPts val="2666"/>
              <a:buNone/>
              <a:defRPr sz="2666"/>
            </a:lvl6pPr>
            <a:lvl7pPr lvl="6" algn="ctr">
              <a:lnSpc>
                <a:spcPct val="100000"/>
              </a:lnSpc>
              <a:spcBef>
                <a:spcPts val="0"/>
              </a:spcBef>
              <a:spcAft>
                <a:spcPts val="0"/>
              </a:spcAft>
              <a:buSzPts val="2666"/>
              <a:buNone/>
              <a:defRPr sz="2666"/>
            </a:lvl7pPr>
            <a:lvl8pPr lvl="7" algn="ctr">
              <a:lnSpc>
                <a:spcPct val="100000"/>
              </a:lnSpc>
              <a:spcBef>
                <a:spcPts val="0"/>
              </a:spcBef>
              <a:spcAft>
                <a:spcPts val="0"/>
              </a:spcAft>
              <a:buSzPts val="2666"/>
              <a:buNone/>
              <a:defRPr sz="2666"/>
            </a:lvl8pPr>
            <a:lvl9pPr lvl="8" algn="ctr">
              <a:lnSpc>
                <a:spcPct val="100000"/>
              </a:lnSpc>
              <a:spcBef>
                <a:spcPts val="0"/>
              </a:spcBef>
              <a:spcAft>
                <a:spcPts val="0"/>
              </a:spcAft>
              <a:buSzPts val="2666"/>
              <a:buNone/>
              <a:defRPr sz="2666"/>
            </a:lvl9pPr>
          </a:lstStyle>
          <a:p/>
        </p:txBody>
      </p:sp>
      <p:sp>
        <p:nvSpPr>
          <p:cNvPr id="39" name="Google Shape;39;p9"/>
          <p:cNvSpPr txBox="1"/>
          <p:nvPr>
            <p:ph idx="2" type="body"/>
          </p:nvPr>
        </p:nvSpPr>
        <p:spPr>
          <a:xfrm>
            <a:off x="5775715" y="1064257"/>
            <a:ext cx="4486500" cy="5431200"/>
          </a:xfrm>
          <a:prstGeom prst="rect">
            <a:avLst/>
          </a:prstGeom>
        </p:spPr>
        <p:txBody>
          <a:bodyPr anchorCtr="0" anchor="ctr" bIns="116050" lIns="116050" spcFirstLastPara="1" rIns="116050" wrap="square" tIns="116050">
            <a:normAutofit/>
          </a:bodyPr>
          <a:lstStyle>
            <a:lvl1pPr indent="-373700" lvl="0" marL="457200">
              <a:spcBef>
                <a:spcPts val="0"/>
              </a:spcBef>
              <a:spcAft>
                <a:spcPts val="0"/>
              </a:spcAft>
              <a:buSzPts val="2285"/>
              <a:buChar char="●"/>
              <a:defRPr sz="2285"/>
            </a:lvl1pPr>
            <a:lvl2pPr indent="-341455" lvl="1" marL="914400">
              <a:spcBef>
                <a:spcPts val="0"/>
              </a:spcBef>
              <a:spcAft>
                <a:spcPts val="0"/>
              </a:spcAft>
              <a:buSzPts val="1777"/>
              <a:buChar char="○"/>
              <a:defRPr sz="1777"/>
            </a:lvl2pPr>
            <a:lvl3pPr indent="-341455" lvl="2" marL="1371600">
              <a:spcBef>
                <a:spcPts val="0"/>
              </a:spcBef>
              <a:spcAft>
                <a:spcPts val="0"/>
              </a:spcAft>
              <a:buSzPts val="1777"/>
              <a:buChar char="■"/>
              <a:defRPr sz="1777"/>
            </a:lvl3pPr>
            <a:lvl4pPr indent="-341455" lvl="3" marL="1828800">
              <a:spcBef>
                <a:spcPts val="0"/>
              </a:spcBef>
              <a:spcAft>
                <a:spcPts val="0"/>
              </a:spcAft>
              <a:buSzPts val="1777"/>
              <a:buChar char="●"/>
              <a:defRPr sz="1777"/>
            </a:lvl4pPr>
            <a:lvl5pPr indent="-341455" lvl="4" marL="2286000">
              <a:spcBef>
                <a:spcPts val="0"/>
              </a:spcBef>
              <a:spcAft>
                <a:spcPts val="0"/>
              </a:spcAft>
              <a:buSzPts val="1777"/>
              <a:buChar char="○"/>
              <a:defRPr sz="1777"/>
            </a:lvl5pPr>
            <a:lvl6pPr indent="-341455" lvl="5" marL="2743200">
              <a:spcBef>
                <a:spcPts val="0"/>
              </a:spcBef>
              <a:spcAft>
                <a:spcPts val="0"/>
              </a:spcAft>
              <a:buSzPts val="1777"/>
              <a:buChar char="■"/>
              <a:defRPr sz="1777"/>
            </a:lvl6pPr>
            <a:lvl7pPr indent="-341455" lvl="6" marL="3200400">
              <a:spcBef>
                <a:spcPts val="0"/>
              </a:spcBef>
              <a:spcAft>
                <a:spcPts val="0"/>
              </a:spcAft>
              <a:buSzPts val="1777"/>
              <a:buChar char="●"/>
              <a:defRPr sz="1777"/>
            </a:lvl7pPr>
            <a:lvl8pPr indent="-341456" lvl="7" marL="3657600">
              <a:spcBef>
                <a:spcPts val="0"/>
              </a:spcBef>
              <a:spcAft>
                <a:spcPts val="0"/>
              </a:spcAft>
              <a:buSzPts val="1777"/>
              <a:buChar char="○"/>
              <a:defRPr sz="1777"/>
            </a:lvl8pPr>
            <a:lvl9pPr indent="-341456" lvl="8" marL="4114800">
              <a:spcBef>
                <a:spcPts val="0"/>
              </a:spcBef>
              <a:spcAft>
                <a:spcPts val="0"/>
              </a:spcAft>
              <a:buSzPts val="1777"/>
              <a:buChar char="■"/>
              <a:defRPr sz="1777"/>
            </a:lvl9pPr>
          </a:lstStyle>
          <a:p/>
        </p:txBody>
      </p:sp>
      <p:sp>
        <p:nvSpPr>
          <p:cNvPr id="40" name="Google Shape;40;p9"/>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64468" y="6218168"/>
            <a:ext cx="7014300" cy="889500"/>
          </a:xfrm>
          <a:prstGeom prst="rect">
            <a:avLst/>
          </a:prstGeom>
        </p:spPr>
        <p:txBody>
          <a:bodyPr anchorCtr="0" anchor="ctr" bIns="116050" lIns="116050" spcFirstLastPara="1" rIns="116050" wrap="square" tIns="116050">
            <a:normAutofit/>
          </a:bodyPr>
          <a:lstStyle>
            <a:lvl1pPr indent="-228600" lvl="0" marL="457200">
              <a:lnSpc>
                <a:spcPct val="100000"/>
              </a:lnSpc>
              <a:spcBef>
                <a:spcPts val="0"/>
              </a:spcBef>
              <a:spcAft>
                <a:spcPts val="0"/>
              </a:spcAft>
              <a:buSzPts val="2285"/>
              <a:buNone/>
              <a:defRPr sz="2285"/>
            </a:lvl1pPr>
          </a:lstStyle>
          <a:p/>
        </p:txBody>
      </p:sp>
      <p:sp>
        <p:nvSpPr>
          <p:cNvPr id="43" name="Google Shape;43;p10"/>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64468" y="1625801"/>
            <a:ext cx="9963000" cy="28860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15234"/>
              <a:buNone/>
              <a:defRPr sz="15234"/>
            </a:lvl1pPr>
            <a:lvl2pPr lvl="1" algn="ctr">
              <a:spcBef>
                <a:spcPts val="0"/>
              </a:spcBef>
              <a:spcAft>
                <a:spcPts val="0"/>
              </a:spcAft>
              <a:buSzPts val="15234"/>
              <a:buNone/>
              <a:defRPr sz="15234"/>
            </a:lvl2pPr>
            <a:lvl3pPr lvl="2" algn="ctr">
              <a:spcBef>
                <a:spcPts val="0"/>
              </a:spcBef>
              <a:spcAft>
                <a:spcPts val="0"/>
              </a:spcAft>
              <a:buSzPts val="15234"/>
              <a:buNone/>
              <a:defRPr sz="15234"/>
            </a:lvl3pPr>
            <a:lvl4pPr lvl="3" algn="ctr">
              <a:spcBef>
                <a:spcPts val="0"/>
              </a:spcBef>
              <a:spcAft>
                <a:spcPts val="0"/>
              </a:spcAft>
              <a:buSzPts val="15234"/>
              <a:buNone/>
              <a:defRPr sz="15234"/>
            </a:lvl4pPr>
            <a:lvl5pPr lvl="4" algn="ctr">
              <a:spcBef>
                <a:spcPts val="0"/>
              </a:spcBef>
              <a:spcAft>
                <a:spcPts val="0"/>
              </a:spcAft>
              <a:buSzPts val="15234"/>
              <a:buNone/>
              <a:defRPr sz="15234"/>
            </a:lvl5pPr>
            <a:lvl6pPr lvl="5" algn="ctr">
              <a:spcBef>
                <a:spcPts val="0"/>
              </a:spcBef>
              <a:spcAft>
                <a:spcPts val="0"/>
              </a:spcAft>
              <a:buSzPts val="15234"/>
              <a:buNone/>
              <a:defRPr sz="15234"/>
            </a:lvl6pPr>
            <a:lvl7pPr lvl="6" algn="ctr">
              <a:spcBef>
                <a:spcPts val="0"/>
              </a:spcBef>
              <a:spcAft>
                <a:spcPts val="0"/>
              </a:spcAft>
              <a:buSzPts val="15234"/>
              <a:buNone/>
              <a:defRPr sz="15234"/>
            </a:lvl7pPr>
            <a:lvl8pPr lvl="7" algn="ctr">
              <a:spcBef>
                <a:spcPts val="0"/>
              </a:spcBef>
              <a:spcAft>
                <a:spcPts val="0"/>
              </a:spcAft>
              <a:buSzPts val="15234"/>
              <a:buNone/>
              <a:defRPr sz="15234"/>
            </a:lvl8pPr>
            <a:lvl9pPr lvl="8" algn="ctr">
              <a:spcBef>
                <a:spcPts val="0"/>
              </a:spcBef>
              <a:spcAft>
                <a:spcPts val="0"/>
              </a:spcAft>
              <a:buSzPts val="15234"/>
              <a:buNone/>
              <a:defRPr sz="15234"/>
            </a:lvl9pPr>
          </a:lstStyle>
          <a:p>
            <a:r>
              <a:t>xx%</a:t>
            </a:r>
          </a:p>
        </p:txBody>
      </p:sp>
      <p:sp>
        <p:nvSpPr>
          <p:cNvPr id="46" name="Google Shape;46;p11"/>
          <p:cNvSpPr txBox="1"/>
          <p:nvPr>
            <p:ph idx="1" type="body"/>
          </p:nvPr>
        </p:nvSpPr>
        <p:spPr>
          <a:xfrm>
            <a:off x="364468" y="4633192"/>
            <a:ext cx="9963000" cy="1911900"/>
          </a:xfrm>
          <a:prstGeom prst="rect">
            <a:avLst/>
          </a:prstGeom>
        </p:spPr>
        <p:txBody>
          <a:bodyPr anchorCtr="0" anchor="t" bIns="116050" lIns="116050" spcFirstLastPara="1" rIns="116050" wrap="square" tIns="116050">
            <a:normAutofit/>
          </a:bodyPr>
          <a:lstStyle>
            <a:lvl1pPr indent="-373700" lvl="0" marL="457200" algn="ctr">
              <a:spcBef>
                <a:spcPts val="0"/>
              </a:spcBef>
              <a:spcAft>
                <a:spcPts val="0"/>
              </a:spcAft>
              <a:buSzPts val="2285"/>
              <a:buChar char="●"/>
              <a:defRPr sz="2285"/>
            </a:lvl1pPr>
            <a:lvl2pPr indent="-341455" lvl="1" marL="914400" algn="ctr">
              <a:spcBef>
                <a:spcPts val="0"/>
              </a:spcBef>
              <a:spcAft>
                <a:spcPts val="0"/>
              </a:spcAft>
              <a:buSzPts val="1777"/>
              <a:buChar char="○"/>
              <a:defRPr sz="1777"/>
            </a:lvl2pPr>
            <a:lvl3pPr indent="-341455" lvl="2" marL="1371600" algn="ctr">
              <a:spcBef>
                <a:spcPts val="0"/>
              </a:spcBef>
              <a:spcAft>
                <a:spcPts val="0"/>
              </a:spcAft>
              <a:buSzPts val="1777"/>
              <a:buChar char="■"/>
              <a:defRPr sz="1777"/>
            </a:lvl3pPr>
            <a:lvl4pPr indent="-341455" lvl="3" marL="1828800" algn="ctr">
              <a:spcBef>
                <a:spcPts val="0"/>
              </a:spcBef>
              <a:spcAft>
                <a:spcPts val="0"/>
              </a:spcAft>
              <a:buSzPts val="1777"/>
              <a:buChar char="●"/>
              <a:defRPr sz="1777"/>
            </a:lvl4pPr>
            <a:lvl5pPr indent="-341455" lvl="4" marL="2286000" algn="ctr">
              <a:spcBef>
                <a:spcPts val="0"/>
              </a:spcBef>
              <a:spcAft>
                <a:spcPts val="0"/>
              </a:spcAft>
              <a:buSzPts val="1777"/>
              <a:buChar char="○"/>
              <a:defRPr sz="1777"/>
            </a:lvl5pPr>
            <a:lvl6pPr indent="-341455" lvl="5" marL="2743200" algn="ctr">
              <a:spcBef>
                <a:spcPts val="0"/>
              </a:spcBef>
              <a:spcAft>
                <a:spcPts val="0"/>
              </a:spcAft>
              <a:buSzPts val="1777"/>
              <a:buChar char="■"/>
              <a:defRPr sz="1777"/>
            </a:lvl6pPr>
            <a:lvl7pPr indent="-341455" lvl="6" marL="3200400" algn="ctr">
              <a:spcBef>
                <a:spcPts val="0"/>
              </a:spcBef>
              <a:spcAft>
                <a:spcPts val="0"/>
              </a:spcAft>
              <a:buSzPts val="1777"/>
              <a:buChar char="●"/>
              <a:defRPr sz="1777"/>
            </a:lvl7pPr>
            <a:lvl8pPr indent="-341456" lvl="7" marL="3657600" algn="ctr">
              <a:spcBef>
                <a:spcPts val="0"/>
              </a:spcBef>
              <a:spcAft>
                <a:spcPts val="0"/>
              </a:spcAft>
              <a:buSzPts val="1777"/>
              <a:buChar char="○"/>
              <a:defRPr sz="1777"/>
            </a:lvl8pPr>
            <a:lvl9pPr indent="-341456" lvl="8" marL="4114800" algn="ctr">
              <a:spcBef>
                <a:spcPts val="0"/>
              </a:spcBef>
              <a:spcAft>
                <a:spcPts val="0"/>
              </a:spcAft>
              <a:buSzPts val="1777"/>
              <a:buChar char="■"/>
              <a:defRPr sz="1777"/>
            </a:lvl9pPr>
          </a:lstStyle>
          <a:p/>
        </p:txBody>
      </p:sp>
      <p:sp>
        <p:nvSpPr>
          <p:cNvPr id="47" name="Google Shape;47;p11"/>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735089" y="402517"/>
            <a:ext cx="9221700" cy="1461300"/>
          </a:xfrm>
          <a:prstGeom prst="rect">
            <a:avLst/>
          </a:prstGeom>
          <a:noFill/>
          <a:ln>
            <a:noFill/>
          </a:ln>
        </p:spPr>
        <p:txBody>
          <a:bodyPr anchorCtr="0" anchor="ctr" bIns="44025" lIns="88075" spcFirstLastPara="1" rIns="88075" wrap="square" tIns="44025">
            <a:normAutofit/>
          </a:bodyPr>
          <a:lstStyle>
            <a:lvl1pPr lvl="0" algn="l">
              <a:lnSpc>
                <a:spcPct val="90000"/>
              </a:lnSpc>
              <a:spcBef>
                <a:spcPts val="0"/>
              </a:spcBef>
              <a:spcAft>
                <a:spcPts val="0"/>
              </a:spcAft>
              <a:buClr>
                <a:schemeClr val="dk1"/>
              </a:buClr>
              <a:buSzPts val="1777"/>
              <a:buNone/>
              <a:defRPr sz="3555"/>
            </a:lvl1pPr>
            <a:lvl2pPr lvl="1" algn="l">
              <a:lnSpc>
                <a:spcPct val="100000"/>
              </a:lnSpc>
              <a:spcBef>
                <a:spcPts val="0"/>
              </a:spcBef>
              <a:spcAft>
                <a:spcPts val="0"/>
              </a:spcAft>
              <a:buSzPts val="1396"/>
              <a:buNone/>
              <a:defRPr sz="3555"/>
            </a:lvl2pPr>
            <a:lvl3pPr lvl="2" algn="l">
              <a:lnSpc>
                <a:spcPct val="100000"/>
              </a:lnSpc>
              <a:spcBef>
                <a:spcPts val="0"/>
              </a:spcBef>
              <a:spcAft>
                <a:spcPts val="0"/>
              </a:spcAft>
              <a:buSzPts val="1396"/>
              <a:buNone/>
              <a:defRPr sz="3555"/>
            </a:lvl3pPr>
            <a:lvl4pPr lvl="3" algn="l">
              <a:lnSpc>
                <a:spcPct val="100000"/>
              </a:lnSpc>
              <a:spcBef>
                <a:spcPts val="0"/>
              </a:spcBef>
              <a:spcAft>
                <a:spcPts val="0"/>
              </a:spcAft>
              <a:buSzPts val="1396"/>
              <a:buNone/>
              <a:defRPr sz="3555"/>
            </a:lvl4pPr>
            <a:lvl5pPr lvl="4" algn="l">
              <a:lnSpc>
                <a:spcPct val="100000"/>
              </a:lnSpc>
              <a:spcBef>
                <a:spcPts val="0"/>
              </a:spcBef>
              <a:spcAft>
                <a:spcPts val="0"/>
              </a:spcAft>
              <a:buSzPts val="1396"/>
              <a:buNone/>
              <a:defRPr sz="3555"/>
            </a:lvl5pPr>
            <a:lvl6pPr lvl="5" algn="l">
              <a:lnSpc>
                <a:spcPct val="100000"/>
              </a:lnSpc>
              <a:spcBef>
                <a:spcPts val="0"/>
              </a:spcBef>
              <a:spcAft>
                <a:spcPts val="0"/>
              </a:spcAft>
              <a:buSzPts val="1396"/>
              <a:buNone/>
              <a:defRPr sz="3555"/>
            </a:lvl6pPr>
            <a:lvl7pPr lvl="6" algn="l">
              <a:lnSpc>
                <a:spcPct val="100000"/>
              </a:lnSpc>
              <a:spcBef>
                <a:spcPts val="0"/>
              </a:spcBef>
              <a:spcAft>
                <a:spcPts val="0"/>
              </a:spcAft>
              <a:buSzPts val="1396"/>
              <a:buNone/>
              <a:defRPr sz="3555"/>
            </a:lvl7pPr>
            <a:lvl8pPr lvl="7" algn="l">
              <a:lnSpc>
                <a:spcPct val="100000"/>
              </a:lnSpc>
              <a:spcBef>
                <a:spcPts val="0"/>
              </a:spcBef>
              <a:spcAft>
                <a:spcPts val="0"/>
              </a:spcAft>
              <a:buSzPts val="1396"/>
              <a:buNone/>
              <a:defRPr sz="3555"/>
            </a:lvl8pPr>
            <a:lvl9pPr lvl="8" algn="l">
              <a:lnSpc>
                <a:spcPct val="100000"/>
              </a:lnSpc>
              <a:spcBef>
                <a:spcPts val="0"/>
              </a:spcBef>
              <a:spcAft>
                <a:spcPts val="0"/>
              </a:spcAft>
              <a:buSzPts val="1396"/>
              <a:buNone/>
              <a:defRPr sz="3555"/>
            </a:lvl9pPr>
          </a:lstStyle>
          <a:p/>
        </p:txBody>
      </p:sp>
      <p:sp>
        <p:nvSpPr>
          <p:cNvPr id="52" name="Google Shape;52;p13"/>
          <p:cNvSpPr txBox="1"/>
          <p:nvPr>
            <p:ph idx="1" type="body"/>
          </p:nvPr>
        </p:nvSpPr>
        <p:spPr>
          <a:xfrm>
            <a:off x="735089" y="2012587"/>
            <a:ext cx="9221700" cy="4797000"/>
          </a:xfrm>
          <a:prstGeom prst="rect">
            <a:avLst/>
          </a:prstGeom>
          <a:noFill/>
          <a:ln>
            <a:noFill/>
          </a:ln>
        </p:spPr>
        <p:txBody>
          <a:bodyPr anchorCtr="0" anchor="t" bIns="44025" lIns="88075" spcFirstLastPara="1" rIns="88075" wrap="square" tIns="44025">
            <a:normAutofit/>
          </a:bodyPr>
          <a:lstStyle>
            <a:lvl1pPr indent="-341455" lvl="0" marL="457200" algn="l">
              <a:lnSpc>
                <a:spcPct val="90000"/>
              </a:lnSpc>
              <a:spcBef>
                <a:spcPts val="1016"/>
              </a:spcBef>
              <a:spcAft>
                <a:spcPts val="0"/>
              </a:spcAft>
              <a:buClr>
                <a:schemeClr val="dk1"/>
              </a:buClr>
              <a:buSzPts val="1777"/>
              <a:buChar char="•"/>
              <a:defRPr sz="2285"/>
            </a:lvl1pPr>
            <a:lvl2pPr indent="-341455" lvl="1" marL="914400" algn="l">
              <a:lnSpc>
                <a:spcPct val="90000"/>
              </a:lnSpc>
              <a:spcBef>
                <a:spcPts val="508"/>
              </a:spcBef>
              <a:spcAft>
                <a:spcPts val="0"/>
              </a:spcAft>
              <a:buClr>
                <a:schemeClr val="dk1"/>
              </a:buClr>
              <a:buSzPts val="1777"/>
              <a:buChar char="•"/>
              <a:defRPr sz="1777"/>
            </a:lvl2pPr>
            <a:lvl3pPr indent="-341455" lvl="2" marL="1371600" algn="l">
              <a:lnSpc>
                <a:spcPct val="90000"/>
              </a:lnSpc>
              <a:spcBef>
                <a:spcPts val="508"/>
              </a:spcBef>
              <a:spcAft>
                <a:spcPts val="0"/>
              </a:spcAft>
              <a:buClr>
                <a:schemeClr val="dk1"/>
              </a:buClr>
              <a:buSzPts val="1777"/>
              <a:buChar char="•"/>
              <a:defRPr sz="1777"/>
            </a:lvl3pPr>
            <a:lvl4pPr indent="-341455" lvl="3" marL="1828800" algn="l">
              <a:lnSpc>
                <a:spcPct val="90000"/>
              </a:lnSpc>
              <a:spcBef>
                <a:spcPts val="508"/>
              </a:spcBef>
              <a:spcAft>
                <a:spcPts val="0"/>
              </a:spcAft>
              <a:buClr>
                <a:schemeClr val="dk1"/>
              </a:buClr>
              <a:buSzPts val="1777"/>
              <a:buChar char="•"/>
              <a:defRPr sz="1777"/>
            </a:lvl4pPr>
            <a:lvl5pPr indent="-341455" lvl="4" marL="2286000" algn="l">
              <a:lnSpc>
                <a:spcPct val="90000"/>
              </a:lnSpc>
              <a:spcBef>
                <a:spcPts val="508"/>
              </a:spcBef>
              <a:spcAft>
                <a:spcPts val="0"/>
              </a:spcAft>
              <a:buClr>
                <a:schemeClr val="dk1"/>
              </a:buClr>
              <a:buSzPts val="1777"/>
              <a:buChar char="•"/>
              <a:defRPr sz="1777"/>
            </a:lvl5pPr>
            <a:lvl6pPr indent="-341455" lvl="5" marL="2743200" algn="l">
              <a:lnSpc>
                <a:spcPct val="90000"/>
              </a:lnSpc>
              <a:spcBef>
                <a:spcPts val="508"/>
              </a:spcBef>
              <a:spcAft>
                <a:spcPts val="0"/>
              </a:spcAft>
              <a:buClr>
                <a:schemeClr val="dk1"/>
              </a:buClr>
              <a:buSzPts val="1777"/>
              <a:buChar char="•"/>
              <a:defRPr sz="1777"/>
            </a:lvl6pPr>
            <a:lvl7pPr indent="-341455" lvl="6" marL="3200400" algn="l">
              <a:lnSpc>
                <a:spcPct val="90000"/>
              </a:lnSpc>
              <a:spcBef>
                <a:spcPts val="508"/>
              </a:spcBef>
              <a:spcAft>
                <a:spcPts val="0"/>
              </a:spcAft>
              <a:buClr>
                <a:schemeClr val="dk1"/>
              </a:buClr>
              <a:buSzPts val="1777"/>
              <a:buChar char="•"/>
              <a:defRPr sz="1777"/>
            </a:lvl7pPr>
            <a:lvl8pPr indent="-341456" lvl="7" marL="3657600" algn="l">
              <a:lnSpc>
                <a:spcPct val="90000"/>
              </a:lnSpc>
              <a:spcBef>
                <a:spcPts val="508"/>
              </a:spcBef>
              <a:spcAft>
                <a:spcPts val="0"/>
              </a:spcAft>
              <a:buClr>
                <a:schemeClr val="dk1"/>
              </a:buClr>
              <a:buSzPts val="1777"/>
              <a:buChar char="•"/>
              <a:defRPr sz="1777"/>
            </a:lvl8pPr>
            <a:lvl9pPr indent="-341456" lvl="8" marL="4114800" algn="l">
              <a:lnSpc>
                <a:spcPct val="90000"/>
              </a:lnSpc>
              <a:spcBef>
                <a:spcPts val="508"/>
              </a:spcBef>
              <a:spcAft>
                <a:spcPts val="0"/>
              </a:spcAft>
              <a:buClr>
                <a:schemeClr val="dk1"/>
              </a:buClr>
              <a:buSzPts val="1777"/>
              <a:buChar char="•"/>
              <a:defRPr sz="1777"/>
            </a:lvl9pPr>
          </a:lstStyle>
          <a:p/>
        </p:txBody>
      </p:sp>
      <p:sp>
        <p:nvSpPr>
          <p:cNvPr id="53" name="Google Shape;53;p13"/>
          <p:cNvSpPr txBox="1"/>
          <p:nvPr>
            <p:ph idx="10" type="dt"/>
          </p:nvPr>
        </p:nvSpPr>
        <p:spPr>
          <a:xfrm>
            <a:off x="735089" y="7007301"/>
            <a:ext cx="2405700" cy="402600"/>
          </a:xfrm>
          <a:prstGeom prst="rect">
            <a:avLst/>
          </a:prstGeom>
          <a:noFill/>
          <a:ln>
            <a:noFill/>
          </a:ln>
        </p:spPr>
        <p:txBody>
          <a:bodyPr anchorCtr="0" anchor="ctr" bIns="44025" lIns="88075" spcFirstLastPara="1" rIns="88075" wrap="square" tIns="44025">
            <a:noAutofit/>
          </a:bodyPr>
          <a:lstStyle>
            <a:lvl1pPr lvl="0"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9pPr>
          </a:lstStyle>
          <a:p/>
        </p:txBody>
      </p:sp>
      <p:sp>
        <p:nvSpPr>
          <p:cNvPr id="54" name="Google Shape;54;p13"/>
          <p:cNvSpPr txBox="1"/>
          <p:nvPr>
            <p:ph idx="11" type="ftr"/>
          </p:nvPr>
        </p:nvSpPr>
        <p:spPr>
          <a:xfrm>
            <a:off x="3541791" y="7007301"/>
            <a:ext cx="3608400" cy="402600"/>
          </a:xfrm>
          <a:prstGeom prst="rect">
            <a:avLst/>
          </a:prstGeom>
          <a:noFill/>
          <a:ln>
            <a:noFill/>
          </a:ln>
        </p:spPr>
        <p:txBody>
          <a:bodyPr anchorCtr="0" anchor="ctr" bIns="44025" lIns="88075" spcFirstLastPara="1" rIns="88075" wrap="square" tIns="44025">
            <a:noAutofit/>
          </a:bodyPr>
          <a:lstStyle>
            <a:lvl1pPr lvl="0" marR="0" algn="ctr">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396"/>
              <a:buFont typeface="Arial"/>
              <a:buNone/>
              <a:defRPr b="0" i="0" sz="1396" u="none" cap="none" strike="noStrike">
                <a:solidFill>
                  <a:srgbClr val="000000"/>
                </a:solidFill>
                <a:latin typeface="Arial"/>
                <a:ea typeface="Arial"/>
                <a:cs typeface="Arial"/>
                <a:sym typeface="Arial"/>
              </a:defRPr>
            </a:lvl9pPr>
          </a:lstStyle>
          <a:p/>
        </p:txBody>
      </p:sp>
      <p:sp>
        <p:nvSpPr>
          <p:cNvPr id="55" name="Google Shape;55;p13"/>
          <p:cNvSpPr txBox="1"/>
          <p:nvPr>
            <p:ph idx="12" type="sldNum"/>
          </p:nvPr>
        </p:nvSpPr>
        <p:spPr>
          <a:xfrm>
            <a:off x="7551366" y="7007301"/>
            <a:ext cx="2405700" cy="402600"/>
          </a:xfrm>
          <a:prstGeom prst="rect">
            <a:avLst/>
          </a:prstGeom>
          <a:noFill/>
          <a:ln>
            <a:noFill/>
          </a:ln>
        </p:spPr>
        <p:txBody>
          <a:bodyPr anchorCtr="0" anchor="ctr" bIns="44025" lIns="88075" spcFirstLastPara="1" rIns="88075" wrap="square" tIns="44025">
            <a:noAutofit/>
          </a:bodyPr>
          <a:lstStyle>
            <a:lvl1pPr indent="0" lvl="0" marL="0" marR="0" algn="r">
              <a:lnSpc>
                <a:spcPct val="100000"/>
              </a:lnSpc>
              <a:spcBef>
                <a:spcPts val="0"/>
              </a:spcBef>
              <a:spcAft>
                <a:spcPts val="0"/>
              </a:spcAft>
              <a:buClr>
                <a:srgbClr val="000000"/>
              </a:buClr>
              <a:buSzPts val="1143"/>
              <a:buFont typeface="Arial"/>
              <a:buNone/>
              <a:defRPr b="0" i="0" sz="1143"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143"/>
              <a:buFont typeface="Arial"/>
              <a:buNone/>
              <a:defRPr b="0" i="0" sz="1143"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143"/>
              <a:buFont typeface="Arial"/>
              <a:buNone/>
              <a:defRPr b="0" i="0" sz="1143"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143"/>
              <a:buFont typeface="Arial"/>
              <a:buNone/>
              <a:defRPr b="0" i="0" sz="1143"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143"/>
              <a:buFont typeface="Arial"/>
              <a:buNone/>
              <a:defRPr b="0" i="0" sz="1143"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143"/>
              <a:buFont typeface="Arial"/>
              <a:buNone/>
              <a:defRPr b="0" i="0" sz="1143"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143"/>
              <a:buFont typeface="Arial"/>
              <a:buNone/>
              <a:defRPr b="0" i="0" sz="1143"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143"/>
              <a:buFont typeface="Arial"/>
              <a:buNone/>
              <a:defRPr b="0" i="0" sz="1143"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143"/>
              <a:buFont typeface="Arial"/>
              <a:buNone/>
              <a:defRPr b="0" i="0" sz="1143"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4468" y="654105"/>
            <a:ext cx="9963000" cy="841800"/>
          </a:xfrm>
          <a:prstGeom prst="rect">
            <a:avLst/>
          </a:prstGeom>
          <a:noFill/>
          <a:ln>
            <a:noFill/>
          </a:ln>
        </p:spPr>
        <p:txBody>
          <a:bodyPr anchorCtr="0" anchor="t" bIns="116050" lIns="116050" spcFirstLastPara="1" rIns="116050" wrap="square" tIns="116050">
            <a:normAutofit/>
          </a:bodyPr>
          <a:lstStyle>
            <a:lvl1pPr lvl="0">
              <a:spcBef>
                <a:spcPts val="0"/>
              </a:spcBef>
              <a:spcAft>
                <a:spcPts val="0"/>
              </a:spcAft>
              <a:buClr>
                <a:schemeClr val="dk1"/>
              </a:buClr>
              <a:buSzPts val="3555"/>
              <a:buNone/>
              <a:defRPr sz="3555">
                <a:solidFill>
                  <a:schemeClr val="dk1"/>
                </a:solidFill>
              </a:defRPr>
            </a:lvl1pPr>
            <a:lvl2pPr lvl="1">
              <a:spcBef>
                <a:spcPts val="0"/>
              </a:spcBef>
              <a:spcAft>
                <a:spcPts val="0"/>
              </a:spcAft>
              <a:buClr>
                <a:schemeClr val="dk1"/>
              </a:buClr>
              <a:buSzPts val="3555"/>
              <a:buNone/>
              <a:defRPr sz="3555">
                <a:solidFill>
                  <a:schemeClr val="dk1"/>
                </a:solidFill>
              </a:defRPr>
            </a:lvl2pPr>
            <a:lvl3pPr lvl="2">
              <a:spcBef>
                <a:spcPts val="0"/>
              </a:spcBef>
              <a:spcAft>
                <a:spcPts val="0"/>
              </a:spcAft>
              <a:buClr>
                <a:schemeClr val="dk1"/>
              </a:buClr>
              <a:buSzPts val="3555"/>
              <a:buNone/>
              <a:defRPr sz="3555">
                <a:solidFill>
                  <a:schemeClr val="dk1"/>
                </a:solidFill>
              </a:defRPr>
            </a:lvl3pPr>
            <a:lvl4pPr lvl="3">
              <a:spcBef>
                <a:spcPts val="0"/>
              </a:spcBef>
              <a:spcAft>
                <a:spcPts val="0"/>
              </a:spcAft>
              <a:buClr>
                <a:schemeClr val="dk1"/>
              </a:buClr>
              <a:buSzPts val="3555"/>
              <a:buNone/>
              <a:defRPr sz="3555">
                <a:solidFill>
                  <a:schemeClr val="dk1"/>
                </a:solidFill>
              </a:defRPr>
            </a:lvl4pPr>
            <a:lvl5pPr lvl="4">
              <a:spcBef>
                <a:spcPts val="0"/>
              </a:spcBef>
              <a:spcAft>
                <a:spcPts val="0"/>
              </a:spcAft>
              <a:buClr>
                <a:schemeClr val="dk1"/>
              </a:buClr>
              <a:buSzPts val="3555"/>
              <a:buNone/>
              <a:defRPr sz="3555">
                <a:solidFill>
                  <a:schemeClr val="dk1"/>
                </a:solidFill>
              </a:defRPr>
            </a:lvl5pPr>
            <a:lvl6pPr lvl="5">
              <a:spcBef>
                <a:spcPts val="0"/>
              </a:spcBef>
              <a:spcAft>
                <a:spcPts val="0"/>
              </a:spcAft>
              <a:buClr>
                <a:schemeClr val="dk1"/>
              </a:buClr>
              <a:buSzPts val="3555"/>
              <a:buNone/>
              <a:defRPr sz="3555">
                <a:solidFill>
                  <a:schemeClr val="dk1"/>
                </a:solidFill>
              </a:defRPr>
            </a:lvl6pPr>
            <a:lvl7pPr lvl="6">
              <a:spcBef>
                <a:spcPts val="0"/>
              </a:spcBef>
              <a:spcAft>
                <a:spcPts val="0"/>
              </a:spcAft>
              <a:buClr>
                <a:schemeClr val="dk1"/>
              </a:buClr>
              <a:buSzPts val="3555"/>
              <a:buNone/>
              <a:defRPr sz="3555">
                <a:solidFill>
                  <a:schemeClr val="dk1"/>
                </a:solidFill>
              </a:defRPr>
            </a:lvl7pPr>
            <a:lvl8pPr lvl="7">
              <a:spcBef>
                <a:spcPts val="0"/>
              </a:spcBef>
              <a:spcAft>
                <a:spcPts val="0"/>
              </a:spcAft>
              <a:buClr>
                <a:schemeClr val="dk1"/>
              </a:buClr>
              <a:buSzPts val="3555"/>
              <a:buNone/>
              <a:defRPr sz="3555">
                <a:solidFill>
                  <a:schemeClr val="dk1"/>
                </a:solidFill>
              </a:defRPr>
            </a:lvl8pPr>
            <a:lvl9pPr lvl="8">
              <a:spcBef>
                <a:spcPts val="0"/>
              </a:spcBef>
              <a:spcAft>
                <a:spcPts val="0"/>
              </a:spcAft>
              <a:buClr>
                <a:schemeClr val="dk1"/>
              </a:buClr>
              <a:buSzPts val="3555"/>
              <a:buNone/>
              <a:defRPr sz="3555">
                <a:solidFill>
                  <a:schemeClr val="dk1"/>
                </a:solidFill>
              </a:defRPr>
            </a:lvl9pPr>
          </a:lstStyle>
          <a:p/>
        </p:txBody>
      </p:sp>
      <p:sp>
        <p:nvSpPr>
          <p:cNvPr id="7" name="Google Shape;7;p1"/>
          <p:cNvSpPr txBox="1"/>
          <p:nvPr>
            <p:ph idx="1" type="body"/>
          </p:nvPr>
        </p:nvSpPr>
        <p:spPr>
          <a:xfrm>
            <a:off x="364468" y="1693927"/>
            <a:ext cx="9963000" cy="5021400"/>
          </a:xfrm>
          <a:prstGeom prst="rect">
            <a:avLst/>
          </a:prstGeom>
          <a:noFill/>
          <a:ln>
            <a:noFill/>
          </a:ln>
        </p:spPr>
        <p:txBody>
          <a:bodyPr anchorCtr="0" anchor="t" bIns="116050" lIns="116050" spcFirstLastPara="1" rIns="116050" wrap="square" tIns="116050">
            <a:normAutofit/>
          </a:bodyPr>
          <a:lstStyle>
            <a:lvl1pPr indent="-373700" lvl="0" marL="457200">
              <a:lnSpc>
                <a:spcPct val="115000"/>
              </a:lnSpc>
              <a:spcBef>
                <a:spcPts val="0"/>
              </a:spcBef>
              <a:spcAft>
                <a:spcPts val="0"/>
              </a:spcAft>
              <a:buClr>
                <a:schemeClr val="dk2"/>
              </a:buClr>
              <a:buSzPts val="2285"/>
              <a:buChar char="●"/>
              <a:defRPr sz="2285">
                <a:solidFill>
                  <a:schemeClr val="dk2"/>
                </a:solidFill>
              </a:defRPr>
            </a:lvl1pPr>
            <a:lvl2pPr indent="-341455" lvl="1" marL="914400">
              <a:lnSpc>
                <a:spcPct val="115000"/>
              </a:lnSpc>
              <a:spcBef>
                <a:spcPts val="0"/>
              </a:spcBef>
              <a:spcAft>
                <a:spcPts val="0"/>
              </a:spcAft>
              <a:buClr>
                <a:schemeClr val="dk2"/>
              </a:buClr>
              <a:buSzPts val="1777"/>
              <a:buChar char="○"/>
              <a:defRPr sz="1777">
                <a:solidFill>
                  <a:schemeClr val="dk2"/>
                </a:solidFill>
              </a:defRPr>
            </a:lvl2pPr>
            <a:lvl3pPr indent="-341455" lvl="2" marL="1371600">
              <a:lnSpc>
                <a:spcPct val="115000"/>
              </a:lnSpc>
              <a:spcBef>
                <a:spcPts val="0"/>
              </a:spcBef>
              <a:spcAft>
                <a:spcPts val="0"/>
              </a:spcAft>
              <a:buClr>
                <a:schemeClr val="dk2"/>
              </a:buClr>
              <a:buSzPts val="1777"/>
              <a:buChar char="■"/>
              <a:defRPr sz="1777">
                <a:solidFill>
                  <a:schemeClr val="dk2"/>
                </a:solidFill>
              </a:defRPr>
            </a:lvl3pPr>
            <a:lvl4pPr indent="-341455" lvl="3" marL="1828800">
              <a:lnSpc>
                <a:spcPct val="115000"/>
              </a:lnSpc>
              <a:spcBef>
                <a:spcPts val="0"/>
              </a:spcBef>
              <a:spcAft>
                <a:spcPts val="0"/>
              </a:spcAft>
              <a:buClr>
                <a:schemeClr val="dk2"/>
              </a:buClr>
              <a:buSzPts val="1777"/>
              <a:buChar char="●"/>
              <a:defRPr sz="1777">
                <a:solidFill>
                  <a:schemeClr val="dk2"/>
                </a:solidFill>
              </a:defRPr>
            </a:lvl4pPr>
            <a:lvl5pPr indent="-341455" lvl="4" marL="2286000">
              <a:lnSpc>
                <a:spcPct val="115000"/>
              </a:lnSpc>
              <a:spcBef>
                <a:spcPts val="0"/>
              </a:spcBef>
              <a:spcAft>
                <a:spcPts val="0"/>
              </a:spcAft>
              <a:buClr>
                <a:schemeClr val="dk2"/>
              </a:buClr>
              <a:buSzPts val="1777"/>
              <a:buChar char="○"/>
              <a:defRPr sz="1777">
                <a:solidFill>
                  <a:schemeClr val="dk2"/>
                </a:solidFill>
              </a:defRPr>
            </a:lvl5pPr>
            <a:lvl6pPr indent="-341455" lvl="5" marL="2743200">
              <a:lnSpc>
                <a:spcPct val="115000"/>
              </a:lnSpc>
              <a:spcBef>
                <a:spcPts val="0"/>
              </a:spcBef>
              <a:spcAft>
                <a:spcPts val="0"/>
              </a:spcAft>
              <a:buClr>
                <a:schemeClr val="dk2"/>
              </a:buClr>
              <a:buSzPts val="1777"/>
              <a:buChar char="■"/>
              <a:defRPr sz="1777">
                <a:solidFill>
                  <a:schemeClr val="dk2"/>
                </a:solidFill>
              </a:defRPr>
            </a:lvl6pPr>
            <a:lvl7pPr indent="-341455" lvl="6" marL="3200400">
              <a:lnSpc>
                <a:spcPct val="115000"/>
              </a:lnSpc>
              <a:spcBef>
                <a:spcPts val="0"/>
              </a:spcBef>
              <a:spcAft>
                <a:spcPts val="0"/>
              </a:spcAft>
              <a:buClr>
                <a:schemeClr val="dk2"/>
              </a:buClr>
              <a:buSzPts val="1777"/>
              <a:buChar char="●"/>
              <a:defRPr sz="1777">
                <a:solidFill>
                  <a:schemeClr val="dk2"/>
                </a:solidFill>
              </a:defRPr>
            </a:lvl7pPr>
            <a:lvl8pPr indent="-341456" lvl="7" marL="3657600">
              <a:lnSpc>
                <a:spcPct val="115000"/>
              </a:lnSpc>
              <a:spcBef>
                <a:spcPts val="0"/>
              </a:spcBef>
              <a:spcAft>
                <a:spcPts val="0"/>
              </a:spcAft>
              <a:buClr>
                <a:schemeClr val="dk2"/>
              </a:buClr>
              <a:buSzPts val="1777"/>
              <a:buChar char="○"/>
              <a:defRPr sz="1777">
                <a:solidFill>
                  <a:schemeClr val="dk2"/>
                </a:solidFill>
              </a:defRPr>
            </a:lvl8pPr>
            <a:lvl9pPr indent="-341456" lvl="8" marL="4114800">
              <a:lnSpc>
                <a:spcPct val="115000"/>
              </a:lnSpc>
              <a:spcBef>
                <a:spcPts val="0"/>
              </a:spcBef>
              <a:spcAft>
                <a:spcPts val="0"/>
              </a:spcAft>
              <a:buClr>
                <a:schemeClr val="dk2"/>
              </a:buClr>
              <a:buSzPts val="1777"/>
              <a:buChar char="■"/>
              <a:defRPr sz="1777">
                <a:solidFill>
                  <a:schemeClr val="dk2"/>
                </a:solidFill>
              </a:defRPr>
            </a:lvl9pPr>
          </a:lstStyle>
          <a:p/>
        </p:txBody>
      </p:sp>
      <p:sp>
        <p:nvSpPr>
          <p:cNvPr id="8" name="Google Shape;8;p1"/>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lvl="0" algn="r">
              <a:buNone/>
              <a:defRPr sz="1269">
                <a:solidFill>
                  <a:schemeClr val="dk2"/>
                </a:solidFill>
              </a:defRPr>
            </a:lvl1pPr>
            <a:lvl2pPr lvl="1" algn="r">
              <a:buNone/>
              <a:defRPr sz="1269">
                <a:solidFill>
                  <a:schemeClr val="dk2"/>
                </a:solidFill>
              </a:defRPr>
            </a:lvl2pPr>
            <a:lvl3pPr lvl="2" algn="r">
              <a:buNone/>
              <a:defRPr sz="1269">
                <a:solidFill>
                  <a:schemeClr val="dk2"/>
                </a:solidFill>
              </a:defRPr>
            </a:lvl3pPr>
            <a:lvl4pPr lvl="3" algn="r">
              <a:buNone/>
              <a:defRPr sz="1269">
                <a:solidFill>
                  <a:schemeClr val="dk2"/>
                </a:solidFill>
              </a:defRPr>
            </a:lvl4pPr>
            <a:lvl5pPr lvl="4" algn="r">
              <a:buNone/>
              <a:defRPr sz="1269">
                <a:solidFill>
                  <a:schemeClr val="dk2"/>
                </a:solidFill>
              </a:defRPr>
            </a:lvl5pPr>
            <a:lvl6pPr lvl="5" algn="r">
              <a:buNone/>
              <a:defRPr sz="1269">
                <a:solidFill>
                  <a:schemeClr val="dk2"/>
                </a:solidFill>
              </a:defRPr>
            </a:lvl6pPr>
            <a:lvl7pPr lvl="6" algn="r">
              <a:buNone/>
              <a:defRPr sz="1269">
                <a:solidFill>
                  <a:schemeClr val="dk2"/>
                </a:solidFill>
              </a:defRPr>
            </a:lvl7pPr>
            <a:lvl8pPr lvl="7" algn="r">
              <a:buNone/>
              <a:defRPr sz="1269">
                <a:solidFill>
                  <a:schemeClr val="dk2"/>
                </a:solidFill>
              </a:defRPr>
            </a:lvl8pPr>
            <a:lvl9pPr lvl="8" algn="r">
              <a:buNone/>
              <a:defRPr sz="1269">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png"/><Relationship Id="rId13" Type="http://schemas.openxmlformats.org/officeDocument/2006/relationships/image" Target="../media/image2.png"/><Relationship Id="rId12" Type="http://schemas.openxmlformats.org/officeDocument/2006/relationships/image" Target="../media/image14.jpg"/><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6.jpg"/><Relationship Id="rId9" Type="http://schemas.openxmlformats.org/officeDocument/2006/relationships/image" Target="../media/image10.jpg"/><Relationship Id="rId5" Type="http://schemas.openxmlformats.org/officeDocument/2006/relationships/image" Target="../media/image19.jpg"/><Relationship Id="rId6" Type="http://schemas.openxmlformats.org/officeDocument/2006/relationships/image" Target="../media/image17.jpg"/><Relationship Id="rId7" Type="http://schemas.openxmlformats.org/officeDocument/2006/relationships/image" Target="../media/image3.png"/><Relationship Id="rId8" Type="http://schemas.openxmlformats.org/officeDocument/2006/relationships/image" Target="../media/image12.jpg"/></Relationships>
</file>

<file path=ppt/slides/_rels/slide3.xml.rels><?xml version="1.0" encoding="UTF-8" standalone="yes"?><Relationships xmlns="http://schemas.openxmlformats.org/package/2006/relationships"><Relationship Id="rId11" Type="http://schemas.openxmlformats.org/officeDocument/2006/relationships/image" Target="../media/image26.jpg"/><Relationship Id="rId10" Type="http://schemas.openxmlformats.org/officeDocument/2006/relationships/image" Target="../media/image8.png"/><Relationship Id="rId13" Type="http://schemas.openxmlformats.org/officeDocument/2006/relationships/image" Target="../media/image23.jpg"/><Relationship Id="rId12" Type="http://schemas.openxmlformats.org/officeDocument/2006/relationships/image" Target="../media/image22.jpg"/><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9.png"/><Relationship Id="rId9" Type="http://schemas.openxmlformats.org/officeDocument/2006/relationships/image" Target="../media/image20.png"/><Relationship Id="rId15" Type="http://schemas.openxmlformats.org/officeDocument/2006/relationships/image" Target="../media/image25.png"/><Relationship Id="rId14" Type="http://schemas.openxmlformats.org/officeDocument/2006/relationships/image" Target="../media/image39.jpg"/><Relationship Id="rId16" Type="http://schemas.openxmlformats.org/officeDocument/2006/relationships/image" Target="../media/image2.png"/><Relationship Id="rId5" Type="http://schemas.openxmlformats.org/officeDocument/2006/relationships/image" Target="../media/image15.png"/><Relationship Id="rId6" Type="http://schemas.openxmlformats.org/officeDocument/2006/relationships/image" Target="../media/image5.jpg"/><Relationship Id="rId7" Type="http://schemas.openxmlformats.org/officeDocument/2006/relationships/image" Target="../media/image13.jpg"/><Relationship Id="rId8" Type="http://schemas.openxmlformats.org/officeDocument/2006/relationships/image" Target="../media/image11.jpg"/></Relationships>
</file>

<file path=ppt/slides/_rels/slide4.xml.rels><?xml version="1.0" encoding="UTF-8" standalone="yes"?><Relationships xmlns="http://schemas.openxmlformats.org/package/2006/relationships"><Relationship Id="rId11" Type="http://schemas.openxmlformats.org/officeDocument/2006/relationships/image" Target="../media/image31.jpg"/><Relationship Id="rId10" Type="http://schemas.openxmlformats.org/officeDocument/2006/relationships/image" Target="../media/image24.jpg"/><Relationship Id="rId13" Type="http://schemas.openxmlformats.org/officeDocument/2006/relationships/image" Target="../media/image33.png"/><Relationship Id="rId12" Type="http://schemas.openxmlformats.org/officeDocument/2006/relationships/image" Target="../media/image29.png"/><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30.png"/><Relationship Id="rId9" Type="http://schemas.openxmlformats.org/officeDocument/2006/relationships/image" Target="../media/image21.jpg"/><Relationship Id="rId15" Type="http://schemas.openxmlformats.org/officeDocument/2006/relationships/image" Target="../media/image28.jpg"/><Relationship Id="rId14" Type="http://schemas.openxmlformats.org/officeDocument/2006/relationships/image" Target="../media/image38.png"/><Relationship Id="rId17" Type="http://schemas.openxmlformats.org/officeDocument/2006/relationships/image" Target="../media/image40.png"/><Relationship Id="rId16" Type="http://schemas.openxmlformats.org/officeDocument/2006/relationships/image" Target="../media/image34.jpg"/><Relationship Id="rId5" Type="http://schemas.openxmlformats.org/officeDocument/2006/relationships/image" Target="../media/image32.jpg"/><Relationship Id="rId6" Type="http://schemas.openxmlformats.org/officeDocument/2006/relationships/image" Target="../media/image37.jpg"/><Relationship Id="rId18" Type="http://schemas.openxmlformats.org/officeDocument/2006/relationships/image" Target="../media/image2.png"/><Relationship Id="rId7" Type="http://schemas.openxmlformats.org/officeDocument/2006/relationships/image" Target="../media/image36.png"/><Relationship Id="rId8"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41.png"/><Relationship Id="rId9"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50.png"/><Relationship Id="rId7" Type="http://schemas.openxmlformats.org/officeDocument/2006/relationships/image" Target="../media/image57.png"/><Relationship Id="rId8" Type="http://schemas.openxmlformats.org/officeDocument/2006/relationships/image" Target="../media/image42.png"/></Relationships>
</file>

<file path=ppt/slides/_rels/slide6.xml.rels><?xml version="1.0" encoding="UTF-8" standalone="yes"?><Relationships xmlns="http://schemas.openxmlformats.org/package/2006/relationships"><Relationship Id="rId11" Type="http://schemas.openxmlformats.org/officeDocument/2006/relationships/image" Target="../media/image55.png"/><Relationship Id="rId10" Type="http://schemas.openxmlformats.org/officeDocument/2006/relationships/image" Target="../media/image43.png"/><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48.png"/><Relationship Id="rId9" Type="http://schemas.openxmlformats.org/officeDocument/2006/relationships/image" Target="../media/image49.png"/><Relationship Id="rId5" Type="http://schemas.openxmlformats.org/officeDocument/2006/relationships/image" Target="../media/image51.png"/><Relationship Id="rId6" Type="http://schemas.openxmlformats.org/officeDocument/2006/relationships/image" Target="../media/image59.png"/><Relationship Id="rId7" Type="http://schemas.openxmlformats.org/officeDocument/2006/relationships/image" Target="../media/image47.png"/><Relationship Id="rId8" Type="http://schemas.openxmlformats.org/officeDocument/2006/relationships/image" Target="../media/image56.png"/></Relationships>
</file>

<file path=ppt/slides/_rels/slide7.xml.rels><?xml version="1.0" encoding="UTF-8" standalone="yes"?><Relationships xmlns="http://schemas.openxmlformats.org/package/2006/relationships"><Relationship Id="rId10" Type="http://schemas.openxmlformats.org/officeDocument/2006/relationships/image" Target="../media/image54.png"/><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52.png"/><Relationship Id="rId9" Type="http://schemas.openxmlformats.org/officeDocument/2006/relationships/image" Target="../media/image61.png"/><Relationship Id="rId5" Type="http://schemas.openxmlformats.org/officeDocument/2006/relationships/image" Target="../media/image53.png"/><Relationship Id="rId6" Type="http://schemas.openxmlformats.org/officeDocument/2006/relationships/image" Target="../media/image58.png"/><Relationship Id="rId7" Type="http://schemas.openxmlformats.org/officeDocument/2006/relationships/image" Target="../media/image71.png"/><Relationship Id="rId8" Type="http://schemas.openxmlformats.org/officeDocument/2006/relationships/image" Target="../media/image70.png"/></Relationships>
</file>

<file path=ppt/slides/_rels/slide8.xml.rels><?xml version="1.0" encoding="UTF-8" standalone="yes"?><Relationships xmlns="http://schemas.openxmlformats.org/package/2006/relationships"><Relationship Id="rId10" Type="http://schemas.openxmlformats.org/officeDocument/2006/relationships/image" Target="../media/image65.png"/><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60.png"/><Relationship Id="rId9" Type="http://schemas.openxmlformats.org/officeDocument/2006/relationships/image" Target="../media/image63.png"/><Relationship Id="rId5" Type="http://schemas.openxmlformats.org/officeDocument/2006/relationships/image" Target="../media/image62.png"/><Relationship Id="rId6" Type="http://schemas.openxmlformats.org/officeDocument/2006/relationships/image" Target="../media/image67.png"/><Relationship Id="rId7" Type="http://schemas.openxmlformats.org/officeDocument/2006/relationships/image" Target="../media/image64.png"/><Relationship Id="rId8" Type="http://schemas.openxmlformats.org/officeDocument/2006/relationships/image" Target="../media/image6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6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66.png"/><Relationship Id="rId5" Type="http://schemas.openxmlformats.org/officeDocument/2006/relationships/image" Target="../media/image73.png"/><Relationship Id="rId6" Type="http://schemas.openxmlformats.org/officeDocument/2006/relationships/image" Target="../media/image74.png"/><Relationship Id="rId7" Type="http://schemas.openxmlformats.org/officeDocument/2006/relationships/image" Target="../media/image81.png"/><Relationship Id="rId8" Type="http://schemas.openxmlformats.org/officeDocument/2006/relationships/image" Target="../media/image7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75.png"/><Relationship Id="rId5" Type="http://schemas.openxmlformats.org/officeDocument/2006/relationships/image" Target="../media/image84.png"/><Relationship Id="rId6" Type="http://schemas.openxmlformats.org/officeDocument/2006/relationships/image" Target="../media/image7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78.png"/><Relationship Id="rId5" Type="http://schemas.openxmlformats.org/officeDocument/2006/relationships/image" Target="../media/image7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80.png"/><Relationship Id="rId5" Type="http://schemas.openxmlformats.org/officeDocument/2006/relationships/image" Target="../media/image82.png"/><Relationship Id="rId6" Type="http://schemas.openxmlformats.org/officeDocument/2006/relationships/image" Target="../media/image8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87.png"/><Relationship Id="rId5" Type="http://schemas.openxmlformats.org/officeDocument/2006/relationships/image" Target="../media/image85.png"/><Relationship Id="rId6" Type="http://schemas.openxmlformats.org/officeDocument/2006/relationships/image" Target="../media/image8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88.png"/><Relationship Id="rId5" Type="http://schemas.openxmlformats.org/officeDocument/2006/relationships/image" Target="../media/image100.png"/><Relationship Id="rId6" Type="http://schemas.openxmlformats.org/officeDocument/2006/relationships/image" Target="../media/image96.png"/><Relationship Id="rId7" Type="http://schemas.openxmlformats.org/officeDocument/2006/relationships/image" Target="../media/image9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89.png"/><Relationship Id="rId5" Type="http://schemas.openxmlformats.org/officeDocument/2006/relationships/image" Target="../media/image90.png"/><Relationship Id="rId6" Type="http://schemas.openxmlformats.org/officeDocument/2006/relationships/image" Target="../media/image92.png"/><Relationship Id="rId7" Type="http://schemas.openxmlformats.org/officeDocument/2006/relationships/image" Target="../media/image9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93.png"/><Relationship Id="rId9" Type="http://schemas.openxmlformats.org/officeDocument/2006/relationships/image" Target="../media/image99.png"/><Relationship Id="rId5" Type="http://schemas.openxmlformats.org/officeDocument/2006/relationships/image" Target="../media/image95.png"/><Relationship Id="rId6" Type="http://schemas.openxmlformats.org/officeDocument/2006/relationships/image" Target="../media/image98.png"/><Relationship Id="rId7" Type="http://schemas.openxmlformats.org/officeDocument/2006/relationships/image" Target="../media/image115.png"/><Relationship Id="rId8" Type="http://schemas.openxmlformats.org/officeDocument/2006/relationships/image" Target="../media/image9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7.png"/><Relationship Id="rId4" Type="http://schemas.openxmlformats.org/officeDocument/2006/relationships/image" Target="../media/image105.png"/><Relationship Id="rId5" Type="http://schemas.openxmlformats.org/officeDocument/2006/relationships/image" Target="../media/image103.png"/><Relationship Id="rId6" Type="http://schemas.openxmlformats.org/officeDocument/2006/relationships/image" Target="../media/image10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113.png"/><Relationship Id="rId5" Type="http://schemas.openxmlformats.org/officeDocument/2006/relationships/image" Target="../media/image106.png"/><Relationship Id="rId6" Type="http://schemas.openxmlformats.org/officeDocument/2006/relationships/image" Target="../media/image107.png"/><Relationship Id="rId7" Type="http://schemas.openxmlformats.org/officeDocument/2006/relationships/image" Target="../media/image122.png"/><Relationship Id="rId8" Type="http://schemas.openxmlformats.org/officeDocument/2006/relationships/image" Target="../media/image1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117.png"/><Relationship Id="rId5" Type="http://schemas.openxmlformats.org/officeDocument/2006/relationships/image" Target="../media/image110.png"/><Relationship Id="rId6" Type="http://schemas.openxmlformats.org/officeDocument/2006/relationships/image" Target="../media/image1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129.png"/><Relationship Id="rId9" Type="http://schemas.openxmlformats.org/officeDocument/2006/relationships/image" Target="../media/image118.png"/><Relationship Id="rId5" Type="http://schemas.openxmlformats.org/officeDocument/2006/relationships/image" Target="../media/image116.png"/><Relationship Id="rId6" Type="http://schemas.openxmlformats.org/officeDocument/2006/relationships/image" Target="../media/image132.png"/><Relationship Id="rId7" Type="http://schemas.openxmlformats.org/officeDocument/2006/relationships/image" Target="../media/image114.png"/><Relationship Id="rId8" Type="http://schemas.openxmlformats.org/officeDocument/2006/relationships/image" Target="../media/image1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127.png"/><Relationship Id="rId5" Type="http://schemas.openxmlformats.org/officeDocument/2006/relationships/image" Target="../media/image124.png"/><Relationship Id="rId6" Type="http://schemas.openxmlformats.org/officeDocument/2006/relationships/image" Target="../media/image1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128.png"/><Relationship Id="rId5" Type="http://schemas.openxmlformats.org/officeDocument/2006/relationships/image" Target="../media/image154.png"/><Relationship Id="rId6" Type="http://schemas.openxmlformats.org/officeDocument/2006/relationships/image" Target="../media/image123.png"/><Relationship Id="rId7" Type="http://schemas.openxmlformats.org/officeDocument/2006/relationships/image" Target="../media/image137.png"/></Relationships>
</file>

<file path=ppt/slides/_rels/slide24.xml.rels><?xml version="1.0" encoding="UTF-8" standalone="yes"?><Relationships xmlns="http://schemas.openxmlformats.org/package/2006/relationships"><Relationship Id="rId11" Type="http://schemas.openxmlformats.org/officeDocument/2006/relationships/image" Target="../media/image141.png"/><Relationship Id="rId10" Type="http://schemas.openxmlformats.org/officeDocument/2006/relationships/image" Target="../media/image138.png"/><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130.png"/><Relationship Id="rId9" Type="http://schemas.openxmlformats.org/officeDocument/2006/relationships/image" Target="../media/image131.png"/><Relationship Id="rId5" Type="http://schemas.openxmlformats.org/officeDocument/2006/relationships/image" Target="../media/image133.png"/><Relationship Id="rId6" Type="http://schemas.openxmlformats.org/officeDocument/2006/relationships/image" Target="../media/image139.png"/><Relationship Id="rId7" Type="http://schemas.openxmlformats.org/officeDocument/2006/relationships/image" Target="../media/image135.png"/><Relationship Id="rId8" Type="http://schemas.openxmlformats.org/officeDocument/2006/relationships/image" Target="../media/image1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140.png"/><Relationship Id="rId5" Type="http://schemas.openxmlformats.org/officeDocument/2006/relationships/image" Target="../media/image145.png"/><Relationship Id="rId6" Type="http://schemas.openxmlformats.org/officeDocument/2006/relationships/image" Target="../media/image1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143.png"/><Relationship Id="rId5" Type="http://schemas.openxmlformats.org/officeDocument/2006/relationships/image" Target="../media/image144.png"/><Relationship Id="rId6" Type="http://schemas.openxmlformats.org/officeDocument/2006/relationships/image" Target="../media/image1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146.png"/><Relationship Id="rId5" Type="http://schemas.openxmlformats.org/officeDocument/2006/relationships/image" Target="../media/image151.png"/><Relationship Id="rId6" Type="http://schemas.openxmlformats.org/officeDocument/2006/relationships/image" Target="../media/image147.png"/><Relationship Id="rId7" Type="http://schemas.openxmlformats.org/officeDocument/2006/relationships/image" Target="../media/image149.png"/><Relationship Id="rId8" Type="http://schemas.openxmlformats.org/officeDocument/2006/relationships/image" Target="../media/image16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148.png"/><Relationship Id="rId9" Type="http://schemas.openxmlformats.org/officeDocument/2006/relationships/image" Target="../media/image162.png"/><Relationship Id="rId5" Type="http://schemas.openxmlformats.org/officeDocument/2006/relationships/image" Target="../media/image168.png"/><Relationship Id="rId6" Type="http://schemas.openxmlformats.org/officeDocument/2006/relationships/image" Target="../media/image152.png"/><Relationship Id="rId7" Type="http://schemas.openxmlformats.org/officeDocument/2006/relationships/image" Target="../media/image150.png"/><Relationship Id="rId8" Type="http://schemas.openxmlformats.org/officeDocument/2006/relationships/image" Target="../media/image16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15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7.png"/><Relationship Id="rId4" Type="http://schemas.openxmlformats.org/officeDocument/2006/relationships/image" Target="../media/image157.png"/><Relationship Id="rId5" Type="http://schemas.openxmlformats.org/officeDocument/2006/relationships/image" Target="../media/image161.png"/><Relationship Id="rId6" Type="http://schemas.openxmlformats.org/officeDocument/2006/relationships/image" Target="../media/image155.png"/><Relationship Id="rId7" Type="http://schemas.openxmlformats.org/officeDocument/2006/relationships/image" Target="../media/image166.png"/><Relationship Id="rId8" Type="http://schemas.openxmlformats.org/officeDocument/2006/relationships/image" Target="../media/image15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7.png"/><Relationship Id="rId4" Type="http://schemas.openxmlformats.org/officeDocument/2006/relationships/image" Target="../media/image165.png"/><Relationship Id="rId5" Type="http://schemas.openxmlformats.org/officeDocument/2006/relationships/image" Target="../media/image188.png"/><Relationship Id="rId6" Type="http://schemas.openxmlformats.org/officeDocument/2006/relationships/image" Target="../media/image159.png"/><Relationship Id="rId7" Type="http://schemas.openxmlformats.org/officeDocument/2006/relationships/image" Target="../media/image16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7.png"/><Relationship Id="rId4" Type="http://schemas.openxmlformats.org/officeDocument/2006/relationships/image" Target="../media/image172.png"/><Relationship Id="rId5" Type="http://schemas.openxmlformats.org/officeDocument/2006/relationships/image" Target="../media/image164.png"/><Relationship Id="rId6" Type="http://schemas.openxmlformats.org/officeDocument/2006/relationships/image" Target="../media/image170.png"/><Relationship Id="rId7" Type="http://schemas.openxmlformats.org/officeDocument/2006/relationships/image" Target="../media/image184.png"/><Relationship Id="rId8" Type="http://schemas.openxmlformats.org/officeDocument/2006/relationships/image" Target="../media/image17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7.png"/><Relationship Id="rId4" Type="http://schemas.openxmlformats.org/officeDocument/2006/relationships/image" Target="../media/image174.png"/><Relationship Id="rId5" Type="http://schemas.openxmlformats.org/officeDocument/2006/relationships/image" Target="../media/image17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7.png"/><Relationship Id="rId4" Type="http://schemas.openxmlformats.org/officeDocument/2006/relationships/image" Target="../media/image167.png"/><Relationship Id="rId5" Type="http://schemas.openxmlformats.org/officeDocument/2006/relationships/image" Target="../media/image183.png"/><Relationship Id="rId6" Type="http://schemas.openxmlformats.org/officeDocument/2006/relationships/image" Target="../media/image173.png"/><Relationship Id="rId7" Type="http://schemas.openxmlformats.org/officeDocument/2006/relationships/image" Target="../media/image17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7.png"/><Relationship Id="rId4" Type="http://schemas.openxmlformats.org/officeDocument/2006/relationships/image" Target="../media/image176.png"/><Relationship Id="rId5" Type="http://schemas.openxmlformats.org/officeDocument/2006/relationships/image" Target="../media/image177.png"/><Relationship Id="rId6" Type="http://schemas.openxmlformats.org/officeDocument/2006/relationships/image" Target="../media/image18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7.png"/><Relationship Id="rId4" Type="http://schemas.openxmlformats.org/officeDocument/2006/relationships/image" Target="../media/image19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7.png"/><Relationship Id="rId4" Type="http://schemas.openxmlformats.org/officeDocument/2006/relationships/image" Target="../media/image191.png"/><Relationship Id="rId5" Type="http://schemas.openxmlformats.org/officeDocument/2006/relationships/image" Target="../media/image192.png"/><Relationship Id="rId6" Type="http://schemas.openxmlformats.org/officeDocument/2006/relationships/image" Target="../media/image189.png"/><Relationship Id="rId7" Type="http://schemas.openxmlformats.org/officeDocument/2006/relationships/image" Target="../media/image190.png"/><Relationship Id="rId8" Type="http://schemas.openxmlformats.org/officeDocument/2006/relationships/image" Target="../media/image18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7.png"/><Relationship Id="rId4" Type="http://schemas.openxmlformats.org/officeDocument/2006/relationships/image" Target="../media/image203.png"/><Relationship Id="rId9" Type="http://schemas.openxmlformats.org/officeDocument/2006/relationships/image" Target="../media/image205.png"/><Relationship Id="rId5" Type="http://schemas.openxmlformats.org/officeDocument/2006/relationships/image" Target="../media/image200.png"/><Relationship Id="rId6" Type="http://schemas.openxmlformats.org/officeDocument/2006/relationships/image" Target="../media/image221.png"/><Relationship Id="rId7" Type="http://schemas.openxmlformats.org/officeDocument/2006/relationships/image" Target="../media/image198.png"/><Relationship Id="rId8" Type="http://schemas.openxmlformats.org/officeDocument/2006/relationships/image" Target="../media/image19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7.png"/><Relationship Id="rId4" Type="http://schemas.openxmlformats.org/officeDocument/2006/relationships/image" Target="../media/image19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7.png"/><Relationship Id="rId4" Type="http://schemas.openxmlformats.org/officeDocument/2006/relationships/image" Target="../media/image196.png"/><Relationship Id="rId9" Type="http://schemas.openxmlformats.org/officeDocument/2006/relationships/image" Target="../media/image209.png"/><Relationship Id="rId5" Type="http://schemas.openxmlformats.org/officeDocument/2006/relationships/image" Target="../media/image199.png"/><Relationship Id="rId6" Type="http://schemas.openxmlformats.org/officeDocument/2006/relationships/image" Target="../media/image201.png"/><Relationship Id="rId7" Type="http://schemas.openxmlformats.org/officeDocument/2006/relationships/image" Target="../media/image208.png"/><Relationship Id="rId8" Type="http://schemas.openxmlformats.org/officeDocument/2006/relationships/image" Target="../media/image206.png"/></Relationships>
</file>

<file path=ppt/slides/_rels/slide41.xml.rels><?xml version="1.0" encoding="UTF-8" standalone="yes"?><Relationships xmlns="http://schemas.openxmlformats.org/package/2006/relationships"><Relationship Id="rId11" Type="http://schemas.openxmlformats.org/officeDocument/2006/relationships/image" Target="../media/image215.png"/><Relationship Id="rId10" Type="http://schemas.openxmlformats.org/officeDocument/2006/relationships/image" Target="../media/image217.png"/><Relationship Id="rId13" Type="http://schemas.openxmlformats.org/officeDocument/2006/relationships/image" Target="../media/image7.png"/><Relationship Id="rId12" Type="http://schemas.openxmlformats.org/officeDocument/2006/relationships/image" Target="../media/image214.png"/><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210.png"/><Relationship Id="rId4" Type="http://schemas.openxmlformats.org/officeDocument/2006/relationships/image" Target="../media/image211.png"/><Relationship Id="rId9" Type="http://schemas.openxmlformats.org/officeDocument/2006/relationships/image" Target="../media/image216.png"/><Relationship Id="rId15" Type="http://schemas.openxmlformats.org/officeDocument/2006/relationships/image" Target="../media/image219.png"/><Relationship Id="rId14" Type="http://schemas.openxmlformats.org/officeDocument/2006/relationships/image" Target="../media/image234.png"/><Relationship Id="rId16" Type="http://schemas.openxmlformats.org/officeDocument/2006/relationships/image" Target="../media/image225.png"/><Relationship Id="rId5" Type="http://schemas.openxmlformats.org/officeDocument/2006/relationships/image" Target="../media/image204.png"/><Relationship Id="rId6" Type="http://schemas.openxmlformats.org/officeDocument/2006/relationships/image" Target="../media/image207.png"/><Relationship Id="rId7" Type="http://schemas.openxmlformats.org/officeDocument/2006/relationships/image" Target="../media/image213.png"/><Relationship Id="rId8" Type="http://schemas.openxmlformats.org/officeDocument/2006/relationships/image" Target="../media/image222.png"/></Relationships>
</file>

<file path=ppt/slides/_rels/slide42.xml.rels><?xml version="1.0" encoding="UTF-8" standalone="yes"?><Relationships xmlns="http://schemas.openxmlformats.org/package/2006/relationships"><Relationship Id="rId10" Type="http://schemas.openxmlformats.org/officeDocument/2006/relationships/image" Target="../media/image223.png"/><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239.png"/><Relationship Id="rId4" Type="http://schemas.openxmlformats.org/officeDocument/2006/relationships/image" Target="../media/image220.png"/><Relationship Id="rId9" Type="http://schemas.openxmlformats.org/officeDocument/2006/relationships/image" Target="../media/image226.png"/><Relationship Id="rId5" Type="http://schemas.openxmlformats.org/officeDocument/2006/relationships/image" Target="../media/image7.png"/><Relationship Id="rId6" Type="http://schemas.openxmlformats.org/officeDocument/2006/relationships/image" Target="../media/image238.png"/><Relationship Id="rId7" Type="http://schemas.openxmlformats.org/officeDocument/2006/relationships/image" Target="../media/image224.png"/><Relationship Id="rId8" Type="http://schemas.openxmlformats.org/officeDocument/2006/relationships/image" Target="../media/image233.png"/></Relationships>
</file>

<file path=ppt/slides/_rels/slide43.xml.rels><?xml version="1.0" encoding="UTF-8" standalone="yes"?><Relationships xmlns="http://schemas.openxmlformats.org/package/2006/relationships"><Relationship Id="rId11" Type="http://schemas.openxmlformats.org/officeDocument/2006/relationships/image" Target="../media/image242.png"/><Relationship Id="rId10" Type="http://schemas.openxmlformats.org/officeDocument/2006/relationships/image" Target="../media/image235.png"/><Relationship Id="rId12" Type="http://schemas.openxmlformats.org/officeDocument/2006/relationships/image" Target="../media/image231.png"/><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7.png"/><Relationship Id="rId4" Type="http://schemas.openxmlformats.org/officeDocument/2006/relationships/image" Target="../media/image236.png"/><Relationship Id="rId9" Type="http://schemas.openxmlformats.org/officeDocument/2006/relationships/image" Target="../media/image232.png"/><Relationship Id="rId5" Type="http://schemas.openxmlformats.org/officeDocument/2006/relationships/image" Target="../media/image227.png"/><Relationship Id="rId6" Type="http://schemas.openxmlformats.org/officeDocument/2006/relationships/image" Target="../media/image229.png"/><Relationship Id="rId7" Type="http://schemas.openxmlformats.org/officeDocument/2006/relationships/image" Target="../media/image230.png"/><Relationship Id="rId8" Type="http://schemas.openxmlformats.org/officeDocument/2006/relationships/image" Target="../media/image240.png"/></Relationships>
</file>

<file path=ppt/slides/_rels/slide44.xml.rels><?xml version="1.0" encoding="UTF-8" standalone="yes"?><Relationships xmlns="http://schemas.openxmlformats.org/package/2006/relationships"><Relationship Id="rId11" Type="http://schemas.openxmlformats.org/officeDocument/2006/relationships/image" Target="../media/image241.png"/><Relationship Id="rId10" Type="http://schemas.openxmlformats.org/officeDocument/2006/relationships/image" Target="../media/image250.png"/><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7.png"/><Relationship Id="rId4" Type="http://schemas.openxmlformats.org/officeDocument/2006/relationships/image" Target="../media/image246.png"/><Relationship Id="rId9" Type="http://schemas.openxmlformats.org/officeDocument/2006/relationships/image" Target="../media/image261.png"/><Relationship Id="rId5" Type="http://schemas.openxmlformats.org/officeDocument/2006/relationships/image" Target="../media/image243.png"/><Relationship Id="rId6" Type="http://schemas.openxmlformats.org/officeDocument/2006/relationships/image" Target="../media/image244.png"/><Relationship Id="rId7" Type="http://schemas.openxmlformats.org/officeDocument/2006/relationships/image" Target="../media/image248.png"/><Relationship Id="rId8" Type="http://schemas.openxmlformats.org/officeDocument/2006/relationships/image" Target="../media/image245.png"/></Relationships>
</file>

<file path=ppt/slides/_rels/slide45.xml.rels><?xml version="1.0" encoding="UTF-8" standalone="yes"?><Relationships xmlns="http://schemas.openxmlformats.org/package/2006/relationships"><Relationship Id="rId11" Type="http://schemas.openxmlformats.org/officeDocument/2006/relationships/image" Target="../media/image260.png"/><Relationship Id="rId10" Type="http://schemas.openxmlformats.org/officeDocument/2006/relationships/image" Target="../media/image278.png"/><Relationship Id="rId13" Type="http://schemas.openxmlformats.org/officeDocument/2006/relationships/image" Target="../media/image263.png"/><Relationship Id="rId12" Type="http://schemas.openxmlformats.org/officeDocument/2006/relationships/image" Target="../media/image252.png"/><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7.png"/><Relationship Id="rId4" Type="http://schemas.openxmlformats.org/officeDocument/2006/relationships/image" Target="../media/image253.png"/><Relationship Id="rId9" Type="http://schemas.openxmlformats.org/officeDocument/2006/relationships/image" Target="../media/image257.png"/><Relationship Id="rId5" Type="http://schemas.openxmlformats.org/officeDocument/2006/relationships/image" Target="../media/image251.png"/><Relationship Id="rId6" Type="http://schemas.openxmlformats.org/officeDocument/2006/relationships/image" Target="../media/image255.png"/><Relationship Id="rId7" Type="http://schemas.openxmlformats.org/officeDocument/2006/relationships/image" Target="../media/image254.png"/><Relationship Id="rId8" Type="http://schemas.openxmlformats.org/officeDocument/2006/relationships/image" Target="../media/image25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7.png"/><Relationship Id="rId4" Type="http://schemas.openxmlformats.org/officeDocument/2006/relationships/image" Target="../media/image258.png"/><Relationship Id="rId5" Type="http://schemas.openxmlformats.org/officeDocument/2006/relationships/image" Target="../media/image262.png"/><Relationship Id="rId6" Type="http://schemas.openxmlformats.org/officeDocument/2006/relationships/image" Target="../media/image267.png"/><Relationship Id="rId7" Type="http://schemas.openxmlformats.org/officeDocument/2006/relationships/image" Target="../media/image259.png"/><Relationship Id="rId8" Type="http://schemas.openxmlformats.org/officeDocument/2006/relationships/image" Target="../media/image27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7.png"/><Relationship Id="rId4" Type="http://schemas.openxmlformats.org/officeDocument/2006/relationships/image" Target="../media/image277.png"/><Relationship Id="rId9" Type="http://schemas.openxmlformats.org/officeDocument/2006/relationships/image" Target="../media/image275.png"/><Relationship Id="rId5" Type="http://schemas.openxmlformats.org/officeDocument/2006/relationships/image" Target="../media/image264.png"/><Relationship Id="rId6" Type="http://schemas.openxmlformats.org/officeDocument/2006/relationships/image" Target="../media/image269.png"/><Relationship Id="rId7" Type="http://schemas.openxmlformats.org/officeDocument/2006/relationships/image" Target="../media/image270.png"/><Relationship Id="rId8" Type="http://schemas.openxmlformats.org/officeDocument/2006/relationships/image" Target="../media/image26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7.png"/><Relationship Id="rId4" Type="http://schemas.openxmlformats.org/officeDocument/2006/relationships/image" Target="../media/image272.png"/><Relationship Id="rId9" Type="http://schemas.openxmlformats.org/officeDocument/2006/relationships/image" Target="../media/image287.png"/><Relationship Id="rId5" Type="http://schemas.openxmlformats.org/officeDocument/2006/relationships/image" Target="../media/image273.png"/><Relationship Id="rId6" Type="http://schemas.openxmlformats.org/officeDocument/2006/relationships/image" Target="../media/image276.png"/><Relationship Id="rId7" Type="http://schemas.openxmlformats.org/officeDocument/2006/relationships/image" Target="../media/image274.png"/><Relationship Id="rId8" Type="http://schemas.openxmlformats.org/officeDocument/2006/relationships/image" Target="../media/image281.png"/></Relationships>
</file>

<file path=ppt/slides/_rels/slide49.xml.rels><?xml version="1.0" encoding="UTF-8" standalone="yes"?><Relationships xmlns="http://schemas.openxmlformats.org/package/2006/relationships"><Relationship Id="rId11" Type="http://schemas.openxmlformats.org/officeDocument/2006/relationships/image" Target="../media/image294.png"/><Relationship Id="rId10" Type="http://schemas.openxmlformats.org/officeDocument/2006/relationships/image" Target="../media/image290.jpg"/><Relationship Id="rId13" Type="http://schemas.openxmlformats.org/officeDocument/2006/relationships/image" Target="../media/image303.png"/><Relationship Id="rId12" Type="http://schemas.openxmlformats.org/officeDocument/2006/relationships/image" Target="../media/image298.png"/><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7.png"/><Relationship Id="rId4" Type="http://schemas.openxmlformats.org/officeDocument/2006/relationships/image" Target="../media/image283.png"/><Relationship Id="rId9" Type="http://schemas.openxmlformats.org/officeDocument/2006/relationships/image" Target="../media/image284.jpg"/><Relationship Id="rId14" Type="http://schemas.openxmlformats.org/officeDocument/2006/relationships/image" Target="../media/image293.png"/><Relationship Id="rId5" Type="http://schemas.openxmlformats.org/officeDocument/2006/relationships/image" Target="../media/image282.png"/><Relationship Id="rId6" Type="http://schemas.openxmlformats.org/officeDocument/2006/relationships/image" Target="../media/image279.jpg"/><Relationship Id="rId7" Type="http://schemas.openxmlformats.org/officeDocument/2006/relationships/image" Target="../media/image285.png"/><Relationship Id="rId8" Type="http://schemas.openxmlformats.org/officeDocument/2006/relationships/image" Target="../media/image28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7.png"/><Relationship Id="rId4" Type="http://schemas.openxmlformats.org/officeDocument/2006/relationships/image" Target="../media/image304.png"/><Relationship Id="rId9" Type="http://schemas.openxmlformats.org/officeDocument/2006/relationships/image" Target="../media/image305.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image" Target="../media/image306.png"/><Relationship Id="rId8" Type="http://schemas.openxmlformats.org/officeDocument/2006/relationships/image" Target="../media/image29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7.png"/><Relationship Id="rId4" Type="http://schemas.openxmlformats.org/officeDocument/2006/relationships/image" Target="../media/image302.jpg"/><Relationship Id="rId5" Type="http://schemas.openxmlformats.org/officeDocument/2006/relationships/image" Target="../media/image301.png"/><Relationship Id="rId6" Type="http://schemas.openxmlformats.org/officeDocument/2006/relationships/image" Target="../media/image30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7.png"/><Relationship Id="rId4" Type="http://schemas.openxmlformats.org/officeDocument/2006/relationships/image" Target="../media/image317.png"/><Relationship Id="rId5" Type="http://schemas.openxmlformats.org/officeDocument/2006/relationships/image" Target="../media/image316.png"/><Relationship Id="rId6" Type="http://schemas.openxmlformats.org/officeDocument/2006/relationships/image" Target="../media/image30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7.png"/><Relationship Id="rId4" Type="http://schemas.openxmlformats.org/officeDocument/2006/relationships/image" Target="../media/image309.png"/><Relationship Id="rId5" Type="http://schemas.openxmlformats.org/officeDocument/2006/relationships/image" Target="../media/image31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7.png"/><Relationship Id="rId4" Type="http://schemas.openxmlformats.org/officeDocument/2006/relationships/image" Target="../media/image321.png"/><Relationship Id="rId5" Type="http://schemas.openxmlformats.org/officeDocument/2006/relationships/image" Target="../media/image323.png"/><Relationship Id="rId6" Type="http://schemas.openxmlformats.org/officeDocument/2006/relationships/image" Target="../media/image310.jpg"/><Relationship Id="rId7" Type="http://schemas.openxmlformats.org/officeDocument/2006/relationships/image" Target="../media/image31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7.png"/><Relationship Id="rId4" Type="http://schemas.openxmlformats.org/officeDocument/2006/relationships/image" Target="../media/image330.png"/><Relationship Id="rId5" Type="http://schemas.openxmlformats.org/officeDocument/2006/relationships/image" Target="../media/image313.png"/><Relationship Id="rId6" Type="http://schemas.openxmlformats.org/officeDocument/2006/relationships/image" Target="../media/image327.jpg"/><Relationship Id="rId7" Type="http://schemas.openxmlformats.org/officeDocument/2006/relationships/image" Target="../media/image320.png"/></Relationships>
</file>

<file path=ppt/slides/_rels/slide62.xml.rels><?xml version="1.0" encoding="UTF-8" standalone="yes"?><Relationships xmlns="http://schemas.openxmlformats.org/package/2006/relationships"><Relationship Id="rId11" Type="http://schemas.openxmlformats.org/officeDocument/2006/relationships/image" Target="../media/image331.png"/><Relationship Id="rId10" Type="http://schemas.openxmlformats.org/officeDocument/2006/relationships/image" Target="../media/image324.png"/><Relationship Id="rId13" Type="http://schemas.openxmlformats.org/officeDocument/2006/relationships/image" Target="../media/image335.png"/><Relationship Id="rId12" Type="http://schemas.openxmlformats.org/officeDocument/2006/relationships/image" Target="../media/image328.png"/><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7.png"/><Relationship Id="rId4" Type="http://schemas.openxmlformats.org/officeDocument/2006/relationships/image" Target="../media/image314.png"/><Relationship Id="rId9" Type="http://schemas.openxmlformats.org/officeDocument/2006/relationships/image" Target="../media/image325.png"/><Relationship Id="rId15" Type="http://schemas.openxmlformats.org/officeDocument/2006/relationships/image" Target="../media/image334.jpg"/><Relationship Id="rId14" Type="http://schemas.openxmlformats.org/officeDocument/2006/relationships/image" Target="../media/image345.png"/><Relationship Id="rId17" Type="http://schemas.openxmlformats.org/officeDocument/2006/relationships/image" Target="../media/image344.jpg"/><Relationship Id="rId16" Type="http://schemas.openxmlformats.org/officeDocument/2006/relationships/image" Target="../media/image332.jpg"/><Relationship Id="rId5" Type="http://schemas.openxmlformats.org/officeDocument/2006/relationships/image" Target="../media/image311.png"/><Relationship Id="rId19" Type="http://schemas.openxmlformats.org/officeDocument/2006/relationships/image" Target="../media/image342.jpg"/><Relationship Id="rId6" Type="http://schemas.openxmlformats.org/officeDocument/2006/relationships/image" Target="../media/image315.png"/><Relationship Id="rId18" Type="http://schemas.openxmlformats.org/officeDocument/2006/relationships/hyperlink" Target="http://www.youtube.com/watch?v=oCTW0NmAH8E" TargetMode="External"/><Relationship Id="rId7" Type="http://schemas.openxmlformats.org/officeDocument/2006/relationships/image" Target="../media/image322.png"/><Relationship Id="rId8" Type="http://schemas.openxmlformats.org/officeDocument/2006/relationships/image" Target="../media/image319.jpg"/></Relationships>
</file>

<file path=ppt/slides/_rels/slide63.xml.rels><?xml version="1.0" encoding="UTF-8" standalone="yes"?><Relationships xmlns="http://schemas.openxmlformats.org/package/2006/relationships"><Relationship Id="rId10" Type="http://schemas.openxmlformats.org/officeDocument/2006/relationships/image" Target="../media/image333.png"/><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7.png"/><Relationship Id="rId4" Type="http://schemas.openxmlformats.org/officeDocument/2006/relationships/image" Target="../media/image339.png"/><Relationship Id="rId9" Type="http://schemas.openxmlformats.org/officeDocument/2006/relationships/image" Target="../media/image341.png"/><Relationship Id="rId5" Type="http://schemas.openxmlformats.org/officeDocument/2006/relationships/image" Target="../media/image351.png"/><Relationship Id="rId6" Type="http://schemas.openxmlformats.org/officeDocument/2006/relationships/image" Target="../media/image336.png"/><Relationship Id="rId7" Type="http://schemas.openxmlformats.org/officeDocument/2006/relationships/image" Target="../media/image340.png"/><Relationship Id="rId8" Type="http://schemas.openxmlformats.org/officeDocument/2006/relationships/image" Target="../media/image34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7.png"/><Relationship Id="rId4" Type="http://schemas.openxmlformats.org/officeDocument/2006/relationships/image" Target="../media/image343.png"/><Relationship Id="rId9" Type="http://schemas.openxmlformats.org/officeDocument/2006/relationships/image" Target="../media/image357.png"/><Relationship Id="rId5" Type="http://schemas.openxmlformats.org/officeDocument/2006/relationships/image" Target="../media/image348.png"/><Relationship Id="rId6" Type="http://schemas.openxmlformats.org/officeDocument/2006/relationships/image" Target="../media/image361.png"/><Relationship Id="rId7" Type="http://schemas.openxmlformats.org/officeDocument/2006/relationships/image" Target="../media/image338.png"/><Relationship Id="rId8" Type="http://schemas.openxmlformats.org/officeDocument/2006/relationships/image" Target="../media/image347.png"/></Relationships>
</file>

<file path=ppt/slides/_rels/slide65.xml.rels><?xml version="1.0" encoding="UTF-8" standalone="yes"?><Relationships xmlns="http://schemas.openxmlformats.org/package/2006/relationships"><Relationship Id="rId10" Type="http://schemas.openxmlformats.org/officeDocument/2006/relationships/image" Target="../media/image358.png"/><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7.png"/><Relationship Id="rId4" Type="http://schemas.openxmlformats.org/officeDocument/2006/relationships/image" Target="../media/image350.png"/><Relationship Id="rId9" Type="http://schemas.openxmlformats.org/officeDocument/2006/relationships/image" Target="../media/image364.png"/><Relationship Id="rId5" Type="http://schemas.openxmlformats.org/officeDocument/2006/relationships/image" Target="../media/image356.png"/><Relationship Id="rId6" Type="http://schemas.openxmlformats.org/officeDocument/2006/relationships/image" Target="../media/image352.png"/><Relationship Id="rId7" Type="http://schemas.openxmlformats.org/officeDocument/2006/relationships/image" Target="../media/image354.png"/><Relationship Id="rId8" Type="http://schemas.openxmlformats.org/officeDocument/2006/relationships/image" Target="../media/image35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7.png"/><Relationship Id="rId4" Type="http://schemas.openxmlformats.org/officeDocument/2006/relationships/image" Target="../media/image353.png"/><Relationship Id="rId5" Type="http://schemas.openxmlformats.org/officeDocument/2006/relationships/image" Target="../media/image362.png"/><Relationship Id="rId6" Type="http://schemas.openxmlformats.org/officeDocument/2006/relationships/image" Target="../media/image368.png"/><Relationship Id="rId7" Type="http://schemas.openxmlformats.org/officeDocument/2006/relationships/image" Target="../media/image36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7.png"/><Relationship Id="rId4" Type="http://schemas.openxmlformats.org/officeDocument/2006/relationships/image" Target="../media/image36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7.png"/><Relationship Id="rId4" Type="http://schemas.openxmlformats.org/officeDocument/2006/relationships/image" Target="../media/image36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7.png"/><Relationship Id="rId4" Type="http://schemas.openxmlformats.org/officeDocument/2006/relationships/image" Target="../media/image35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7.png"/><Relationship Id="rId4" Type="http://schemas.openxmlformats.org/officeDocument/2006/relationships/image" Target="../media/image36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7.png"/><Relationship Id="rId4" Type="http://schemas.openxmlformats.org/officeDocument/2006/relationships/image" Target="../media/image36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7.png"/><Relationship Id="rId4" Type="http://schemas.openxmlformats.org/officeDocument/2006/relationships/image" Target="../media/image36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idx="1" type="subTitle"/>
          </p:nvPr>
        </p:nvSpPr>
        <p:spPr>
          <a:xfrm>
            <a:off x="394568" y="3235518"/>
            <a:ext cx="9963000" cy="1164900"/>
          </a:xfrm>
          <a:prstGeom prst="rect">
            <a:avLst/>
          </a:prstGeom>
        </p:spPr>
        <p:txBody>
          <a:bodyPr anchorCtr="0" anchor="t" bIns="116050" lIns="116050" spcFirstLastPara="1" rIns="116050" wrap="square" tIns="116050">
            <a:noAutofit/>
          </a:bodyPr>
          <a:lstStyle/>
          <a:p>
            <a:pPr indent="0" lvl="0" marL="0" rtl="0" algn="ctr">
              <a:lnSpc>
                <a:spcPct val="150000"/>
              </a:lnSpc>
              <a:spcBef>
                <a:spcPts val="0"/>
              </a:spcBef>
              <a:spcAft>
                <a:spcPts val="0"/>
              </a:spcAft>
              <a:buNone/>
            </a:pPr>
            <a:r>
              <a:rPr lang="en-GB" sz="5600">
                <a:solidFill>
                  <a:schemeClr val="dk1"/>
                </a:solidFill>
              </a:rPr>
              <a:t>Year 7 K</a:t>
            </a:r>
            <a:r>
              <a:rPr lang="en-GB" sz="5600">
                <a:solidFill>
                  <a:schemeClr val="dk1"/>
                </a:solidFill>
              </a:rPr>
              <a:t>nowledge</a:t>
            </a:r>
            <a:r>
              <a:rPr lang="en-GB" sz="5600">
                <a:solidFill>
                  <a:schemeClr val="dk1"/>
                </a:solidFill>
              </a:rPr>
              <a:t> Organiser</a:t>
            </a:r>
            <a:endParaRPr sz="5600">
              <a:solidFill>
                <a:schemeClr val="dk1"/>
              </a:solidFill>
            </a:endParaRPr>
          </a:p>
          <a:p>
            <a:pPr indent="0" lvl="0" marL="0" rtl="0" algn="ctr">
              <a:lnSpc>
                <a:spcPct val="150000"/>
              </a:lnSpc>
              <a:spcBef>
                <a:spcPts val="0"/>
              </a:spcBef>
              <a:spcAft>
                <a:spcPts val="0"/>
              </a:spcAft>
              <a:buNone/>
            </a:pPr>
            <a:r>
              <a:rPr lang="en-GB" sz="5600">
                <a:solidFill>
                  <a:schemeClr val="dk1"/>
                </a:solidFill>
              </a:rPr>
              <a:t>2026-2027 </a:t>
            </a:r>
            <a:endParaRPr sz="5600">
              <a:solidFill>
                <a:schemeClr val="dk1"/>
              </a:solidFill>
            </a:endParaRPr>
          </a:p>
        </p:txBody>
      </p:sp>
      <p:sp>
        <p:nvSpPr>
          <p:cNvPr id="61" name="Google Shape;61;p14"/>
          <p:cNvSpPr txBox="1"/>
          <p:nvPr/>
        </p:nvSpPr>
        <p:spPr>
          <a:xfrm>
            <a:off x="1497424" y="6451454"/>
            <a:ext cx="7422000" cy="735000"/>
          </a:xfrm>
          <a:prstGeom prst="rect">
            <a:avLst/>
          </a:prstGeom>
          <a:noFill/>
          <a:ln>
            <a:noFill/>
          </a:ln>
        </p:spPr>
        <p:txBody>
          <a:bodyPr anchorCtr="0" anchor="t" bIns="73650" lIns="147325" spcFirstLastPara="1" rIns="147325" wrap="square" tIns="73650">
            <a:spAutoFit/>
          </a:bodyPr>
          <a:lstStyle/>
          <a:p>
            <a:pPr indent="0" lvl="0" marL="0" marR="0" rtl="0" algn="ctr">
              <a:lnSpc>
                <a:spcPct val="100000"/>
              </a:lnSpc>
              <a:spcBef>
                <a:spcPts val="0"/>
              </a:spcBef>
              <a:spcAft>
                <a:spcPts val="0"/>
              </a:spcAft>
              <a:buClr>
                <a:srgbClr val="000000"/>
              </a:buClr>
              <a:buSzPts val="5205"/>
              <a:buFont typeface="Arial"/>
              <a:buNone/>
            </a:pPr>
            <a:r>
              <a:rPr b="1" i="0" lang="en-GB" sz="3808" u="none" cap="none" strike="noStrike">
                <a:solidFill>
                  <a:srgbClr val="000000"/>
                </a:solidFill>
                <a:latin typeface="Calibri"/>
                <a:ea typeface="Calibri"/>
                <a:cs typeface="Calibri"/>
                <a:sym typeface="Calibri"/>
              </a:rPr>
              <a:t>Resilience,  Excellence,  Respect</a:t>
            </a:r>
            <a:endParaRPr b="0" i="0" sz="889" u="none" cap="none" strike="noStrike">
              <a:solidFill>
                <a:srgbClr val="000000"/>
              </a:solidFill>
              <a:latin typeface="Arial"/>
              <a:ea typeface="Arial"/>
              <a:cs typeface="Arial"/>
              <a:sym typeface="Arial"/>
            </a:endParaRPr>
          </a:p>
        </p:txBody>
      </p:sp>
      <p:pic>
        <p:nvPicPr>
          <p:cNvPr id="62" name="Google Shape;62;p14"/>
          <p:cNvPicPr preferRelativeResize="0"/>
          <p:nvPr/>
        </p:nvPicPr>
        <p:blipFill rotWithShape="1">
          <a:blip r:embed="rId3">
            <a:alphaModFix/>
          </a:blip>
          <a:srcRect b="41827" l="0" r="27777" t="0"/>
          <a:stretch/>
        </p:blipFill>
        <p:spPr>
          <a:xfrm>
            <a:off x="2319966" y="616575"/>
            <a:ext cx="2019375" cy="1603050"/>
          </a:xfrm>
          <a:prstGeom prst="rect">
            <a:avLst/>
          </a:prstGeom>
          <a:noFill/>
          <a:ln>
            <a:noFill/>
          </a:ln>
        </p:spPr>
      </p:pic>
      <p:sp>
        <p:nvSpPr>
          <p:cNvPr id="63" name="Google Shape;63;p14"/>
          <p:cNvSpPr txBox="1"/>
          <p:nvPr/>
        </p:nvSpPr>
        <p:spPr>
          <a:xfrm>
            <a:off x="4249125" y="772725"/>
            <a:ext cx="3809700" cy="144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4100">
                <a:solidFill>
                  <a:schemeClr val="dk2"/>
                </a:solidFill>
                <a:latin typeface="Bitter ExtraBold"/>
                <a:ea typeface="Bitter ExtraBold"/>
                <a:cs typeface="Bitter ExtraBold"/>
                <a:sym typeface="Bitter ExtraBold"/>
              </a:rPr>
              <a:t>COLCHESTER</a:t>
            </a:r>
            <a:endParaRPr sz="4100">
              <a:solidFill>
                <a:schemeClr val="dk2"/>
              </a:solidFill>
              <a:latin typeface="Bitter ExtraBold"/>
              <a:ea typeface="Bitter ExtraBold"/>
              <a:cs typeface="Bitter ExtraBold"/>
              <a:sym typeface="Bitter ExtraBold"/>
            </a:endParaRPr>
          </a:p>
          <a:p>
            <a:pPr indent="0" lvl="0" marL="0" rtl="0" algn="l">
              <a:spcBef>
                <a:spcPts val="0"/>
              </a:spcBef>
              <a:spcAft>
                <a:spcPts val="0"/>
              </a:spcAft>
              <a:buNone/>
            </a:pPr>
            <a:r>
              <a:rPr lang="en-GB" sz="4100">
                <a:solidFill>
                  <a:schemeClr val="dk2"/>
                </a:solidFill>
                <a:latin typeface="Bitter ExtraBold"/>
                <a:ea typeface="Bitter ExtraBold"/>
                <a:cs typeface="Bitter ExtraBold"/>
                <a:sym typeface="Bitter ExtraBold"/>
              </a:rPr>
              <a:t>ACADEMY</a:t>
            </a:r>
            <a:endParaRPr sz="4100">
              <a:solidFill>
                <a:schemeClr val="dk2"/>
              </a:solidFill>
              <a:latin typeface="Bitter ExtraBold"/>
              <a:ea typeface="Bitter ExtraBold"/>
              <a:cs typeface="Bitter ExtraBold"/>
              <a:sym typeface="Bitter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515513" y="137360"/>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a:t>English</a:t>
            </a:r>
            <a:r>
              <a:rPr lang="en-GB" sz="3555"/>
              <a:t>: Unseen Poetry</a:t>
            </a:r>
            <a:endParaRPr sz="3555"/>
          </a:p>
        </p:txBody>
      </p:sp>
      <p:grpSp>
        <p:nvGrpSpPr>
          <p:cNvPr id="70" name="Google Shape;70;p15"/>
          <p:cNvGrpSpPr/>
          <p:nvPr/>
        </p:nvGrpSpPr>
        <p:grpSpPr>
          <a:xfrm>
            <a:off x="345109" y="961287"/>
            <a:ext cx="10002677" cy="5914337"/>
            <a:chOff x="620518" y="1224000"/>
            <a:chExt cx="9689700" cy="5904300"/>
          </a:xfrm>
        </p:grpSpPr>
        <p:sp>
          <p:nvSpPr>
            <p:cNvPr id="71" name="Google Shape;71;p15"/>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72" name="Google Shape;72;p15"/>
            <p:cNvSpPr/>
            <p:nvPr/>
          </p:nvSpPr>
          <p:spPr>
            <a:xfrm>
              <a:off x="735075"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73" name="Google Shape;73;p15"/>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74" name="Google Shape;74;p15"/>
            <p:cNvSpPr/>
            <p:nvPr/>
          </p:nvSpPr>
          <p:spPr>
            <a:xfrm>
              <a:off x="3045309" y="2039996"/>
              <a:ext cx="28392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75" name="Google Shape;75;p15"/>
            <p:cNvSpPr/>
            <p:nvPr/>
          </p:nvSpPr>
          <p:spPr>
            <a:xfrm>
              <a:off x="3045309" y="1343998"/>
              <a:ext cx="28392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76" name="Google Shape;76;p15"/>
            <p:cNvSpPr/>
            <p:nvPr/>
          </p:nvSpPr>
          <p:spPr>
            <a:xfrm>
              <a:off x="6122663" y="2039996"/>
              <a:ext cx="40539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77" name="Google Shape;77;p15"/>
            <p:cNvSpPr/>
            <p:nvPr/>
          </p:nvSpPr>
          <p:spPr>
            <a:xfrm>
              <a:off x="6122662" y="1343998"/>
              <a:ext cx="40539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Poetic Techniques</a:t>
              </a:r>
              <a:endParaRPr b="0" i="0" sz="1396" u="none" cap="none" strike="noStrike">
                <a:solidFill>
                  <a:srgbClr val="000000"/>
                </a:solidFill>
                <a:latin typeface="Arial"/>
                <a:ea typeface="Arial"/>
                <a:cs typeface="Arial"/>
                <a:sym typeface="Arial"/>
              </a:endParaRPr>
            </a:p>
          </p:txBody>
        </p:sp>
      </p:grpSp>
      <p:pic>
        <p:nvPicPr>
          <p:cNvPr id="78" name="Google Shape;78;p15"/>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79" name="Google Shape;79;p15"/>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graphicFrame>
        <p:nvGraphicFramePr>
          <p:cNvPr id="80" name="Google Shape;80;p15"/>
          <p:cNvGraphicFramePr/>
          <p:nvPr/>
        </p:nvGraphicFramePr>
        <p:xfrm>
          <a:off x="6056784" y="1864433"/>
          <a:ext cx="3000000" cy="3000000"/>
        </p:xfrm>
        <a:graphic>
          <a:graphicData uri="http://schemas.openxmlformats.org/drawingml/2006/table">
            <a:tbl>
              <a:tblPr bandRow="1" firstRow="1">
                <a:noFill/>
                <a:tableStyleId>{1DF4223B-13C8-42AD-8003-0209AE3363D2}</a:tableStyleId>
              </a:tblPr>
              <a:tblGrid>
                <a:gridCol w="1319100"/>
                <a:gridCol w="2796475"/>
              </a:tblGrid>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Simile</a:t>
                      </a:r>
                      <a:endParaRPr sz="1470"/>
                    </a:p>
                    <a:p>
                      <a:pPr indent="0" lvl="0" marL="0" marR="0" rtl="0" algn="l">
                        <a:lnSpc>
                          <a:spcPct val="100000"/>
                        </a:lnSpc>
                        <a:spcBef>
                          <a:spcPts val="0"/>
                        </a:spcBef>
                        <a:spcAft>
                          <a:spcPts val="0"/>
                        </a:spcAft>
                        <a:buNone/>
                      </a:pPr>
                      <a:r>
                        <a:t/>
                      </a:r>
                      <a:endParaRPr b="1" sz="882" u="none" cap="none" strike="noStrike">
                        <a:solidFill>
                          <a:schemeClr val="dk1"/>
                        </a:solidFill>
                      </a:endParaRPr>
                    </a:p>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Comparing one thing to another, normally using “like” or “as…as…”.</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Metaphor</a:t>
                      </a:r>
                      <a:endParaRPr sz="1470"/>
                    </a:p>
                    <a:p>
                      <a:pPr indent="0" lvl="0" marL="0" marR="0" rtl="0" algn="l">
                        <a:lnSpc>
                          <a:spcPct val="100000"/>
                        </a:lnSpc>
                        <a:spcBef>
                          <a:spcPts val="0"/>
                        </a:spcBef>
                        <a:spcAft>
                          <a:spcPts val="0"/>
                        </a:spcAft>
                        <a:buNone/>
                      </a:pPr>
                      <a:r>
                        <a:t/>
                      </a:r>
                      <a:endParaRPr b="1" sz="882" u="none" cap="none" strike="noStrike">
                        <a:solidFill>
                          <a:schemeClr val="dk1"/>
                        </a:solidFill>
                      </a:endParaRPr>
                    </a:p>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Comparing one thing to another in a non-literal way. </a:t>
                      </a:r>
                      <a:endParaRPr sz="1470"/>
                    </a:p>
                  </a:txBody>
                  <a:tcPr marT="0" marB="0" marR="68575" marL="68575">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Personification</a:t>
                      </a:r>
                      <a:endParaRPr sz="1470"/>
                    </a:p>
                    <a:p>
                      <a:pPr indent="0" lvl="0" marL="0" marR="0" rtl="0" algn="l">
                        <a:lnSpc>
                          <a:spcPct val="100000"/>
                        </a:lnSpc>
                        <a:spcBef>
                          <a:spcPts val="0"/>
                        </a:spcBef>
                        <a:spcAft>
                          <a:spcPts val="0"/>
                        </a:spcAft>
                        <a:buNone/>
                      </a:pPr>
                      <a:r>
                        <a:t/>
                      </a:r>
                      <a:endParaRPr b="1" sz="882" u="none" cap="none" strike="noStrike">
                        <a:solidFill>
                          <a:schemeClr val="dk1"/>
                        </a:solidFill>
                      </a:endParaRPr>
                    </a:p>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Giving an inanimate object/thing human characteristics.</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Juxtaposition</a:t>
                      </a:r>
                      <a:endParaRPr sz="1470"/>
                    </a:p>
                    <a:p>
                      <a:pPr indent="0" lvl="0" marL="0" marR="0" rtl="0" algn="l">
                        <a:lnSpc>
                          <a:spcPct val="100000"/>
                        </a:lnSpc>
                        <a:spcBef>
                          <a:spcPts val="0"/>
                        </a:spcBef>
                        <a:spcAft>
                          <a:spcPts val="0"/>
                        </a:spcAft>
                        <a:buNone/>
                      </a:pPr>
                      <a:r>
                        <a:t/>
                      </a:r>
                      <a:endParaRPr b="1" sz="882" u="none" cap="none" strike="noStrike">
                        <a:solidFill>
                          <a:schemeClr val="dk1"/>
                        </a:solidFill>
                      </a:endParaRPr>
                    </a:p>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Two contrasting (opposite) ideas or people or objects or moods within a text.</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Repetition</a:t>
                      </a:r>
                      <a:endParaRPr sz="1470"/>
                    </a:p>
                    <a:p>
                      <a:pPr indent="0" lvl="0" marL="0" marR="0" rtl="0" algn="l">
                        <a:lnSpc>
                          <a:spcPct val="100000"/>
                        </a:lnSpc>
                        <a:spcBef>
                          <a:spcPts val="0"/>
                        </a:spcBef>
                        <a:spcAft>
                          <a:spcPts val="0"/>
                        </a:spcAft>
                        <a:buNone/>
                      </a:pPr>
                      <a:r>
                        <a:t/>
                      </a:r>
                      <a:endParaRPr b="1" sz="882" u="none" cap="none" strike="noStrike">
                        <a:solidFill>
                          <a:schemeClr val="dk1"/>
                        </a:solidFill>
                      </a:endParaRPr>
                    </a:p>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Repeating words/ideas across a text.</a:t>
                      </a:r>
                      <a:endParaRPr sz="1470"/>
                    </a:p>
                  </a:txBody>
                  <a:tcPr marT="0" marB="0" marR="68575" marL="68575">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Rhyme</a:t>
                      </a:r>
                      <a:endParaRPr sz="1470"/>
                    </a:p>
                    <a:p>
                      <a:pPr indent="0" lvl="0" marL="0" marR="0" rtl="0" algn="l">
                        <a:lnSpc>
                          <a:spcPct val="100000"/>
                        </a:lnSpc>
                        <a:spcBef>
                          <a:spcPts val="0"/>
                        </a:spcBef>
                        <a:spcAft>
                          <a:spcPts val="0"/>
                        </a:spcAft>
                        <a:buNone/>
                      </a:pPr>
                      <a:r>
                        <a:t/>
                      </a:r>
                      <a:endParaRPr b="1" sz="882" u="none" cap="none" strike="noStrike">
                        <a:solidFill>
                          <a:schemeClr val="dk1"/>
                        </a:solidFill>
                      </a:endParaRPr>
                    </a:p>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When words sound the same, usually at the end of each line</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Alliteration</a:t>
                      </a:r>
                      <a:r>
                        <a:rPr lang="en-GB" sz="882" u="none" cap="none" strike="noStrike">
                          <a:solidFill>
                            <a:schemeClr val="dk1"/>
                          </a:solidFill>
                        </a:rPr>
                        <a:t> </a:t>
                      </a:r>
                      <a:endParaRPr sz="1470"/>
                    </a:p>
                    <a:p>
                      <a:pPr indent="0" lvl="0" marL="0" marR="0" rtl="0" algn="l">
                        <a:lnSpc>
                          <a:spcPct val="100000"/>
                        </a:lnSpc>
                        <a:spcBef>
                          <a:spcPts val="0"/>
                        </a:spcBef>
                        <a:spcAft>
                          <a:spcPts val="0"/>
                        </a:spcAft>
                        <a:buNone/>
                      </a:pPr>
                      <a:r>
                        <a:t/>
                      </a:r>
                      <a:endParaRPr sz="882" u="none" cap="none" strike="noStrike">
                        <a:solidFill>
                          <a:schemeClr val="dk1"/>
                        </a:solidFill>
                      </a:endParaRPr>
                    </a:p>
                    <a:p>
                      <a:pPr indent="0" lvl="0" marL="0" marR="0" rtl="0" algn="l">
                        <a:lnSpc>
                          <a:spcPct val="100000"/>
                        </a:lnSpc>
                        <a:spcBef>
                          <a:spcPts val="0"/>
                        </a:spcBef>
                        <a:spcAft>
                          <a:spcPts val="0"/>
                        </a:spcAft>
                        <a:buNone/>
                      </a:pPr>
                      <a:r>
                        <a:t/>
                      </a:r>
                      <a:endParaRPr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Repetition of the same letter/sound of words either next to each other or close to each other.</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Onomatopoeia</a:t>
                      </a:r>
                      <a:endParaRPr sz="1470"/>
                    </a:p>
                    <a:p>
                      <a:pPr indent="0" lvl="0" marL="0" marR="0" rtl="0" algn="l">
                        <a:lnSpc>
                          <a:spcPct val="100000"/>
                        </a:lnSpc>
                        <a:spcBef>
                          <a:spcPts val="0"/>
                        </a:spcBef>
                        <a:spcAft>
                          <a:spcPts val="0"/>
                        </a:spcAft>
                        <a:buNone/>
                      </a:pPr>
                      <a:r>
                        <a:t/>
                      </a:r>
                      <a:endParaRPr b="1" sz="882" u="none" cap="none" strike="noStrike">
                        <a:solidFill>
                          <a:schemeClr val="dk1"/>
                        </a:solidFill>
                      </a:endParaRPr>
                    </a:p>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A word of which its name is also associated with its sound.</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Caesura</a:t>
                      </a:r>
                      <a:endParaRPr sz="1470"/>
                    </a:p>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The use of punctuation/pauses within a line of poetry/at the end of a line</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rPr b="1" lang="en-GB" sz="882" u="none" cap="none" strike="noStrike">
                          <a:solidFill>
                            <a:schemeClr val="dk1"/>
                          </a:solidFill>
                        </a:rPr>
                        <a:t>Enjambment</a:t>
                      </a:r>
                      <a:endParaRPr sz="1470"/>
                    </a:p>
                    <a:p>
                      <a:pPr indent="0" lvl="0" marL="0" marR="0" rtl="0" algn="l">
                        <a:lnSpc>
                          <a:spcPct val="100000"/>
                        </a:lnSpc>
                        <a:spcBef>
                          <a:spcPts val="0"/>
                        </a:spcBef>
                        <a:spcAft>
                          <a:spcPts val="0"/>
                        </a:spcAft>
                        <a:buNone/>
                      </a:pPr>
                      <a:r>
                        <a:t/>
                      </a:r>
                      <a:endParaRPr b="1" sz="882" u="none" cap="none" strike="noStrike">
                        <a:solidFill>
                          <a:schemeClr val="dk1"/>
                        </a:solidFill>
                      </a:endParaRPr>
                    </a:p>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The continuation of a sentence onto the next line without punctuation past a line/stanza.</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bl>
          </a:graphicData>
        </a:graphic>
      </p:graphicFrame>
      <p:pic>
        <p:nvPicPr>
          <p:cNvPr descr="Half sun clipart black and white for kids svg free png" id="81" name="Google Shape;81;p15"/>
          <p:cNvPicPr preferRelativeResize="0"/>
          <p:nvPr/>
        </p:nvPicPr>
        <p:blipFill rotWithShape="1">
          <a:blip r:embed="rId4">
            <a:alphaModFix/>
          </a:blip>
          <a:srcRect b="0" l="0" r="0" t="0"/>
          <a:stretch/>
        </p:blipFill>
        <p:spPr>
          <a:xfrm>
            <a:off x="6998839" y="3007711"/>
            <a:ext cx="275258" cy="268961"/>
          </a:xfrm>
          <a:prstGeom prst="rect">
            <a:avLst/>
          </a:prstGeom>
          <a:noFill/>
          <a:ln>
            <a:noFill/>
          </a:ln>
        </p:spPr>
      </p:pic>
      <p:pic>
        <p:nvPicPr>
          <p:cNvPr descr="M. CARLOS" id="82" name="Google Shape;82;p15"/>
          <p:cNvPicPr preferRelativeResize="0"/>
          <p:nvPr/>
        </p:nvPicPr>
        <p:blipFill rotWithShape="1">
          <a:blip r:embed="rId5">
            <a:alphaModFix/>
          </a:blip>
          <a:srcRect b="0" l="0" r="0" t="0"/>
          <a:stretch/>
        </p:blipFill>
        <p:spPr>
          <a:xfrm>
            <a:off x="6786182" y="2390919"/>
            <a:ext cx="420972" cy="322044"/>
          </a:xfrm>
          <a:prstGeom prst="rect">
            <a:avLst/>
          </a:prstGeom>
          <a:noFill/>
          <a:ln>
            <a:noFill/>
          </a:ln>
        </p:spPr>
      </p:pic>
      <p:pic>
        <p:nvPicPr>
          <p:cNvPr descr="Free Printable Similes Flashcards Online - Quizizz" id="83" name="Google Shape;83;p15"/>
          <p:cNvPicPr preferRelativeResize="0"/>
          <p:nvPr/>
        </p:nvPicPr>
        <p:blipFill rotWithShape="1">
          <a:blip r:embed="rId6">
            <a:alphaModFix/>
          </a:blip>
          <a:srcRect b="0" l="0" r="0" t="0"/>
          <a:stretch/>
        </p:blipFill>
        <p:spPr>
          <a:xfrm>
            <a:off x="6636898" y="1903342"/>
            <a:ext cx="539738" cy="303570"/>
          </a:xfrm>
          <a:prstGeom prst="rect">
            <a:avLst/>
          </a:prstGeom>
          <a:noFill/>
          <a:ln>
            <a:noFill/>
          </a:ln>
        </p:spPr>
      </p:pic>
      <p:pic>
        <p:nvPicPr>
          <p:cNvPr descr="Compare/contrast University Quiz | Quizizz" id="84" name="Google Shape;84;p15"/>
          <p:cNvPicPr preferRelativeResize="0"/>
          <p:nvPr/>
        </p:nvPicPr>
        <p:blipFill rotWithShape="1">
          <a:blip r:embed="rId7">
            <a:alphaModFix/>
          </a:blip>
          <a:srcRect b="0" l="20572" r="20448" t="0"/>
          <a:stretch/>
        </p:blipFill>
        <p:spPr>
          <a:xfrm>
            <a:off x="6916549" y="3522924"/>
            <a:ext cx="398788" cy="338089"/>
          </a:xfrm>
          <a:prstGeom prst="rect">
            <a:avLst/>
          </a:prstGeom>
          <a:noFill/>
          <a:ln>
            <a:noFill/>
          </a:ln>
        </p:spPr>
      </p:pic>
      <p:pic>
        <p:nvPicPr>
          <p:cNvPr descr="1,058,300+ Repetition Stock Illustrations, Royalty-Free Vector Graphics &amp; Clip  Art - iStock | Clone, Duplicate icon, Repeat" id="85" name="Google Shape;85;p15"/>
          <p:cNvPicPr preferRelativeResize="0"/>
          <p:nvPr/>
        </p:nvPicPr>
        <p:blipFill rotWithShape="1">
          <a:blip r:embed="rId8">
            <a:alphaModFix/>
          </a:blip>
          <a:srcRect b="0" l="0" r="0" t="0"/>
          <a:stretch/>
        </p:blipFill>
        <p:spPr>
          <a:xfrm>
            <a:off x="6916549" y="3918218"/>
            <a:ext cx="317259" cy="317259"/>
          </a:xfrm>
          <a:prstGeom prst="rect">
            <a:avLst/>
          </a:prstGeom>
          <a:noFill/>
          <a:ln>
            <a:noFill/>
          </a:ln>
        </p:spPr>
      </p:pic>
      <p:pic>
        <p:nvPicPr>
          <p:cNvPr descr="76,500+ Musical Note Stock Illustrations, Royalty-Free Vector Graphics &amp; Clip  Art - iStock | Musical note 3d, Music notes background, Sheet music" id="86" name="Google Shape;86;p15"/>
          <p:cNvPicPr preferRelativeResize="0"/>
          <p:nvPr/>
        </p:nvPicPr>
        <p:blipFill rotWithShape="1">
          <a:blip r:embed="rId9">
            <a:alphaModFix/>
          </a:blip>
          <a:srcRect b="17629" l="16831" r="15711" t="19343"/>
          <a:stretch/>
        </p:blipFill>
        <p:spPr>
          <a:xfrm>
            <a:off x="6811075" y="4439916"/>
            <a:ext cx="479364" cy="374706"/>
          </a:xfrm>
          <a:prstGeom prst="rect">
            <a:avLst/>
          </a:prstGeom>
          <a:noFill/>
          <a:ln>
            <a:noFill/>
          </a:ln>
        </p:spPr>
      </p:pic>
      <p:pic>
        <p:nvPicPr>
          <p:cNvPr descr="onomatopoeia clipart #2207229" id="87" name="Google Shape;87;p15"/>
          <p:cNvPicPr preferRelativeResize="0"/>
          <p:nvPr/>
        </p:nvPicPr>
        <p:blipFill rotWithShape="1">
          <a:blip r:embed="rId10">
            <a:alphaModFix/>
          </a:blip>
          <a:srcRect b="0" l="0" r="0" t="0"/>
          <a:stretch/>
        </p:blipFill>
        <p:spPr>
          <a:xfrm>
            <a:off x="6874931" y="5539108"/>
            <a:ext cx="383478" cy="248937"/>
          </a:xfrm>
          <a:prstGeom prst="rect">
            <a:avLst/>
          </a:prstGeom>
          <a:noFill/>
          <a:ln>
            <a:noFill/>
          </a:ln>
        </p:spPr>
      </p:pic>
      <p:pic>
        <p:nvPicPr>
          <p:cNvPr descr="A Half Baked Life: Caesura" id="88" name="Google Shape;88;p15"/>
          <p:cNvPicPr preferRelativeResize="0"/>
          <p:nvPr/>
        </p:nvPicPr>
        <p:blipFill rotWithShape="1">
          <a:blip r:embed="rId11">
            <a:alphaModFix/>
          </a:blip>
          <a:srcRect b="51303" l="34768" r="20829" t="0"/>
          <a:stretch/>
        </p:blipFill>
        <p:spPr>
          <a:xfrm>
            <a:off x="6710337" y="5928305"/>
            <a:ext cx="481166" cy="232069"/>
          </a:xfrm>
          <a:prstGeom prst="rect">
            <a:avLst/>
          </a:prstGeom>
          <a:noFill/>
          <a:ln>
            <a:noFill/>
          </a:ln>
        </p:spPr>
      </p:pic>
      <p:pic>
        <p:nvPicPr>
          <p:cNvPr descr="Iambic Pentameter's “neutrality” &amp; Annie Finch's defense of non-Iambic  Meters | PoemShape" id="89" name="Google Shape;89;p15"/>
          <p:cNvPicPr preferRelativeResize="0"/>
          <p:nvPr/>
        </p:nvPicPr>
        <p:blipFill rotWithShape="1">
          <a:blip r:embed="rId12">
            <a:alphaModFix/>
          </a:blip>
          <a:srcRect b="55705" l="30645" r="30852" t="0"/>
          <a:stretch/>
        </p:blipFill>
        <p:spPr>
          <a:xfrm>
            <a:off x="6902374" y="6321694"/>
            <a:ext cx="412962" cy="377260"/>
          </a:xfrm>
          <a:prstGeom prst="rect">
            <a:avLst/>
          </a:prstGeom>
          <a:noFill/>
          <a:ln>
            <a:noFill/>
          </a:ln>
        </p:spPr>
      </p:pic>
      <p:pic>
        <p:nvPicPr>
          <p:cNvPr id="90" name="Google Shape;90;p15"/>
          <p:cNvPicPr preferRelativeResize="0"/>
          <p:nvPr/>
        </p:nvPicPr>
        <p:blipFill rotWithShape="1">
          <a:blip r:embed="rId13">
            <a:alphaModFix/>
          </a:blip>
          <a:srcRect b="0" l="0" r="63622" t="0"/>
          <a:stretch/>
        </p:blipFill>
        <p:spPr>
          <a:xfrm>
            <a:off x="2962468" y="1864433"/>
            <a:ext cx="543094" cy="957678"/>
          </a:xfrm>
          <a:prstGeom prst="rect">
            <a:avLst/>
          </a:prstGeom>
          <a:noFill/>
          <a:ln>
            <a:noFill/>
          </a:ln>
        </p:spPr>
      </p:pic>
      <p:graphicFrame>
        <p:nvGraphicFramePr>
          <p:cNvPr id="91" name="Google Shape;91;p15"/>
          <p:cNvGraphicFramePr/>
          <p:nvPr/>
        </p:nvGraphicFramePr>
        <p:xfrm>
          <a:off x="519763" y="1898668"/>
          <a:ext cx="3000000" cy="3000000"/>
        </p:xfrm>
        <a:graphic>
          <a:graphicData uri="http://schemas.openxmlformats.org/drawingml/2006/table">
            <a:tbl>
              <a:tblPr bandRow="1" firstRow="1">
                <a:noFill/>
                <a:tableStyleId>{1DF4223B-13C8-42AD-8003-0209AE3363D2}</a:tableStyleId>
              </a:tblPr>
              <a:tblGrid>
                <a:gridCol w="1025050"/>
                <a:gridCol w="1025050"/>
              </a:tblGrid>
              <a:tr h="965150">
                <a:tc>
                  <a:txBody>
                    <a:bodyPr/>
                    <a:lstStyle/>
                    <a:p>
                      <a:pPr indent="0" lvl="0" marL="0" marR="0" rtl="0" algn="l">
                        <a:lnSpc>
                          <a:spcPct val="100000"/>
                        </a:lnSpc>
                        <a:spcBef>
                          <a:spcPts val="0"/>
                        </a:spcBef>
                        <a:spcAft>
                          <a:spcPts val="0"/>
                        </a:spcAft>
                        <a:buNone/>
                      </a:pPr>
                      <a:r>
                        <a:rPr b="1" lang="en-GB" sz="1029" u="none" cap="none" strike="noStrike">
                          <a:solidFill>
                            <a:schemeClr val="dk1"/>
                          </a:solidFill>
                        </a:rPr>
                        <a:t>Stanza – </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b="1" lang="en-GB" sz="1029" u="none" cap="none" strike="noStrike">
                          <a:solidFill>
                            <a:schemeClr val="dk1"/>
                          </a:solidFill>
                        </a:rPr>
                        <a:t>A grouped set of lines in a poem, often separated by a space.</a:t>
                      </a:r>
                      <a:endParaRPr b="1" sz="1029" u="none" cap="none" strike="noStrike"/>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r h="679625">
                <a:tc>
                  <a:txBody>
                    <a:bodyPr/>
                    <a:lstStyle/>
                    <a:p>
                      <a:pPr indent="0" lvl="0" marL="0" marR="0" rtl="0" algn="l">
                        <a:lnSpc>
                          <a:spcPct val="100000"/>
                        </a:lnSpc>
                        <a:spcBef>
                          <a:spcPts val="0"/>
                        </a:spcBef>
                        <a:spcAft>
                          <a:spcPts val="0"/>
                        </a:spcAft>
                        <a:buNone/>
                      </a:pPr>
                      <a:r>
                        <a:rPr b="1" lang="en-GB" sz="1029" u="none" cap="none" strike="noStrike"/>
                        <a:t>Line – </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b="1" lang="en-GB" sz="1029" u="none" cap="none" strike="noStrike"/>
                        <a:t>A single row of words in a poem.</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r h="679625">
                <a:tc>
                  <a:txBody>
                    <a:bodyPr/>
                    <a:lstStyle/>
                    <a:p>
                      <a:pPr indent="0" lvl="0" marL="0" marR="0" rtl="0" algn="l">
                        <a:lnSpc>
                          <a:spcPct val="100000"/>
                        </a:lnSpc>
                        <a:spcBef>
                          <a:spcPts val="0"/>
                        </a:spcBef>
                        <a:spcAft>
                          <a:spcPts val="0"/>
                        </a:spcAft>
                        <a:buNone/>
                      </a:pPr>
                      <a:r>
                        <a:rPr b="1" lang="en-GB" sz="1029" u="none" cap="none" strike="noStrike"/>
                        <a:t>Verse – </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b="1" lang="en-GB" sz="1029" u="none" cap="none" strike="noStrike"/>
                        <a:t>A line of poetry or a stanza.</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r h="1258400">
                <a:tc>
                  <a:txBody>
                    <a:bodyPr/>
                    <a:lstStyle/>
                    <a:p>
                      <a:pPr indent="0" lvl="0" marL="0" marR="0" rtl="0" algn="l">
                        <a:lnSpc>
                          <a:spcPct val="100000"/>
                        </a:lnSpc>
                        <a:spcBef>
                          <a:spcPts val="0"/>
                        </a:spcBef>
                        <a:spcAft>
                          <a:spcPts val="0"/>
                        </a:spcAft>
                        <a:buNone/>
                      </a:pPr>
                      <a:r>
                        <a:rPr b="1" lang="en-GB" sz="1029" u="none" cap="none" strike="noStrike"/>
                        <a:t>Meter – </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b="1" lang="en-GB" sz="1029" u="none" cap="none" strike="noStrike"/>
                        <a:t>The rhythm of a poem, determined by the pattern of stressed and unstressed syllables.</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r h="965150">
                <a:tc>
                  <a:txBody>
                    <a:bodyPr/>
                    <a:lstStyle/>
                    <a:p>
                      <a:pPr indent="0" lvl="0" marL="0" marR="0" rtl="0" algn="l">
                        <a:lnSpc>
                          <a:spcPct val="100000"/>
                        </a:lnSpc>
                        <a:spcBef>
                          <a:spcPts val="0"/>
                        </a:spcBef>
                        <a:spcAft>
                          <a:spcPts val="0"/>
                        </a:spcAft>
                        <a:buNone/>
                      </a:pPr>
                      <a:r>
                        <a:rPr b="1" lang="en-GB" sz="1029" u="none" cap="none" strike="noStrike"/>
                        <a:t>Iambic Pentameter – </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b="1" lang="en-GB" sz="1029" u="none" cap="none" strike="noStrike"/>
                        <a:t>A line with ten syllables in an unstressed-stressed pattern.</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bl>
          </a:graphicData>
        </a:graphic>
      </p:graphicFrame>
      <p:sp>
        <p:nvSpPr>
          <p:cNvPr id="92" name="Google Shape;92;p15"/>
          <p:cNvSpPr txBox="1"/>
          <p:nvPr/>
        </p:nvSpPr>
        <p:spPr>
          <a:xfrm>
            <a:off x="3620056" y="1858248"/>
            <a:ext cx="2007000" cy="10314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Form and Structure</a:t>
            </a:r>
            <a:endParaRPr b="0" i="0" sz="1016" u="none" cap="none" strike="noStrike">
              <a:solidFill>
                <a:srgbClr val="000000"/>
              </a:solidFill>
              <a:latin typeface="Arial"/>
              <a:ea typeface="Arial"/>
              <a:cs typeface="Arial"/>
              <a:sym typeface="Arial"/>
            </a:endParaRPr>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How a poem’s shape, layout, and pattern contribute to meaning.</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Includes sonnets, free verse, haikus, ballads, etc.</a:t>
            </a:r>
            <a:endParaRPr sz="1396"/>
          </a:p>
        </p:txBody>
      </p:sp>
      <p:sp>
        <p:nvSpPr>
          <p:cNvPr id="93" name="Google Shape;93;p15"/>
          <p:cNvSpPr txBox="1"/>
          <p:nvPr/>
        </p:nvSpPr>
        <p:spPr>
          <a:xfrm>
            <a:off x="2954087" y="2968241"/>
            <a:ext cx="2672700" cy="8751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Voice and Speaker</a:t>
            </a:r>
            <a:endParaRPr b="0" i="0" sz="1016" u="none" cap="none" strike="noStrike">
              <a:solidFill>
                <a:srgbClr val="000000"/>
              </a:solidFill>
              <a:latin typeface="Arial"/>
              <a:ea typeface="Arial"/>
              <a:cs typeface="Arial"/>
              <a:sym typeface="Arial"/>
            </a:endParaRPr>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The identity or persona created in the poem — not always the poet.</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First-person vs. third-person, and how that affects the poem’s tone and perspective.</a:t>
            </a:r>
            <a:endParaRPr sz="1396"/>
          </a:p>
        </p:txBody>
      </p:sp>
      <p:sp>
        <p:nvSpPr>
          <p:cNvPr id="94" name="Google Shape;94;p15"/>
          <p:cNvSpPr txBox="1"/>
          <p:nvPr/>
        </p:nvSpPr>
        <p:spPr>
          <a:xfrm>
            <a:off x="2917009" y="3832798"/>
            <a:ext cx="2930700" cy="5625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Tone and Attitude</a:t>
            </a:r>
            <a:endParaRPr b="0" i="0" sz="1016" u="none" cap="none" strike="noStrike">
              <a:solidFill>
                <a:srgbClr val="000000"/>
              </a:solidFill>
              <a:latin typeface="Arial"/>
              <a:ea typeface="Arial"/>
              <a:cs typeface="Arial"/>
              <a:sym typeface="Arial"/>
            </a:endParaRPr>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The poet’s or speaker’s emotional stance toward the subject (e.g., bitter, joyful, reflective).</a:t>
            </a:r>
            <a:endParaRPr sz="1396"/>
          </a:p>
        </p:txBody>
      </p:sp>
      <p:sp>
        <p:nvSpPr>
          <p:cNvPr id="95" name="Google Shape;95;p15"/>
          <p:cNvSpPr txBox="1"/>
          <p:nvPr/>
        </p:nvSpPr>
        <p:spPr>
          <a:xfrm>
            <a:off x="2929512" y="4386820"/>
            <a:ext cx="2672700" cy="5625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Mood and Atmosphere</a:t>
            </a:r>
            <a:endParaRPr b="0" i="0" sz="1016" u="none" cap="none" strike="noStrike">
              <a:solidFill>
                <a:srgbClr val="000000"/>
              </a:solidFill>
              <a:latin typeface="Arial"/>
              <a:ea typeface="Arial"/>
              <a:cs typeface="Arial"/>
              <a:sym typeface="Arial"/>
            </a:endParaRPr>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The emotional environment or feeling the poem creates for the reader.</a:t>
            </a:r>
            <a:endParaRPr sz="1396"/>
          </a:p>
        </p:txBody>
      </p:sp>
      <p:sp>
        <p:nvSpPr>
          <p:cNvPr id="96" name="Google Shape;96;p15"/>
          <p:cNvSpPr txBox="1"/>
          <p:nvPr/>
        </p:nvSpPr>
        <p:spPr>
          <a:xfrm>
            <a:off x="2909245" y="4919634"/>
            <a:ext cx="2928600" cy="8751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Imagery and Sensory Language</a:t>
            </a:r>
            <a:endParaRPr b="0" i="0" sz="1016" u="none" cap="none" strike="noStrike">
              <a:solidFill>
                <a:srgbClr val="000000"/>
              </a:solidFill>
              <a:latin typeface="Arial"/>
              <a:ea typeface="Arial"/>
              <a:cs typeface="Arial"/>
              <a:sym typeface="Arial"/>
            </a:endParaRPr>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Use of vivid, descriptive language that appeals to the senses.</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Helps visualize the scene or emotion being conveyed.</a:t>
            </a:r>
            <a:endParaRPr sz="1396"/>
          </a:p>
        </p:txBody>
      </p:sp>
      <p:sp>
        <p:nvSpPr>
          <p:cNvPr id="97" name="Google Shape;97;p15"/>
          <p:cNvSpPr txBox="1"/>
          <p:nvPr/>
        </p:nvSpPr>
        <p:spPr>
          <a:xfrm>
            <a:off x="2876939" y="5753393"/>
            <a:ext cx="2928600" cy="8751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Themes and Messages</a:t>
            </a:r>
            <a:endParaRPr b="0" i="0" sz="1016" u="none" cap="none" strike="noStrike">
              <a:solidFill>
                <a:srgbClr val="000000"/>
              </a:solidFill>
              <a:latin typeface="Arial"/>
              <a:ea typeface="Arial"/>
              <a:cs typeface="Arial"/>
              <a:sym typeface="Arial"/>
            </a:endParaRPr>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Central ideas or messages explored in the poem.</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Often involve universal topics like love, death, nature, war, identity, or time.</a:t>
            </a:r>
            <a:endParaRPr sz="1396"/>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515513" y="137360"/>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a:t>English</a:t>
            </a:r>
            <a:r>
              <a:rPr lang="en-GB" sz="3555"/>
              <a:t>: Oliver Twist</a:t>
            </a:r>
            <a:endParaRPr sz="3555"/>
          </a:p>
        </p:txBody>
      </p:sp>
      <p:grpSp>
        <p:nvGrpSpPr>
          <p:cNvPr id="104" name="Google Shape;104;p16"/>
          <p:cNvGrpSpPr/>
          <p:nvPr/>
        </p:nvGrpSpPr>
        <p:grpSpPr>
          <a:xfrm>
            <a:off x="308587" y="989960"/>
            <a:ext cx="10002677" cy="5914337"/>
            <a:chOff x="620518" y="1224000"/>
            <a:chExt cx="9689700" cy="5904300"/>
          </a:xfrm>
        </p:grpSpPr>
        <p:sp>
          <p:nvSpPr>
            <p:cNvPr id="105" name="Google Shape;105;p16"/>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106" name="Google Shape;106;p16"/>
            <p:cNvSpPr/>
            <p:nvPr/>
          </p:nvSpPr>
          <p:spPr>
            <a:xfrm>
              <a:off x="735075"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107" name="Google Shape;107;p16"/>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108" name="Google Shape;108;p16"/>
            <p:cNvSpPr/>
            <p:nvPr/>
          </p:nvSpPr>
          <p:spPr>
            <a:xfrm>
              <a:off x="3045309" y="2039996"/>
              <a:ext cx="28392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109" name="Google Shape;109;p16"/>
            <p:cNvSpPr/>
            <p:nvPr/>
          </p:nvSpPr>
          <p:spPr>
            <a:xfrm>
              <a:off x="3045309" y="1343998"/>
              <a:ext cx="28392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110" name="Google Shape;110;p16"/>
            <p:cNvSpPr/>
            <p:nvPr/>
          </p:nvSpPr>
          <p:spPr>
            <a:xfrm>
              <a:off x="6122663" y="2039996"/>
              <a:ext cx="40539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111" name="Google Shape;111;p16"/>
            <p:cNvSpPr/>
            <p:nvPr/>
          </p:nvSpPr>
          <p:spPr>
            <a:xfrm>
              <a:off x="6122662" y="1343998"/>
              <a:ext cx="40539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Quotations</a:t>
              </a:r>
              <a:endParaRPr b="0" i="0" sz="1396" u="none" cap="none" strike="noStrike">
                <a:solidFill>
                  <a:srgbClr val="000000"/>
                </a:solidFill>
                <a:latin typeface="Arial"/>
                <a:ea typeface="Arial"/>
                <a:cs typeface="Arial"/>
                <a:sym typeface="Arial"/>
              </a:endParaRPr>
            </a:p>
          </p:txBody>
        </p:sp>
      </p:grpSp>
      <p:pic>
        <p:nvPicPr>
          <p:cNvPr id="112" name="Google Shape;112;p16"/>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113" name="Google Shape;113;p16"/>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graphicFrame>
        <p:nvGraphicFramePr>
          <p:cNvPr id="114" name="Google Shape;114;p16"/>
          <p:cNvGraphicFramePr/>
          <p:nvPr/>
        </p:nvGraphicFramePr>
        <p:xfrm>
          <a:off x="6056784" y="1864433"/>
          <a:ext cx="3000000" cy="3000000"/>
        </p:xfrm>
        <a:graphic>
          <a:graphicData uri="http://schemas.openxmlformats.org/drawingml/2006/table">
            <a:tbl>
              <a:tblPr bandRow="1" firstRow="1">
                <a:noFill/>
                <a:tableStyleId>{1DF4223B-13C8-42AD-8003-0209AE3363D2}</a:tableStyleId>
              </a:tblPr>
              <a:tblGrid>
                <a:gridCol w="613650"/>
                <a:gridCol w="3427475"/>
              </a:tblGrid>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“The man who growled out these words.”</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4096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“Please sir, I want some more.”</a:t>
                      </a:r>
                      <a:endParaRPr sz="1470"/>
                    </a:p>
                  </a:txBody>
                  <a:tcPr marT="0" marB="0" marR="68575" marL="68575">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“He was a snub-nosed, flat-browed, common-faced boy enough.”</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“He wore a man's coat, which reached nearly to his heels.” </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“With a toasting-fork in his hand, was a very old shrivelled Jew”</a:t>
                      </a:r>
                      <a:endParaRPr b="0" i="0" sz="882" u="none" cap="none" strike="noStrike">
                        <a:solidFill>
                          <a:schemeClr val="dk1"/>
                        </a:solidFill>
                        <a:latin typeface="Arial"/>
                        <a:ea typeface="Arial"/>
                        <a:cs typeface="Arial"/>
                        <a:sym typeface="Arial"/>
                      </a:endParaRPr>
                    </a:p>
                  </a:txBody>
                  <a:tcPr marT="0" marB="0" marR="68575" marL="68575">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“Whose villainous-looking and repulsive face was obscured by a quantity of matted red hair.”</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“Always look in an unfinished and incomplete state without a set of fetters to garnish them”</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“A dirty belcher handkerchief round his neck”</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“Two scowling eyes; one of which displayed various parti-coloured symptoms of having been recently damaged by a blow.”</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“How about a game, Oliver?”</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“Get up! Or I’ll strew your brains upon the grass.”</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70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a:t>
                      </a:r>
                      <a:r>
                        <a:rPr lang="en-GB" sz="882" u="none" cap="none" strike="noStrike">
                          <a:solidFill>
                            <a:schemeClr val="dk1"/>
                          </a:solidFill>
                          <a:latin typeface="Arial"/>
                          <a:ea typeface="Arial"/>
                          <a:cs typeface="Arial"/>
                          <a:sym typeface="Arial"/>
                        </a:rPr>
                        <a:t>Sikes, seizing the poker in one hand, and deliberately opening with the other a large clasp-knife”</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bl>
          </a:graphicData>
        </a:graphic>
      </p:graphicFrame>
      <p:pic>
        <p:nvPicPr>
          <p:cNvPr descr="Barking Dog Stock Illustrations – 7,020 Barking Dog Stock Illustrations,  Vectors &amp; Clipart - Dreamstime" id="115" name="Google Shape;115;p16"/>
          <p:cNvPicPr preferRelativeResize="0"/>
          <p:nvPr/>
        </p:nvPicPr>
        <p:blipFill rotWithShape="1">
          <a:blip r:embed="rId4">
            <a:alphaModFix/>
          </a:blip>
          <a:srcRect b="17310" l="0" r="0" t="19374"/>
          <a:stretch/>
        </p:blipFill>
        <p:spPr>
          <a:xfrm>
            <a:off x="6084487" y="1889834"/>
            <a:ext cx="514360" cy="325669"/>
          </a:xfrm>
          <a:prstGeom prst="rect">
            <a:avLst/>
          </a:prstGeom>
          <a:noFill/>
          <a:ln>
            <a:noFill/>
          </a:ln>
        </p:spPr>
      </p:pic>
      <p:pic>
        <p:nvPicPr>
          <p:cNvPr descr="Hot food in a bowl - Free food icons" id="116" name="Google Shape;116;p16"/>
          <p:cNvPicPr preferRelativeResize="0"/>
          <p:nvPr/>
        </p:nvPicPr>
        <p:blipFill rotWithShape="1">
          <a:blip r:embed="rId5">
            <a:alphaModFix/>
          </a:blip>
          <a:srcRect b="0" l="0" r="0" t="0"/>
          <a:stretch/>
        </p:blipFill>
        <p:spPr>
          <a:xfrm>
            <a:off x="6171111" y="2215503"/>
            <a:ext cx="314053" cy="314053"/>
          </a:xfrm>
          <a:prstGeom prst="rect">
            <a:avLst/>
          </a:prstGeom>
          <a:noFill/>
          <a:ln>
            <a:noFill/>
          </a:ln>
        </p:spPr>
      </p:pic>
      <p:pic>
        <p:nvPicPr>
          <p:cNvPr descr="Human Nose Icon Front Side View Stock Vector (Royalty Free) 608949854 |  Shutterstock" id="117" name="Google Shape;117;p16"/>
          <p:cNvPicPr preferRelativeResize="0"/>
          <p:nvPr/>
        </p:nvPicPr>
        <p:blipFill rotWithShape="1">
          <a:blip r:embed="rId6">
            <a:alphaModFix/>
          </a:blip>
          <a:srcRect b="26431" l="11397" r="11651" t="18353"/>
          <a:stretch/>
        </p:blipFill>
        <p:spPr>
          <a:xfrm>
            <a:off x="6171111" y="2667478"/>
            <a:ext cx="394760" cy="305026"/>
          </a:xfrm>
          <a:prstGeom prst="rect">
            <a:avLst/>
          </a:prstGeom>
          <a:noFill/>
          <a:ln>
            <a:noFill/>
          </a:ln>
        </p:spPr>
      </p:pic>
      <p:pic>
        <p:nvPicPr>
          <p:cNvPr descr="Trench Coat Free Vector Icon" id="118" name="Google Shape;118;p16"/>
          <p:cNvPicPr preferRelativeResize="0"/>
          <p:nvPr/>
        </p:nvPicPr>
        <p:blipFill rotWithShape="1">
          <a:blip r:embed="rId7">
            <a:alphaModFix/>
          </a:blip>
          <a:srcRect b="15995" l="14803" r="17137" t="914"/>
          <a:stretch/>
        </p:blipFill>
        <p:spPr>
          <a:xfrm>
            <a:off x="6233503" y="3063417"/>
            <a:ext cx="249830" cy="305025"/>
          </a:xfrm>
          <a:prstGeom prst="rect">
            <a:avLst/>
          </a:prstGeom>
          <a:noFill/>
          <a:ln>
            <a:noFill/>
          </a:ln>
        </p:spPr>
      </p:pic>
      <p:pic>
        <p:nvPicPr>
          <p:cNvPr descr="Hand drawn Kids drawing Cartoon Vector illustration toasting fork for bread  Isolated in doodle style 32993494 Vector Art at Vecteezy" id="119" name="Google Shape;119;p16"/>
          <p:cNvPicPr preferRelativeResize="0"/>
          <p:nvPr/>
        </p:nvPicPr>
        <p:blipFill rotWithShape="1">
          <a:blip r:embed="rId8">
            <a:alphaModFix/>
          </a:blip>
          <a:srcRect b="20413" l="12730" r="12648" t="20419"/>
          <a:stretch/>
        </p:blipFill>
        <p:spPr>
          <a:xfrm>
            <a:off x="6158921" y="3430327"/>
            <a:ext cx="365490" cy="289804"/>
          </a:xfrm>
          <a:prstGeom prst="rect">
            <a:avLst/>
          </a:prstGeom>
          <a:noFill/>
          <a:ln>
            <a:noFill/>
          </a:ln>
        </p:spPr>
      </p:pic>
      <p:pic>
        <p:nvPicPr>
          <p:cNvPr descr="Crazy Hair Stock Illustrations – 3,903 Crazy Hair Stock Illustrations,  Vectors &amp; Clipart - Dreamstime" id="120" name="Google Shape;120;p16"/>
          <p:cNvPicPr preferRelativeResize="0"/>
          <p:nvPr/>
        </p:nvPicPr>
        <p:blipFill rotWithShape="1">
          <a:blip r:embed="rId9">
            <a:alphaModFix/>
          </a:blip>
          <a:srcRect b="33317" l="0" r="0" t="4905"/>
          <a:stretch/>
        </p:blipFill>
        <p:spPr>
          <a:xfrm>
            <a:off x="6190024" y="3805063"/>
            <a:ext cx="369831" cy="305026"/>
          </a:xfrm>
          <a:prstGeom prst="rect">
            <a:avLst/>
          </a:prstGeom>
          <a:noFill/>
          <a:ln>
            <a:noFill/>
          </a:ln>
        </p:spPr>
      </p:pic>
      <p:pic>
        <p:nvPicPr>
          <p:cNvPr descr="Prisoner Shackle and Chains Stock Vector - Illustration of sign, debt:  1622081" id="121" name="Google Shape;121;p16"/>
          <p:cNvPicPr preferRelativeResize="0"/>
          <p:nvPr/>
        </p:nvPicPr>
        <p:blipFill rotWithShape="1">
          <a:blip r:embed="rId10">
            <a:alphaModFix/>
          </a:blip>
          <a:srcRect b="0" l="0" r="0" t="0"/>
          <a:stretch/>
        </p:blipFill>
        <p:spPr>
          <a:xfrm>
            <a:off x="6088593" y="4182749"/>
            <a:ext cx="445348" cy="171004"/>
          </a:xfrm>
          <a:prstGeom prst="rect">
            <a:avLst/>
          </a:prstGeom>
          <a:noFill/>
          <a:ln>
            <a:noFill/>
          </a:ln>
        </p:spPr>
      </p:pic>
      <p:pic>
        <p:nvPicPr>
          <p:cNvPr descr="Coloring Book For Children, Handkerchief Royalty Free SVG, Cliparts,  Vectors, and Stock Illustration. Image 168809617." id="122" name="Google Shape;122;p16"/>
          <p:cNvPicPr preferRelativeResize="0"/>
          <p:nvPr/>
        </p:nvPicPr>
        <p:blipFill rotWithShape="1">
          <a:blip r:embed="rId11">
            <a:alphaModFix/>
          </a:blip>
          <a:srcRect b="8950" l="4810" r="4937" t="9310"/>
          <a:stretch/>
        </p:blipFill>
        <p:spPr>
          <a:xfrm>
            <a:off x="6190024" y="4533819"/>
            <a:ext cx="353636" cy="320281"/>
          </a:xfrm>
          <a:prstGeom prst="rect">
            <a:avLst/>
          </a:prstGeom>
          <a:noFill/>
          <a:ln>
            <a:noFill/>
          </a:ln>
        </p:spPr>
      </p:pic>
      <p:pic>
        <p:nvPicPr>
          <p:cNvPr descr="Two wild staring eyes Royalty Free Vector Image" id="123" name="Google Shape;123;p16"/>
          <p:cNvPicPr preferRelativeResize="0"/>
          <p:nvPr/>
        </p:nvPicPr>
        <p:blipFill rotWithShape="1">
          <a:blip r:embed="rId12">
            <a:alphaModFix/>
          </a:blip>
          <a:srcRect b="44674" l="2208" r="2208" t="35284"/>
          <a:stretch/>
        </p:blipFill>
        <p:spPr>
          <a:xfrm>
            <a:off x="6093555" y="5046416"/>
            <a:ext cx="546572" cy="123792"/>
          </a:xfrm>
          <a:prstGeom prst="rect">
            <a:avLst/>
          </a:prstGeom>
          <a:noFill/>
          <a:ln>
            <a:noFill/>
          </a:ln>
        </p:spPr>
      </p:pic>
      <p:pic>
        <p:nvPicPr>
          <p:cNvPr descr="Technology Clipart-gaming controller black outline clip art" id="124" name="Google Shape;124;p16"/>
          <p:cNvPicPr preferRelativeResize="0"/>
          <p:nvPr/>
        </p:nvPicPr>
        <p:blipFill rotWithShape="1">
          <a:blip r:embed="rId13">
            <a:alphaModFix/>
          </a:blip>
          <a:srcRect b="0" l="0" r="0" t="0"/>
          <a:stretch/>
        </p:blipFill>
        <p:spPr>
          <a:xfrm>
            <a:off x="6118957" y="5406013"/>
            <a:ext cx="360753" cy="250558"/>
          </a:xfrm>
          <a:prstGeom prst="rect">
            <a:avLst/>
          </a:prstGeom>
          <a:noFill/>
          <a:ln>
            <a:noFill/>
          </a:ln>
        </p:spPr>
      </p:pic>
      <p:pic>
        <p:nvPicPr>
          <p:cNvPr descr="3,300+ Brain Black And White Stock Illustrations, Royalty-Free Vector  Graphics &amp; Clip Art - iStock" id="125" name="Google Shape;125;p16"/>
          <p:cNvPicPr preferRelativeResize="0"/>
          <p:nvPr/>
        </p:nvPicPr>
        <p:blipFill rotWithShape="1">
          <a:blip r:embed="rId14">
            <a:alphaModFix/>
          </a:blip>
          <a:srcRect b="20522" l="13601" r="17075" t="6576"/>
          <a:stretch/>
        </p:blipFill>
        <p:spPr>
          <a:xfrm>
            <a:off x="6213530" y="5764058"/>
            <a:ext cx="330128" cy="323350"/>
          </a:xfrm>
          <a:prstGeom prst="rect">
            <a:avLst/>
          </a:prstGeom>
          <a:noFill/>
          <a:ln>
            <a:noFill/>
          </a:ln>
        </p:spPr>
      </p:pic>
      <p:pic>
        <p:nvPicPr>
          <p:cNvPr descr="Clasp Knife Stock Illustrations – 463 Clasp Knife Stock Illustrations,  Vectors &amp; Clipart - Dreamstime" id="126" name="Google Shape;126;p16"/>
          <p:cNvPicPr preferRelativeResize="0"/>
          <p:nvPr/>
        </p:nvPicPr>
        <p:blipFill rotWithShape="1">
          <a:blip r:embed="rId15">
            <a:alphaModFix/>
          </a:blip>
          <a:srcRect b="9497" l="8624" r="6074" t="7267"/>
          <a:stretch/>
        </p:blipFill>
        <p:spPr>
          <a:xfrm>
            <a:off x="6158921" y="6140662"/>
            <a:ext cx="330130" cy="322159"/>
          </a:xfrm>
          <a:prstGeom prst="rect">
            <a:avLst/>
          </a:prstGeom>
          <a:noFill/>
          <a:ln>
            <a:noFill/>
          </a:ln>
        </p:spPr>
      </p:pic>
      <p:pic>
        <p:nvPicPr>
          <p:cNvPr id="127" name="Google Shape;127;p16"/>
          <p:cNvPicPr preferRelativeResize="0"/>
          <p:nvPr/>
        </p:nvPicPr>
        <p:blipFill rotWithShape="1">
          <a:blip r:embed="rId16">
            <a:alphaModFix/>
          </a:blip>
          <a:srcRect b="0" l="0" r="63622" t="0"/>
          <a:stretch/>
        </p:blipFill>
        <p:spPr>
          <a:xfrm>
            <a:off x="2899712" y="1864433"/>
            <a:ext cx="512814" cy="904286"/>
          </a:xfrm>
          <a:prstGeom prst="rect">
            <a:avLst/>
          </a:prstGeom>
          <a:noFill/>
          <a:ln>
            <a:noFill/>
          </a:ln>
        </p:spPr>
      </p:pic>
      <p:sp>
        <p:nvSpPr>
          <p:cNvPr id="128" name="Google Shape;128;p16"/>
          <p:cNvSpPr txBox="1"/>
          <p:nvPr/>
        </p:nvSpPr>
        <p:spPr>
          <a:xfrm>
            <a:off x="3481353" y="1856002"/>
            <a:ext cx="2157600" cy="10314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Social Injustice</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The novel exposes the harsh realities of poverty, child exploitation, and the failure of social systems like the </a:t>
            </a:r>
            <a:r>
              <a:rPr b="1" i="0" lang="en-GB" sz="1016" u="none" cap="none" strike="noStrike">
                <a:solidFill>
                  <a:srgbClr val="000000"/>
                </a:solidFill>
                <a:latin typeface="Arial"/>
                <a:ea typeface="Arial"/>
                <a:cs typeface="Arial"/>
                <a:sym typeface="Arial"/>
              </a:rPr>
              <a:t>Poor Laws</a:t>
            </a:r>
            <a:r>
              <a:rPr b="0" i="0" lang="en-GB" sz="1016" u="none" cap="none" strike="noStrike">
                <a:solidFill>
                  <a:srgbClr val="000000"/>
                </a:solidFill>
                <a:latin typeface="Arial"/>
                <a:ea typeface="Arial"/>
                <a:cs typeface="Arial"/>
                <a:sym typeface="Arial"/>
              </a:rPr>
              <a:t> and </a:t>
            </a:r>
            <a:r>
              <a:rPr b="1" i="0" lang="en-GB" sz="1016" u="none" cap="none" strike="noStrike">
                <a:solidFill>
                  <a:srgbClr val="000000"/>
                </a:solidFill>
                <a:latin typeface="Arial"/>
                <a:ea typeface="Arial"/>
                <a:cs typeface="Arial"/>
                <a:sym typeface="Arial"/>
              </a:rPr>
              <a:t>workhouses</a:t>
            </a:r>
            <a:r>
              <a:rPr b="0" i="0" lang="en-GB" sz="1016" u="none" cap="none" strike="noStrike">
                <a:solidFill>
                  <a:srgbClr val="000000"/>
                </a:solidFill>
                <a:latin typeface="Arial"/>
                <a:ea typeface="Arial"/>
                <a:cs typeface="Arial"/>
                <a:sym typeface="Arial"/>
              </a:rPr>
              <a:t>.</a:t>
            </a:r>
            <a:endParaRPr sz="1396"/>
          </a:p>
        </p:txBody>
      </p:sp>
      <p:sp>
        <p:nvSpPr>
          <p:cNvPr id="129" name="Google Shape;129;p16"/>
          <p:cNvSpPr txBox="1"/>
          <p:nvPr/>
        </p:nvSpPr>
        <p:spPr>
          <a:xfrm>
            <a:off x="2848674" y="2783642"/>
            <a:ext cx="2930700" cy="11877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Class and Inequality</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Dickens critiques the rigid </a:t>
            </a:r>
            <a:r>
              <a:rPr b="1" i="0" lang="en-GB" sz="1016" u="none" cap="none" strike="noStrike">
                <a:solidFill>
                  <a:srgbClr val="000000"/>
                </a:solidFill>
                <a:latin typeface="Arial"/>
                <a:ea typeface="Arial"/>
                <a:cs typeface="Arial"/>
                <a:sym typeface="Arial"/>
              </a:rPr>
              <a:t>Victorian class structure</a:t>
            </a:r>
            <a:r>
              <a:rPr b="0" i="0" lang="en-GB" sz="1016" u="none" cap="none" strike="noStrike">
                <a:solidFill>
                  <a:srgbClr val="000000"/>
                </a:solidFill>
                <a:latin typeface="Arial"/>
                <a:ea typeface="Arial"/>
                <a:cs typeface="Arial"/>
                <a:sym typeface="Arial"/>
              </a:rPr>
              <a:t>, showing how the poor are mistreated while the wealthy live in comfort.</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The </a:t>
            </a:r>
            <a:r>
              <a:rPr b="1" i="0" lang="en-GB" sz="1016" u="none" cap="none" strike="noStrike">
                <a:solidFill>
                  <a:srgbClr val="000000"/>
                </a:solidFill>
                <a:latin typeface="Arial"/>
                <a:ea typeface="Arial"/>
                <a:cs typeface="Arial"/>
                <a:sym typeface="Arial"/>
              </a:rPr>
              <a:t>contrast between the rich and poor</a:t>
            </a:r>
            <a:r>
              <a:rPr b="0" i="0" lang="en-GB" sz="1016" u="none" cap="none" strike="noStrike">
                <a:solidFill>
                  <a:srgbClr val="000000"/>
                </a:solidFill>
                <a:latin typeface="Arial"/>
                <a:ea typeface="Arial"/>
                <a:cs typeface="Arial"/>
                <a:sym typeface="Arial"/>
              </a:rPr>
              <a:t> is central to understanding characters' motivations and opportunities.</a:t>
            </a:r>
            <a:endParaRPr sz="1396"/>
          </a:p>
        </p:txBody>
      </p:sp>
      <p:sp>
        <p:nvSpPr>
          <p:cNvPr id="130" name="Google Shape;130;p16"/>
          <p:cNvSpPr txBox="1"/>
          <p:nvPr/>
        </p:nvSpPr>
        <p:spPr>
          <a:xfrm>
            <a:off x="2826149" y="3876815"/>
            <a:ext cx="2930700" cy="11877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Nature vs. Nurture</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Explores whether a person’s character is shaped more by their environment or their innate qualities.</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Despite being raised in brutal conditions, Oliver remains kind and moral — a key argument against the idea that poverty breeds criminality.</a:t>
            </a:r>
            <a:endParaRPr sz="1396"/>
          </a:p>
        </p:txBody>
      </p:sp>
      <p:sp>
        <p:nvSpPr>
          <p:cNvPr id="131" name="Google Shape;131;p16"/>
          <p:cNvSpPr txBox="1"/>
          <p:nvPr/>
        </p:nvSpPr>
        <p:spPr>
          <a:xfrm>
            <a:off x="2796756" y="4980093"/>
            <a:ext cx="2930700" cy="8751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Innocence and Corruption</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Oliver represents </a:t>
            </a:r>
            <a:r>
              <a:rPr b="1" i="0" lang="en-GB" sz="1016" u="none" cap="none" strike="noStrike">
                <a:solidFill>
                  <a:srgbClr val="000000"/>
                </a:solidFill>
                <a:latin typeface="Arial"/>
                <a:ea typeface="Arial"/>
                <a:cs typeface="Arial"/>
                <a:sym typeface="Arial"/>
              </a:rPr>
              <a:t>innocence</a:t>
            </a:r>
            <a:r>
              <a:rPr b="0" i="0" lang="en-GB" sz="1016" u="none" cap="none" strike="noStrike">
                <a:solidFill>
                  <a:srgbClr val="000000"/>
                </a:solidFill>
                <a:latin typeface="Arial"/>
                <a:ea typeface="Arial"/>
                <a:cs typeface="Arial"/>
                <a:sym typeface="Arial"/>
              </a:rPr>
              <a:t>, while Fagin’s gang and Bill Sikes embody </a:t>
            </a:r>
            <a:r>
              <a:rPr b="1" i="0" lang="en-GB" sz="1016" u="none" cap="none" strike="noStrike">
                <a:solidFill>
                  <a:srgbClr val="000000"/>
                </a:solidFill>
                <a:latin typeface="Arial"/>
                <a:ea typeface="Arial"/>
                <a:cs typeface="Arial"/>
                <a:sym typeface="Arial"/>
              </a:rPr>
              <a:t>corruption</a:t>
            </a:r>
            <a:r>
              <a:rPr b="0" i="0" lang="en-GB" sz="1016" u="none" cap="none" strike="noStrike">
                <a:solidFill>
                  <a:srgbClr val="000000"/>
                </a:solidFill>
                <a:latin typeface="Arial"/>
                <a:ea typeface="Arial"/>
                <a:cs typeface="Arial"/>
                <a:sym typeface="Arial"/>
              </a:rPr>
              <a:t>.</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Dickens uses this contrast to highlight the moral decay of society.</a:t>
            </a:r>
            <a:endParaRPr sz="1396"/>
          </a:p>
        </p:txBody>
      </p:sp>
      <p:sp>
        <p:nvSpPr>
          <p:cNvPr id="132" name="Google Shape;132;p16"/>
          <p:cNvSpPr txBox="1"/>
          <p:nvPr/>
        </p:nvSpPr>
        <p:spPr>
          <a:xfrm>
            <a:off x="2809612" y="5750664"/>
            <a:ext cx="2930700" cy="10314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Crime and Punishment</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The novel examines the </a:t>
            </a:r>
            <a:r>
              <a:rPr b="1" i="0" lang="en-GB" sz="1016" u="none" cap="none" strike="noStrike">
                <a:solidFill>
                  <a:srgbClr val="000000"/>
                </a:solidFill>
                <a:latin typeface="Arial"/>
                <a:ea typeface="Arial"/>
                <a:cs typeface="Arial"/>
                <a:sym typeface="Arial"/>
              </a:rPr>
              <a:t>criminal underworld</a:t>
            </a:r>
            <a:r>
              <a:rPr b="0" i="0" lang="en-GB" sz="1016" u="none" cap="none" strike="noStrike">
                <a:solidFill>
                  <a:srgbClr val="000000"/>
                </a:solidFill>
                <a:latin typeface="Arial"/>
                <a:ea typeface="Arial"/>
                <a:cs typeface="Arial"/>
                <a:sym typeface="Arial"/>
              </a:rPr>
              <a:t>, particularly the manipulation of children into crime.</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Raises questions about </a:t>
            </a:r>
            <a:r>
              <a:rPr b="1" i="0" lang="en-GB" sz="1016" u="none" cap="none" strike="noStrike">
                <a:solidFill>
                  <a:srgbClr val="000000"/>
                </a:solidFill>
                <a:latin typeface="Arial"/>
                <a:ea typeface="Arial"/>
                <a:cs typeface="Arial"/>
                <a:sym typeface="Arial"/>
              </a:rPr>
              <a:t>responsibility</a:t>
            </a:r>
            <a:r>
              <a:rPr b="0" i="0" lang="en-GB" sz="1016" u="none" cap="none" strike="noStrike">
                <a:solidFill>
                  <a:srgbClr val="000000"/>
                </a:solidFill>
                <a:latin typeface="Arial"/>
                <a:ea typeface="Arial"/>
                <a:cs typeface="Arial"/>
                <a:sym typeface="Arial"/>
              </a:rPr>
              <a:t>, </a:t>
            </a:r>
            <a:r>
              <a:rPr b="1" i="0" lang="en-GB" sz="1016" u="none" cap="none" strike="noStrike">
                <a:solidFill>
                  <a:srgbClr val="000000"/>
                </a:solidFill>
                <a:latin typeface="Arial"/>
                <a:ea typeface="Arial"/>
                <a:cs typeface="Arial"/>
                <a:sym typeface="Arial"/>
              </a:rPr>
              <a:t>justice</a:t>
            </a:r>
            <a:r>
              <a:rPr b="0" i="0" lang="en-GB" sz="1016" u="none" cap="none" strike="noStrike">
                <a:solidFill>
                  <a:srgbClr val="000000"/>
                </a:solidFill>
                <a:latin typeface="Arial"/>
                <a:ea typeface="Arial"/>
                <a:cs typeface="Arial"/>
                <a:sym typeface="Arial"/>
              </a:rPr>
              <a:t>, and </a:t>
            </a:r>
            <a:r>
              <a:rPr b="1" i="0" lang="en-GB" sz="1016" u="none" cap="none" strike="noStrike">
                <a:solidFill>
                  <a:srgbClr val="000000"/>
                </a:solidFill>
                <a:latin typeface="Arial"/>
                <a:ea typeface="Arial"/>
                <a:cs typeface="Arial"/>
                <a:sym typeface="Arial"/>
              </a:rPr>
              <a:t>redemption</a:t>
            </a:r>
            <a:r>
              <a:rPr b="0" i="0" lang="en-GB" sz="1016" u="none" cap="none" strike="noStrike">
                <a:solidFill>
                  <a:srgbClr val="000000"/>
                </a:solidFill>
                <a:latin typeface="Arial"/>
                <a:ea typeface="Arial"/>
                <a:cs typeface="Arial"/>
                <a:sym typeface="Arial"/>
              </a:rPr>
              <a:t>.</a:t>
            </a:r>
            <a:endParaRPr sz="1396"/>
          </a:p>
        </p:txBody>
      </p:sp>
      <p:sp>
        <p:nvSpPr>
          <p:cNvPr id="133" name="Google Shape;133;p16"/>
          <p:cNvSpPr txBox="1"/>
          <p:nvPr/>
        </p:nvSpPr>
        <p:spPr>
          <a:xfrm>
            <a:off x="515513" y="1891014"/>
            <a:ext cx="2037000" cy="8751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chemeClr val="dk1"/>
                </a:solidFill>
                <a:latin typeface="Arial"/>
                <a:ea typeface="Arial"/>
                <a:cs typeface="Arial"/>
                <a:sym typeface="Arial"/>
              </a:rPr>
              <a:t>Workhouse</a:t>
            </a:r>
            <a:endParaRPr sz="1396"/>
          </a:p>
          <a:p>
            <a:pPr indent="0" lvl="0" marL="0" marR="0" rtl="0" algn="l">
              <a:lnSpc>
                <a:spcPct val="100000"/>
              </a:lnSpc>
              <a:spcBef>
                <a:spcPts val="0"/>
              </a:spcBef>
              <a:spcAft>
                <a:spcPts val="0"/>
              </a:spcAft>
              <a:buNone/>
            </a:pPr>
            <a:r>
              <a:rPr b="0" i="0" lang="en-GB" sz="1016" u="none" cap="none" strike="noStrike">
                <a:solidFill>
                  <a:schemeClr val="dk1"/>
                </a:solidFill>
                <a:latin typeface="Arial"/>
                <a:ea typeface="Arial"/>
                <a:cs typeface="Arial"/>
                <a:sym typeface="Arial"/>
              </a:rPr>
              <a:t>A place where the poor were sent to work in exchange for food and shelter. Often harsh and unpleasant.</a:t>
            </a:r>
            <a:endParaRPr sz="1396"/>
          </a:p>
        </p:txBody>
      </p:sp>
      <p:sp>
        <p:nvSpPr>
          <p:cNvPr id="134" name="Google Shape;134;p16"/>
          <p:cNvSpPr txBox="1"/>
          <p:nvPr/>
        </p:nvSpPr>
        <p:spPr>
          <a:xfrm>
            <a:off x="537501" y="2806754"/>
            <a:ext cx="1998300" cy="7188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chemeClr val="dk1"/>
                </a:solidFill>
                <a:latin typeface="Arial"/>
                <a:ea typeface="Arial"/>
                <a:cs typeface="Arial"/>
                <a:sym typeface="Arial"/>
              </a:rPr>
              <a:t>Poverty</a:t>
            </a:r>
            <a:endParaRPr sz="1396"/>
          </a:p>
          <a:p>
            <a:pPr indent="0" lvl="0" marL="0" marR="0" rtl="0" algn="l">
              <a:lnSpc>
                <a:spcPct val="100000"/>
              </a:lnSpc>
              <a:spcBef>
                <a:spcPts val="0"/>
              </a:spcBef>
              <a:spcAft>
                <a:spcPts val="0"/>
              </a:spcAft>
              <a:buNone/>
            </a:pPr>
            <a:r>
              <a:rPr b="0" i="0" lang="en-GB" sz="1016" u="none" cap="none" strike="noStrike">
                <a:solidFill>
                  <a:schemeClr val="dk1"/>
                </a:solidFill>
                <a:latin typeface="Arial"/>
                <a:ea typeface="Arial"/>
                <a:cs typeface="Arial"/>
                <a:sym typeface="Arial"/>
              </a:rPr>
              <a:t>The state of being extremely poor. A central theme of the novel.</a:t>
            </a:r>
            <a:endParaRPr sz="1396"/>
          </a:p>
        </p:txBody>
      </p:sp>
      <p:sp>
        <p:nvSpPr>
          <p:cNvPr id="135" name="Google Shape;135;p16"/>
          <p:cNvSpPr txBox="1"/>
          <p:nvPr/>
        </p:nvSpPr>
        <p:spPr>
          <a:xfrm>
            <a:off x="535370" y="3678254"/>
            <a:ext cx="2025900" cy="8751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chemeClr val="dk1"/>
                </a:solidFill>
                <a:latin typeface="Arial"/>
                <a:ea typeface="Arial"/>
                <a:cs typeface="Arial"/>
                <a:sym typeface="Arial"/>
              </a:rPr>
              <a:t>Hypocrisy	</a:t>
            </a:r>
            <a:endParaRPr sz="1396"/>
          </a:p>
          <a:p>
            <a:pPr indent="0" lvl="0" marL="0" marR="0" rtl="0" algn="l">
              <a:lnSpc>
                <a:spcPct val="100000"/>
              </a:lnSpc>
              <a:spcBef>
                <a:spcPts val="0"/>
              </a:spcBef>
              <a:spcAft>
                <a:spcPts val="0"/>
              </a:spcAft>
              <a:buNone/>
            </a:pPr>
            <a:r>
              <a:rPr b="0" i="0" lang="en-GB" sz="1016" u="none" cap="none" strike="noStrike">
                <a:solidFill>
                  <a:schemeClr val="dk1"/>
                </a:solidFill>
                <a:latin typeface="Arial"/>
                <a:ea typeface="Arial"/>
                <a:cs typeface="Arial"/>
                <a:sym typeface="Arial"/>
              </a:rPr>
              <a:t>Pretending to have morals or beliefs that one does not truly possess. Seen in some authority figures.</a:t>
            </a:r>
            <a:endParaRPr sz="1396"/>
          </a:p>
        </p:txBody>
      </p:sp>
      <p:sp>
        <p:nvSpPr>
          <p:cNvPr id="136" name="Google Shape;136;p16"/>
          <p:cNvSpPr txBox="1"/>
          <p:nvPr/>
        </p:nvSpPr>
        <p:spPr>
          <a:xfrm>
            <a:off x="525046" y="4700789"/>
            <a:ext cx="2025900" cy="7188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chemeClr val="dk1"/>
                </a:solidFill>
                <a:latin typeface="Arial"/>
                <a:ea typeface="Arial"/>
                <a:cs typeface="Arial"/>
                <a:sym typeface="Arial"/>
              </a:rPr>
              <a:t>Innocence	</a:t>
            </a:r>
            <a:endParaRPr sz="1396"/>
          </a:p>
          <a:p>
            <a:pPr indent="0" lvl="0" marL="0" marR="0" rtl="0" algn="l">
              <a:lnSpc>
                <a:spcPct val="100000"/>
              </a:lnSpc>
              <a:spcBef>
                <a:spcPts val="0"/>
              </a:spcBef>
              <a:spcAft>
                <a:spcPts val="0"/>
              </a:spcAft>
              <a:buNone/>
            </a:pPr>
            <a:r>
              <a:rPr b="0" i="0" lang="en-GB" sz="1016" u="none" cap="none" strike="noStrike">
                <a:solidFill>
                  <a:schemeClr val="dk1"/>
                </a:solidFill>
                <a:latin typeface="Arial"/>
                <a:ea typeface="Arial"/>
                <a:cs typeface="Arial"/>
                <a:sym typeface="Arial"/>
              </a:rPr>
              <a:t>Lack of guilt or wrongdoing. Oliver symbolises innocence in a corrupt world.</a:t>
            </a:r>
            <a:endParaRPr sz="1396"/>
          </a:p>
        </p:txBody>
      </p:sp>
      <p:sp>
        <p:nvSpPr>
          <p:cNvPr id="137" name="Google Shape;137;p16"/>
          <p:cNvSpPr txBox="1"/>
          <p:nvPr/>
        </p:nvSpPr>
        <p:spPr>
          <a:xfrm>
            <a:off x="526540" y="5659903"/>
            <a:ext cx="1708200" cy="8751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chemeClr val="dk1"/>
                </a:solidFill>
                <a:latin typeface="Arial"/>
                <a:ea typeface="Arial"/>
                <a:cs typeface="Arial"/>
                <a:sym typeface="Arial"/>
              </a:rPr>
              <a:t>Morality	</a:t>
            </a:r>
            <a:endParaRPr sz="1396"/>
          </a:p>
          <a:p>
            <a:pPr indent="0" lvl="0" marL="0" marR="0" rtl="0" algn="l">
              <a:lnSpc>
                <a:spcPct val="100000"/>
              </a:lnSpc>
              <a:spcBef>
                <a:spcPts val="0"/>
              </a:spcBef>
              <a:spcAft>
                <a:spcPts val="0"/>
              </a:spcAft>
              <a:buNone/>
            </a:pPr>
            <a:r>
              <a:rPr b="0" i="0" lang="en-GB" sz="1016" u="none" cap="none" strike="noStrike">
                <a:solidFill>
                  <a:schemeClr val="dk1"/>
                </a:solidFill>
                <a:latin typeface="Arial"/>
                <a:ea typeface="Arial"/>
                <a:cs typeface="Arial"/>
                <a:sym typeface="Arial"/>
              </a:rPr>
              <a:t>Knowing the difference between right and wrong. Many characters struggle with this.</a:t>
            </a:r>
            <a:endParaRPr sz="1396"/>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7"/>
          <p:cNvSpPr txBox="1"/>
          <p:nvPr>
            <p:ph type="title"/>
          </p:nvPr>
        </p:nvSpPr>
        <p:spPr>
          <a:xfrm>
            <a:off x="515513" y="137360"/>
            <a:ext cx="7194600" cy="677700"/>
          </a:xfrm>
          <a:prstGeom prst="rect">
            <a:avLst/>
          </a:prstGeom>
          <a:solidFill>
            <a:srgbClr val="D9E5F8"/>
          </a:solidFill>
          <a:ln>
            <a:noFill/>
          </a:ln>
        </p:spPr>
        <p:txBody>
          <a:bodyPr anchorCtr="0" anchor="ctr" bIns="44025" lIns="88075" spcFirstLastPara="1" rIns="88075" wrap="square" tIns="44025">
            <a:normAutofit fontScale="90000"/>
          </a:bodyPr>
          <a:lstStyle/>
          <a:p>
            <a:pPr indent="0" lvl="0" marL="0" rtl="0" algn="l">
              <a:lnSpc>
                <a:spcPct val="90000"/>
              </a:lnSpc>
              <a:spcBef>
                <a:spcPts val="0"/>
              </a:spcBef>
              <a:spcAft>
                <a:spcPts val="0"/>
              </a:spcAft>
              <a:buClr>
                <a:schemeClr val="dk1"/>
              </a:buClr>
              <a:buSzPct val="132143"/>
              <a:buFont typeface="Play"/>
              <a:buNone/>
            </a:pPr>
            <a:r>
              <a:rPr lang="en-GB"/>
              <a:t>English</a:t>
            </a:r>
            <a:r>
              <a:rPr lang="en-GB" sz="3555"/>
              <a:t>: A Midsummer Night’s Dream</a:t>
            </a:r>
            <a:endParaRPr sz="3555"/>
          </a:p>
        </p:txBody>
      </p:sp>
      <p:grpSp>
        <p:nvGrpSpPr>
          <p:cNvPr id="144" name="Google Shape;144;p17"/>
          <p:cNvGrpSpPr/>
          <p:nvPr/>
        </p:nvGrpSpPr>
        <p:grpSpPr>
          <a:xfrm>
            <a:off x="308587" y="989960"/>
            <a:ext cx="10002677" cy="5914337"/>
            <a:chOff x="620518" y="1224000"/>
            <a:chExt cx="9689700" cy="5904300"/>
          </a:xfrm>
        </p:grpSpPr>
        <p:sp>
          <p:nvSpPr>
            <p:cNvPr id="145" name="Google Shape;145;p17"/>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146" name="Google Shape;146;p17"/>
            <p:cNvSpPr/>
            <p:nvPr/>
          </p:nvSpPr>
          <p:spPr>
            <a:xfrm>
              <a:off x="735075"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147" name="Google Shape;147;p17"/>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148" name="Google Shape;148;p17"/>
            <p:cNvSpPr/>
            <p:nvPr/>
          </p:nvSpPr>
          <p:spPr>
            <a:xfrm>
              <a:off x="3045309" y="2039996"/>
              <a:ext cx="28392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149" name="Google Shape;149;p17"/>
            <p:cNvSpPr/>
            <p:nvPr/>
          </p:nvSpPr>
          <p:spPr>
            <a:xfrm>
              <a:off x="3045309" y="1343998"/>
              <a:ext cx="28392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150" name="Google Shape;150;p17"/>
            <p:cNvSpPr/>
            <p:nvPr/>
          </p:nvSpPr>
          <p:spPr>
            <a:xfrm>
              <a:off x="6122663" y="2039996"/>
              <a:ext cx="40539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151" name="Google Shape;151;p17"/>
            <p:cNvSpPr/>
            <p:nvPr/>
          </p:nvSpPr>
          <p:spPr>
            <a:xfrm>
              <a:off x="6122662" y="1343998"/>
              <a:ext cx="40539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Quotations</a:t>
              </a:r>
              <a:endParaRPr b="0" i="0" sz="1396" u="none" cap="none" strike="noStrike">
                <a:solidFill>
                  <a:srgbClr val="000000"/>
                </a:solidFill>
                <a:latin typeface="Arial"/>
                <a:ea typeface="Arial"/>
                <a:cs typeface="Arial"/>
                <a:sym typeface="Arial"/>
              </a:endParaRPr>
            </a:p>
          </p:txBody>
        </p:sp>
      </p:grpSp>
      <p:pic>
        <p:nvPicPr>
          <p:cNvPr id="152" name="Google Shape;152;p17"/>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153" name="Google Shape;153;p17"/>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graphicFrame>
        <p:nvGraphicFramePr>
          <p:cNvPr id="154" name="Google Shape;154;p17"/>
          <p:cNvGraphicFramePr/>
          <p:nvPr/>
        </p:nvGraphicFramePr>
        <p:xfrm>
          <a:off x="6056784" y="1864433"/>
          <a:ext cx="3000000" cy="3000000"/>
        </p:xfrm>
        <a:graphic>
          <a:graphicData uri="http://schemas.openxmlformats.org/drawingml/2006/table">
            <a:tbl>
              <a:tblPr bandRow="1" firstRow="1">
                <a:noFill/>
                <a:tableStyleId>{1DF4223B-13C8-42AD-8003-0209AE3363D2}</a:tableStyleId>
              </a:tblPr>
              <a:tblGrid>
                <a:gridCol w="613650"/>
                <a:gridCol w="3427475"/>
              </a:tblGrid>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“The course of true love never did run smooth.”</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931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1" lang="en-GB" sz="1470" u="none" cap="none" strike="noStrike">
                          <a:solidFill>
                            <a:schemeClr val="dk1"/>
                          </a:solidFill>
                          <a:latin typeface="Arial"/>
                          <a:ea typeface="Arial"/>
                          <a:cs typeface="Arial"/>
                          <a:sym typeface="Arial"/>
                        </a:rPr>
                        <a:t> </a:t>
                      </a:r>
                      <a:r>
                        <a:rPr b="0" i="0" lang="en-GB" sz="882" u="none" cap="none" strike="noStrike">
                          <a:solidFill>
                            <a:schemeClr val="dk1"/>
                          </a:solidFill>
                          <a:latin typeface="Arial"/>
                          <a:ea typeface="Arial"/>
                          <a:cs typeface="Arial"/>
                          <a:sym typeface="Arial"/>
                        </a:rPr>
                        <a:t>“O me, you juggler, you canker-blossom, You thief of love!” </a:t>
                      </a:r>
                      <a:endParaRPr b="0" i="0" sz="882" u="none" cap="none" strike="noStrike">
                        <a:solidFill>
                          <a:schemeClr val="dk1"/>
                        </a:solidFill>
                        <a:latin typeface="Arial"/>
                        <a:ea typeface="Arial"/>
                        <a:cs typeface="Arial"/>
                        <a:sym typeface="Arial"/>
                      </a:endParaRPr>
                    </a:p>
                  </a:txBody>
                  <a:tcPr marT="0" marB="0" marR="68575" marL="68575">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“To you your father should be as a god.”</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“Before, milk-white, now purple with love's wound”</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“For I am sick when I look on thee”</a:t>
                      </a:r>
                      <a:endParaRPr b="0" i="0" sz="882" u="none" cap="none" strike="noStrike">
                        <a:solidFill>
                          <a:schemeClr val="dk1"/>
                        </a:solidFill>
                        <a:latin typeface="Arial"/>
                        <a:ea typeface="Arial"/>
                        <a:cs typeface="Arial"/>
                        <a:sym typeface="Arial"/>
                      </a:endParaRPr>
                    </a:p>
                  </a:txBody>
                  <a:tcPr marT="0" marB="0" marR="68575" marL="68575">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“Use me but as your spaniel,”</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“My love for Hermia melted as the snow.”</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“Who wouldn’t change a raven for a dove?”</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“Wherefore was I to this keen mockery born?”</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“Thou art as beautiful as thou art wise”</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“The juice of it on sleeping eyelids laid/ Will make or man or woman madly dote/ upon the next live creature that it sees.”</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355875">
                <a:tc>
                  <a:txBody>
                    <a:bodyPr/>
                    <a:lstStyle/>
                    <a:p>
                      <a:pPr indent="0" lvl="0" marL="0" marR="0" rtl="0" algn="l">
                        <a:lnSpc>
                          <a:spcPct val="100000"/>
                        </a:lnSpc>
                        <a:spcBef>
                          <a:spcPts val="0"/>
                        </a:spcBef>
                        <a:spcAft>
                          <a:spcPts val="0"/>
                        </a:spcAft>
                        <a:buNone/>
                      </a:pPr>
                      <a:r>
                        <a:t/>
                      </a:r>
                      <a:endParaRPr b="1"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a:t>
                      </a:r>
                      <a:r>
                        <a:rPr lang="en-GB" sz="882" u="none" cap="none" strike="noStrike">
                          <a:solidFill>
                            <a:schemeClr val="dk1"/>
                          </a:solidFill>
                          <a:latin typeface="Arial"/>
                          <a:ea typeface="Arial"/>
                          <a:cs typeface="Arial"/>
                          <a:sym typeface="Arial"/>
                        </a:rPr>
                        <a:t>Not Hermia but Helena I love.”</a:t>
                      </a:r>
                      <a:endParaRPr b="0" i="0"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r h="482650">
                <a:tc>
                  <a:txBody>
                    <a:bodyPr/>
                    <a:lstStyle/>
                    <a:p>
                      <a:pPr indent="0" lvl="0" marL="0" marR="0" rtl="0" algn="l">
                        <a:lnSpc>
                          <a:spcPct val="100000"/>
                        </a:lnSpc>
                        <a:spcBef>
                          <a:spcPts val="0"/>
                        </a:spcBef>
                        <a:spcAft>
                          <a:spcPts val="0"/>
                        </a:spcAft>
                        <a:buNone/>
                      </a:pPr>
                      <a:r>
                        <a:t/>
                      </a:r>
                      <a:endParaRPr b="1" sz="882" u="none" cap="none" strike="noStrike">
                        <a:solidFill>
                          <a:schemeClr val="dk1"/>
                        </a:solidFill>
                        <a:latin typeface="Arial"/>
                        <a:ea typeface="Arial"/>
                        <a:cs typeface="Arial"/>
                        <a:sym typeface="Arial"/>
                      </a:endParaRPr>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GB" sz="882" u="none" cap="none" strike="noStrike">
                          <a:solidFill>
                            <a:schemeClr val="dk1"/>
                          </a:solidFill>
                          <a:latin typeface="Arial"/>
                          <a:ea typeface="Arial"/>
                          <a:cs typeface="Arial"/>
                          <a:sym typeface="Arial"/>
                        </a:rPr>
                        <a:t>“do I not in plainest truth/Tell you, I do not, nor I cannot love you?”</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tcPr>
                </a:tc>
              </a:tr>
            </a:tbl>
          </a:graphicData>
        </a:graphic>
      </p:graphicFrame>
      <p:pic>
        <p:nvPicPr>
          <p:cNvPr id="155" name="Google Shape;155;p17"/>
          <p:cNvPicPr preferRelativeResize="0"/>
          <p:nvPr/>
        </p:nvPicPr>
        <p:blipFill rotWithShape="1">
          <a:blip r:embed="rId4">
            <a:alphaModFix/>
          </a:blip>
          <a:srcRect b="0" l="0" r="0" t="0"/>
          <a:stretch/>
        </p:blipFill>
        <p:spPr>
          <a:xfrm>
            <a:off x="2895150" y="1835962"/>
            <a:ext cx="1118919" cy="862707"/>
          </a:xfrm>
          <a:prstGeom prst="rect">
            <a:avLst/>
          </a:prstGeom>
          <a:noFill/>
          <a:ln>
            <a:noFill/>
          </a:ln>
        </p:spPr>
      </p:pic>
      <p:pic>
        <p:nvPicPr>
          <p:cNvPr descr="Snowflake SVG Snowflake Silhouette Winter Clip Art Christmas Snowflake  Black Snowflake Cut File Commercial Use Snowflake PNG - Etsy UK" id="156" name="Google Shape;156;p17"/>
          <p:cNvPicPr preferRelativeResize="0"/>
          <p:nvPr/>
        </p:nvPicPr>
        <p:blipFill rotWithShape="1">
          <a:blip r:embed="rId5">
            <a:alphaModFix/>
          </a:blip>
          <a:srcRect b="0" l="18754" r="16688" t="0"/>
          <a:stretch/>
        </p:blipFill>
        <p:spPr>
          <a:xfrm>
            <a:off x="6220217" y="4051968"/>
            <a:ext cx="286382" cy="332738"/>
          </a:xfrm>
          <a:prstGeom prst="rect">
            <a:avLst/>
          </a:prstGeom>
          <a:noFill/>
          <a:ln>
            <a:noFill/>
          </a:ln>
        </p:spPr>
      </p:pic>
      <p:pic>
        <p:nvPicPr>
          <p:cNvPr descr="Dove SVG | Dove Clipart | Dove Silhouette Cut File | Dove Svg Jpg Eps Pdf  Png | Dove Download SC793 - Etsy UK" id="157" name="Google Shape;157;p17"/>
          <p:cNvPicPr preferRelativeResize="0"/>
          <p:nvPr/>
        </p:nvPicPr>
        <p:blipFill rotWithShape="1">
          <a:blip r:embed="rId6">
            <a:alphaModFix/>
          </a:blip>
          <a:srcRect b="14684" l="28569" r="13564" t="14684"/>
          <a:stretch/>
        </p:blipFill>
        <p:spPr>
          <a:xfrm>
            <a:off x="6198270" y="4442978"/>
            <a:ext cx="308333" cy="290805"/>
          </a:xfrm>
          <a:prstGeom prst="rect">
            <a:avLst/>
          </a:prstGeom>
          <a:noFill/>
          <a:ln>
            <a:noFill/>
          </a:ln>
        </p:spPr>
      </p:pic>
      <p:pic>
        <p:nvPicPr>
          <p:cNvPr descr="Mocking stock illustration. Illustration of humor, head - 145331594" id="158" name="Google Shape;158;p17"/>
          <p:cNvPicPr preferRelativeResize="0"/>
          <p:nvPr/>
        </p:nvPicPr>
        <p:blipFill rotWithShape="1">
          <a:blip r:embed="rId7">
            <a:alphaModFix/>
          </a:blip>
          <a:srcRect b="9731" l="25731" r="13740" t="9114"/>
          <a:stretch/>
        </p:blipFill>
        <p:spPr>
          <a:xfrm>
            <a:off x="6224899" y="4772713"/>
            <a:ext cx="277016" cy="306769"/>
          </a:xfrm>
          <a:prstGeom prst="rect">
            <a:avLst/>
          </a:prstGeom>
          <a:noFill/>
          <a:ln>
            <a:noFill/>
          </a:ln>
        </p:spPr>
      </p:pic>
      <p:pic>
        <p:nvPicPr>
          <p:cNvPr descr="Donkey Line Art Stock Illustrations – 2,147 Donkey Line Art Stock  Illustrations, Vectors &amp; Clipart - Dreamstime" id="159" name="Google Shape;159;p17"/>
          <p:cNvPicPr preferRelativeResize="0"/>
          <p:nvPr/>
        </p:nvPicPr>
        <p:blipFill rotWithShape="1">
          <a:blip r:embed="rId8">
            <a:alphaModFix/>
          </a:blip>
          <a:srcRect b="7014" l="20025" r="18550" t="7245"/>
          <a:stretch/>
        </p:blipFill>
        <p:spPr>
          <a:xfrm>
            <a:off x="6248273" y="5126393"/>
            <a:ext cx="222499" cy="310594"/>
          </a:xfrm>
          <a:prstGeom prst="rect">
            <a:avLst/>
          </a:prstGeom>
          <a:noFill/>
          <a:ln>
            <a:noFill/>
          </a:ln>
        </p:spPr>
      </p:pic>
      <p:pic>
        <p:nvPicPr>
          <p:cNvPr descr="Black and White Potion Flask Illustration Magic Potion Bottle Clipart for  Science and Fantasy Themes | Premium AI-generated vector" id="160" name="Google Shape;160;p17"/>
          <p:cNvPicPr preferRelativeResize="0"/>
          <p:nvPr/>
        </p:nvPicPr>
        <p:blipFill rotWithShape="1">
          <a:blip r:embed="rId9">
            <a:alphaModFix/>
          </a:blip>
          <a:srcRect b="3444" l="12641" r="11802" t="4211"/>
          <a:stretch/>
        </p:blipFill>
        <p:spPr>
          <a:xfrm>
            <a:off x="6220217" y="5471124"/>
            <a:ext cx="277015" cy="338584"/>
          </a:xfrm>
          <a:prstGeom prst="rect">
            <a:avLst/>
          </a:prstGeom>
          <a:noFill/>
          <a:ln>
            <a:noFill/>
          </a:ln>
        </p:spPr>
      </p:pic>
      <p:pic>
        <p:nvPicPr>
          <p:cNvPr descr="17,500+ Black And White Heart Stock Illustrations, Royalty-Free Vector  Graphics &amp; Clip Art - iStock | Black and white heart clipart" id="161" name="Google Shape;161;p17"/>
          <p:cNvPicPr preferRelativeResize="0"/>
          <p:nvPr/>
        </p:nvPicPr>
        <p:blipFill rotWithShape="1">
          <a:blip r:embed="rId10">
            <a:alphaModFix/>
          </a:blip>
          <a:srcRect b="13754" l="10724" r="10826" t="13162"/>
          <a:stretch/>
        </p:blipFill>
        <p:spPr>
          <a:xfrm>
            <a:off x="6193756" y="5874276"/>
            <a:ext cx="277014" cy="258088"/>
          </a:xfrm>
          <a:prstGeom prst="rect">
            <a:avLst/>
          </a:prstGeom>
          <a:noFill/>
          <a:ln>
            <a:noFill/>
          </a:ln>
        </p:spPr>
      </p:pic>
      <p:pic>
        <p:nvPicPr>
          <p:cNvPr descr="Broken Heart Clipart Images – Browse 7,768 Stock Photos, Vectors, and Video  | Adobe Stock" id="162" name="Google Shape;162;p17"/>
          <p:cNvPicPr preferRelativeResize="0"/>
          <p:nvPr/>
        </p:nvPicPr>
        <p:blipFill rotWithShape="1">
          <a:blip r:embed="rId11">
            <a:alphaModFix/>
          </a:blip>
          <a:srcRect b="0" l="0" r="0" t="0"/>
          <a:stretch/>
        </p:blipFill>
        <p:spPr>
          <a:xfrm>
            <a:off x="6203305" y="6303670"/>
            <a:ext cx="233835" cy="205319"/>
          </a:xfrm>
          <a:prstGeom prst="rect">
            <a:avLst/>
          </a:prstGeom>
          <a:noFill/>
          <a:ln>
            <a:noFill/>
          </a:ln>
        </p:spPr>
      </p:pic>
      <p:pic>
        <p:nvPicPr>
          <p:cNvPr descr="Black White Dog Line Drawings Stock Illustrations – 471 Black White Dog  Line Drawings Stock Illustrations, Vectors &amp; Clipart - Dreamstime" id="163" name="Google Shape;163;p17"/>
          <p:cNvPicPr preferRelativeResize="0"/>
          <p:nvPr/>
        </p:nvPicPr>
        <p:blipFill rotWithShape="1">
          <a:blip r:embed="rId12">
            <a:alphaModFix/>
          </a:blip>
          <a:srcRect b="16311" l="19121" r="19318" t="14427"/>
          <a:stretch/>
        </p:blipFill>
        <p:spPr>
          <a:xfrm>
            <a:off x="6227680" y="3711437"/>
            <a:ext cx="246269" cy="293621"/>
          </a:xfrm>
          <a:prstGeom prst="rect">
            <a:avLst/>
          </a:prstGeom>
          <a:noFill/>
          <a:ln>
            <a:noFill/>
          </a:ln>
        </p:spPr>
      </p:pic>
      <p:pic>
        <p:nvPicPr>
          <p:cNvPr descr="Black Emoji Feels Sick Fever Thermometer Icon | Citypng" id="164" name="Google Shape;164;p17"/>
          <p:cNvPicPr preferRelativeResize="0"/>
          <p:nvPr/>
        </p:nvPicPr>
        <p:blipFill rotWithShape="1">
          <a:blip r:embed="rId13">
            <a:alphaModFix/>
          </a:blip>
          <a:srcRect b="0" l="0" r="0" t="0"/>
          <a:stretch/>
        </p:blipFill>
        <p:spPr>
          <a:xfrm>
            <a:off x="6186809" y="3365154"/>
            <a:ext cx="231344" cy="231344"/>
          </a:xfrm>
          <a:prstGeom prst="rect">
            <a:avLst/>
          </a:prstGeom>
          <a:noFill/>
          <a:ln>
            <a:noFill/>
          </a:ln>
        </p:spPr>
      </p:pic>
      <p:pic>
        <p:nvPicPr>
          <p:cNvPr descr="Free Cupid Clipart Black And White | Free Images at Clker.com - vector clip  art online, royalty free &amp; public domain" id="165" name="Google Shape;165;p17"/>
          <p:cNvPicPr preferRelativeResize="0"/>
          <p:nvPr/>
        </p:nvPicPr>
        <p:blipFill rotWithShape="1">
          <a:blip r:embed="rId14">
            <a:alphaModFix/>
          </a:blip>
          <a:srcRect b="0" l="0" r="0" t="0"/>
          <a:stretch/>
        </p:blipFill>
        <p:spPr>
          <a:xfrm>
            <a:off x="6150452" y="2984367"/>
            <a:ext cx="305938" cy="251562"/>
          </a:xfrm>
          <a:prstGeom prst="rect">
            <a:avLst/>
          </a:prstGeom>
          <a:noFill/>
          <a:ln>
            <a:noFill/>
          </a:ln>
        </p:spPr>
      </p:pic>
      <p:pic>
        <p:nvPicPr>
          <p:cNvPr descr="A black and white image of a praying hands | Premium Vector" id="166" name="Google Shape;166;p17"/>
          <p:cNvPicPr preferRelativeResize="0"/>
          <p:nvPr/>
        </p:nvPicPr>
        <p:blipFill rotWithShape="1">
          <a:blip r:embed="rId15">
            <a:alphaModFix/>
          </a:blip>
          <a:srcRect b="0" l="10052" r="24631" t="0"/>
          <a:stretch/>
        </p:blipFill>
        <p:spPr>
          <a:xfrm>
            <a:off x="6291563" y="2641936"/>
            <a:ext cx="198178" cy="303411"/>
          </a:xfrm>
          <a:prstGeom prst="rect">
            <a:avLst/>
          </a:prstGeom>
          <a:noFill/>
          <a:ln>
            <a:noFill/>
          </a:ln>
        </p:spPr>
      </p:pic>
      <p:pic>
        <p:nvPicPr>
          <p:cNvPr descr="2+ Thousand Thief Clipart Royalty-Free Images, Stock Photos &amp; Pictures |  Shutterstock" id="167" name="Google Shape;167;p17"/>
          <p:cNvPicPr preferRelativeResize="0"/>
          <p:nvPr/>
        </p:nvPicPr>
        <p:blipFill rotWithShape="1">
          <a:blip r:embed="rId16">
            <a:alphaModFix/>
          </a:blip>
          <a:srcRect b="11155" l="9437" r="0" t="5037"/>
          <a:stretch/>
        </p:blipFill>
        <p:spPr>
          <a:xfrm>
            <a:off x="6248273" y="2244080"/>
            <a:ext cx="292660" cy="364596"/>
          </a:xfrm>
          <a:prstGeom prst="rect">
            <a:avLst/>
          </a:prstGeom>
          <a:noFill/>
          <a:ln>
            <a:noFill/>
          </a:ln>
        </p:spPr>
      </p:pic>
      <p:pic>
        <p:nvPicPr>
          <p:cNvPr descr="Stone Path Drawn Stock Illustrations – 671 Stone Path Drawn Stock  Illustrations, Vectors &amp; Clipart - Dreamstime" id="168" name="Google Shape;168;p17"/>
          <p:cNvPicPr preferRelativeResize="0"/>
          <p:nvPr/>
        </p:nvPicPr>
        <p:blipFill rotWithShape="1">
          <a:blip r:embed="rId17">
            <a:alphaModFix/>
          </a:blip>
          <a:srcRect b="0" l="0" r="0" t="0"/>
          <a:stretch/>
        </p:blipFill>
        <p:spPr>
          <a:xfrm>
            <a:off x="6204230" y="1874423"/>
            <a:ext cx="267218" cy="261332"/>
          </a:xfrm>
          <a:prstGeom prst="rect">
            <a:avLst/>
          </a:prstGeom>
          <a:noFill/>
          <a:ln>
            <a:noFill/>
          </a:ln>
        </p:spPr>
      </p:pic>
      <p:pic>
        <p:nvPicPr>
          <p:cNvPr id="169" name="Google Shape;169;p17"/>
          <p:cNvPicPr preferRelativeResize="0"/>
          <p:nvPr/>
        </p:nvPicPr>
        <p:blipFill rotWithShape="1">
          <a:blip r:embed="rId18">
            <a:alphaModFix/>
          </a:blip>
          <a:srcRect b="0" l="0" r="63622" t="0"/>
          <a:stretch/>
        </p:blipFill>
        <p:spPr>
          <a:xfrm>
            <a:off x="4802913" y="1987667"/>
            <a:ext cx="543094" cy="957678"/>
          </a:xfrm>
          <a:prstGeom prst="rect">
            <a:avLst/>
          </a:prstGeom>
          <a:noFill/>
          <a:ln>
            <a:noFill/>
          </a:ln>
        </p:spPr>
      </p:pic>
      <p:graphicFrame>
        <p:nvGraphicFramePr>
          <p:cNvPr id="170" name="Google Shape;170;p17"/>
          <p:cNvGraphicFramePr/>
          <p:nvPr/>
        </p:nvGraphicFramePr>
        <p:xfrm>
          <a:off x="484059" y="1918741"/>
          <a:ext cx="3000000" cy="3000000"/>
        </p:xfrm>
        <a:graphic>
          <a:graphicData uri="http://schemas.openxmlformats.org/drawingml/2006/table">
            <a:tbl>
              <a:tblPr bandRow="1" firstRow="1">
                <a:noFill/>
                <a:tableStyleId>{1DF4223B-13C8-42AD-8003-0209AE3363D2}</a:tableStyleId>
              </a:tblPr>
              <a:tblGrid>
                <a:gridCol w="863525"/>
                <a:gridCol w="1236825"/>
              </a:tblGrid>
              <a:tr h="461075">
                <a:tc>
                  <a:txBody>
                    <a:bodyPr/>
                    <a:lstStyle/>
                    <a:p>
                      <a:pPr indent="0" lvl="0" marL="0" marR="0" rtl="0" algn="l">
                        <a:lnSpc>
                          <a:spcPct val="100000"/>
                        </a:lnSpc>
                        <a:spcBef>
                          <a:spcPts val="0"/>
                        </a:spcBef>
                        <a:spcAft>
                          <a:spcPts val="0"/>
                        </a:spcAft>
                        <a:buNone/>
                      </a:pPr>
                      <a:r>
                        <a:rPr b="0" lang="en-GB" sz="1029" u="none" cap="none" strike="noStrike">
                          <a:solidFill>
                            <a:schemeClr val="dk1"/>
                          </a:solidFill>
                        </a:rPr>
                        <a:t>Comedy</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b="0" lang="en-GB" sz="1029" u="none" cap="none" strike="noStrike">
                          <a:solidFill>
                            <a:schemeClr val="dk1"/>
                          </a:solidFill>
                        </a:rPr>
                        <a:t>A play with a happy ending, often involving misunderstandings and mistaken identities.</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r h="461075">
                <a:tc>
                  <a:txBody>
                    <a:bodyPr/>
                    <a:lstStyle/>
                    <a:p>
                      <a:pPr indent="0" lvl="0" marL="0" marR="0" rtl="0" algn="l">
                        <a:lnSpc>
                          <a:spcPct val="100000"/>
                        </a:lnSpc>
                        <a:spcBef>
                          <a:spcPts val="0"/>
                        </a:spcBef>
                        <a:spcAft>
                          <a:spcPts val="0"/>
                        </a:spcAft>
                        <a:buNone/>
                      </a:pPr>
                      <a:r>
                        <a:rPr lang="en-GB" sz="1029" u="none" cap="none" strike="noStrike">
                          <a:solidFill>
                            <a:schemeClr val="dk1"/>
                          </a:solidFill>
                        </a:rPr>
                        <a:t>Patriarchy </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lang="en-GB" sz="1029" u="none" cap="none" strike="noStrike">
                          <a:solidFill>
                            <a:schemeClr val="dk1"/>
                          </a:solidFill>
                        </a:rPr>
                        <a:t>a society controlled by men in which they use their power to their own advantage</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r h="461075">
                <a:tc>
                  <a:txBody>
                    <a:bodyPr/>
                    <a:lstStyle/>
                    <a:p>
                      <a:pPr indent="0" lvl="0" marL="0" marR="0" rtl="0" algn="l">
                        <a:lnSpc>
                          <a:spcPct val="100000"/>
                        </a:lnSpc>
                        <a:spcBef>
                          <a:spcPts val="0"/>
                        </a:spcBef>
                        <a:spcAft>
                          <a:spcPts val="0"/>
                        </a:spcAft>
                        <a:buNone/>
                      </a:pPr>
                      <a:r>
                        <a:rPr lang="en-GB" sz="1029" u="none" cap="none" strike="noStrike">
                          <a:solidFill>
                            <a:schemeClr val="dk1"/>
                          </a:solidFill>
                        </a:rPr>
                        <a:t>Unrequited </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lang="en-GB" sz="1029" u="none" cap="none" strike="noStrike">
                          <a:solidFill>
                            <a:schemeClr val="dk1"/>
                          </a:solidFill>
                        </a:rPr>
                        <a:t>Something which is not returned or reciprocated</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r h="461075">
                <a:tc>
                  <a:txBody>
                    <a:bodyPr/>
                    <a:lstStyle/>
                    <a:p>
                      <a:pPr indent="0" lvl="0" marL="0" marR="0" rtl="0" algn="l">
                        <a:lnSpc>
                          <a:spcPct val="100000"/>
                        </a:lnSpc>
                        <a:spcBef>
                          <a:spcPts val="0"/>
                        </a:spcBef>
                        <a:spcAft>
                          <a:spcPts val="0"/>
                        </a:spcAft>
                        <a:buNone/>
                      </a:pPr>
                      <a:r>
                        <a:rPr lang="en-GB" sz="1029" u="none" cap="none" strike="noStrike">
                          <a:solidFill>
                            <a:schemeClr val="dk1"/>
                          </a:solidFill>
                        </a:rPr>
                        <a:t>Soliloquy </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lang="en-GB" sz="1029" u="none" cap="none" strike="noStrike">
                          <a:solidFill>
                            <a:schemeClr val="dk1"/>
                          </a:solidFill>
                        </a:rPr>
                        <a:t>a speech in a play that the character speaks aloud to the audience, not to the other characters</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r h="677000">
                <a:tc>
                  <a:txBody>
                    <a:bodyPr/>
                    <a:lstStyle/>
                    <a:p>
                      <a:pPr indent="0" lvl="0" marL="0" marR="0" rtl="0" algn="l">
                        <a:lnSpc>
                          <a:spcPct val="100000"/>
                        </a:lnSpc>
                        <a:spcBef>
                          <a:spcPts val="0"/>
                        </a:spcBef>
                        <a:spcAft>
                          <a:spcPts val="0"/>
                        </a:spcAft>
                        <a:buNone/>
                      </a:pPr>
                      <a:r>
                        <a:rPr lang="en-GB" sz="1029" u="none" cap="none" strike="noStrike">
                          <a:solidFill>
                            <a:schemeClr val="dk1"/>
                          </a:solidFill>
                        </a:rPr>
                        <a:t>Morality </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None/>
                      </a:pPr>
                      <a:r>
                        <a:rPr lang="en-GB" sz="1029" u="none" cap="none" strike="noStrike">
                          <a:solidFill>
                            <a:schemeClr val="dk1"/>
                          </a:solidFill>
                        </a:rPr>
                        <a:t>a set of personal or social standards for good or bad behaviour and character</a:t>
                      </a:r>
                      <a:endParaRPr sz="1470"/>
                    </a:p>
                  </a:txBody>
                  <a:tcPr marT="45700" marB="45700" marR="91450" marL="91450">
                    <a:lnL cap="flat" cmpd="sng" w="12850">
                      <a:solidFill>
                        <a:schemeClr val="dk1"/>
                      </a:solidFill>
                      <a:prstDash val="solid"/>
                      <a:round/>
                      <a:headEnd len="sm" w="sm" type="none"/>
                      <a:tailEnd len="sm" w="sm" type="none"/>
                    </a:lnL>
                    <a:lnR cap="flat" cmpd="sng" w="12850">
                      <a:solidFill>
                        <a:schemeClr val="dk1"/>
                      </a:solidFill>
                      <a:prstDash val="solid"/>
                      <a:round/>
                      <a:headEnd len="sm" w="sm" type="none"/>
                      <a:tailEnd len="sm" w="sm" type="none"/>
                    </a:lnR>
                    <a:lnT cap="flat" cmpd="sng" w="12850">
                      <a:solidFill>
                        <a:schemeClr val="dk1"/>
                      </a:solidFill>
                      <a:prstDash val="solid"/>
                      <a:round/>
                      <a:headEnd len="sm" w="sm" type="none"/>
                      <a:tailEnd len="sm" w="sm" type="none"/>
                    </a:lnT>
                    <a:lnB cap="flat" cmpd="sng" w="12850">
                      <a:solidFill>
                        <a:schemeClr val="dk1"/>
                      </a:solidFill>
                      <a:prstDash val="solid"/>
                      <a:round/>
                      <a:headEnd len="sm" w="sm" type="none"/>
                      <a:tailEnd len="sm" w="sm" type="none"/>
                    </a:lnB>
                    <a:solidFill>
                      <a:schemeClr val="lt1"/>
                    </a:solidFill>
                  </a:tcPr>
                </a:tc>
              </a:tr>
            </a:tbl>
          </a:graphicData>
        </a:graphic>
      </p:graphicFrame>
      <p:sp>
        <p:nvSpPr>
          <p:cNvPr id="171" name="Google Shape;171;p17"/>
          <p:cNvSpPr txBox="1"/>
          <p:nvPr/>
        </p:nvSpPr>
        <p:spPr>
          <a:xfrm>
            <a:off x="2888711" y="2984367"/>
            <a:ext cx="2825700" cy="11877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Love and Desire</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The play explores different types of </a:t>
            </a:r>
            <a:r>
              <a:rPr b="1" i="0" lang="en-GB" sz="1016" u="none" cap="none" strike="noStrike">
                <a:solidFill>
                  <a:srgbClr val="000000"/>
                </a:solidFill>
                <a:latin typeface="Arial"/>
                <a:ea typeface="Arial"/>
                <a:cs typeface="Arial"/>
                <a:sym typeface="Arial"/>
              </a:rPr>
              <a:t>love</a:t>
            </a:r>
            <a:r>
              <a:rPr b="0" i="0" lang="en-GB" sz="1016" u="none" cap="none" strike="noStrike">
                <a:solidFill>
                  <a:srgbClr val="000000"/>
                </a:solidFill>
                <a:latin typeface="Arial"/>
                <a:ea typeface="Arial"/>
                <a:cs typeface="Arial"/>
                <a:sym typeface="Arial"/>
              </a:rPr>
              <a:t>: romantic, unrequited, irrational, and magical.</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Love is shown as unpredictable, </a:t>
            </a:r>
            <a:r>
              <a:rPr b="1" i="0" lang="en-GB" sz="1016" u="none" cap="none" strike="noStrike">
                <a:solidFill>
                  <a:srgbClr val="000000"/>
                </a:solidFill>
                <a:latin typeface="Arial"/>
                <a:ea typeface="Arial"/>
                <a:cs typeface="Arial"/>
                <a:sym typeface="Arial"/>
              </a:rPr>
              <a:t>illogical</a:t>
            </a:r>
            <a:r>
              <a:rPr b="0" i="0" lang="en-GB" sz="1016" u="none" cap="none" strike="noStrike">
                <a:solidFill>
                  <a:srgbClr val="000000"/>
                </a:solidFill>
                <a:latin typeface="Arial"/>
                <a:ea typeface="Arial"/>
                <a:cs typeface="Arial"/>
                <a:sym typeface="Arial"/>
              </a:rPr>
              <a:t>, and often </a:t>
            </a:r>
            <a:r>
              <a:rPr b="1" i="0" lang="en-GB" sz="1016" u="none" cap="none" strike="noStrike">
                <a:solidFill>
                  <a:srgbClr val="000000"/>
                </a:solidFill>
                <a:latin typeface="Arial"/>
                <a:ea typeface="Arial"/>
                <a:cs typeface="Arial"/>
                <a:sym typeface="Arial"/>
              </a:rPr>
              <a:t>chaotic</a:t>
            </a:r>
            <a:r>
              <a:rPr b="0" i="0" lang="en-GB" sz="1016" u="none" cap="none" strike="noStrike">
                <a:solidFill>
                  <a:srgbClr val="000000"/>
                </a:solidFill>
                <a:latin typeface="Arial"/>
                <a:ea typeface="Arial"/>
                <a:cs typeface="Arial"/>
                <a:sym typeface="Arial"/>
              </a:rPr>
              <a:t>.</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Shakespeare satirizes the idea that love follows reason or social rules</a:t>
            </a:r>
            <a:endParaRPr sz="1396"/>
          </a:p>
        </p:txBody>
      </p:sp>
      <p:sp>
        <p:nvSpPr>
          <p:cNvPr id="172" name="Google Shape;172;p17"/>
          <p:cNvSpPr txBox="1"/>
          <p:nvPr/>
        </p:nvSpPr>
        <p:spPr>
          <a:xfrm>
            <a:off x="2861999" y="4141844"/>
            <a:ext cx="2825700" cy="13440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Reality vs. Illusion </a:t>
            </a:r>
            <a:endParaRPr sz="1396"/>
          </a:p>
          <a:p>
            <a:pPr indent="0" lvl="0" marL="0" marR="0" rtl="0" algn="l">
              <a:lnSpc>
                <a:spcPct val="100000"/>
              </a:lnSpc>
              <a:spcBef>
                <a:spcPts val="0"/>
              </a:spcBef>
              <a:spcAft>
                <a:spcPts val="0"/>
              </a:spcAft>
              <a:buNone/>
            </a:pPr>
            <a:r>
              <a:rPr b="0" i="0" lang="en-GB" sz="1016" u="none" cap="none" strike="noStrike">
                <a:solidFill>
                  <a:srgbClr val="000000"/>
                </a:solidFill>
                <a:latin typeface="Arial"/>
                <a:ea typeface="Arial"/>
                <a:cs typeface="Arial"/>
                <a:sym typeface="Arial"/>
              </a:rPr>
              <a:t>The contrast between what is real and what is imagined is central. The magical forest represents a world where the usual rules don’t apply, blurring lines between dream and reality. The play ends with a suggestion that everything might have been a dream, emphasising its playful uncertainty.</a:t>
            </a:r>
            <a:endParaRPr sz="1396"/>
          </a:p>
        </p:txBody>
      </p:sp>
      <p:sp>
        <p:nvSpPr>
          <p:cNvPr id="173" name="Google Shape;173;p17"/>
          <p:cNvSpPr txBox="1"/>
          <p:nvPr/>
        </p:nvSpPr>
        <p:spPr>
          <a:xfrm>
            <a:off x="2861999" y="5568137"/>
            <a:ext cx="2825700" cy="10314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016" u="none" cap="none" strike="noStrike">
                <a:solidFill>
                  <a:srgbClr val="000000"/>
                </a:solidFill>
                <a:latin typeface="Arial"/>
                <a:ea typeface="Arial"/>
                <a:cs typeface="Arial"/>
                <a:sym typeface="Arial"/>
              </a:rPr>
              <a:t>Order and Chaos</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The world of Athens (law, order, reason) vs. the forest (magic, mischief, emotion).</a:t>
            </a:r>
            <a:endParaRPr sz="1396"/>
          </a:p>
          <a:p>
            <a:pPr indent="-64489" lvl="0" marL="0" marR="0" rtl="0" algn="l">
              <a:lnSpc>
                <a:spcPct val="100000"/>
              </a:lnSpc>
              <a:spcBef>
                <a:spcPts val="0"/>
              </a:spcBef>
              <a:spcAft>
                <a:spcPts val="0"/>
              </a:spcAft>
              <a:buClr>
                <a:srgbClr val="000000"/>
              </a:buClr>
              <a:buSzPts val="1016"/>
              <a:buFont typeface="Arial"/>
              <a:buChar char="•"/>
            </a:pPr>
            <a:r>
              <a:rPr b="0" i="0" lang="en-GB" sz="1016" u="none" cap="none" strike="noStrike">
                <a:solidFill>
                  <a:srgbClr val="000000"/>
                </a:solidFill>
                <a:latin typeface="Arial"/>
                <a:ea typeface="Arial"/>
                <a:cs typeface="Arial"/>
                <a:sym typeface="Arial"/>
              </a:rPr>
              <a:t>Chaos is caused by magic and mistaken identities, but it’s ultimately resolved, suggesting a return to harmony.</a:t>
            </a:r>
            <a:endParaRPr sz="1396"/>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8"/>
          <p:cNvSpPr txBox="1"/>
          <p:nvPr>
            <p:ph type="title"/>
          </p:nvPr>
        </p:nvSpPr>
        <p:spPr>
          <a:xfrm>
            <a:off x="515503" y="137354"/>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Maths: Sequences</a:t>
            </a:r>
            <a:endParaRPr sz="3555"/>
          </a:p>
        </p:txBody>
      </p:sp>
      <p:grpSp>
        <p:nvGrpSpPr>
          <p:cNvPr id="180" name="Google Shape;180;p18"/>
          <p:cNvGrpSpPr/>
          <p:nvPr/>
        </p:nvGrpSpPr>
        <p:grpSpPr>
          <a:xfrm>
            <a:off x="344655" y="963838"/>
            <a:ext cx="10002677" cy="5913156"/>
            <a:chOff x="620518" y="1224000"/>
            <a:chExt cx="9689700" cy="5904300"/>
          </a:xfrm>
        </p:grpSpPr>
        <p:sp>
          <p:nvSpPr>
            <p:cNvPr id="181" name="Google Shape;181;p18"/>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182" name="Google Shape;182;p18"/>
            <p:cNvSpPr/>
            <p:nvPr/>
          </p:nvSpPr>
          <p:spPr>
            <a:xfrm>
              <a:off x="735087" y="1936193"/>
              <a:ext cx="2470800" cy="50601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183" name="Google Shape;183;p18"/>
            <p:cNvSpPr/>
            <p:nvPr/>
          </p:nvSpPr>
          <p:spPr>
            <a:xfrm>
              <a:off x="735083" y="1343982"/>
              <a:ext cx="24708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184" name="Google Shape;184;p18"/>
            <p:cNvSpPr/>
            <p:nvPr/>
          </p:nvSpPr>
          <p:spPr>
            <a:xfrm>
              <a:off x="3364459" y="1967371"/>
              <a:ext cx="3455700" cy="50601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185" name="Google Shape;185;p18"/>
            <p:cNvSpPr/>
            <p:nvPr/>
          </p:nvSpPr>
          <p:spPr>
            <a:xfrm>
              <a:off x="3364464"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186" name="Google Shape;186;p18"/>
            <p:cNvSpPr/>
            <p:nvPr/>
          </p:nvSpPr>
          <p:spPr>
            <a:xfrm>
              <a:off x="6978718" y="1936193"/>
              <a:ext cx="3197700" cy="50601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187" name="Google Shape;187;p18"/>
            <p:cNvSpPr/>
            <p:nvPr/>
          </p:nvSpPr>
          <p:spPr>
            <a:xfrm>
              <a:off x="6978766" y="1343982"/>
              <a:ext cx="31977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804" u="none" cap="none" strike="noStrike">
                  <a:solidFill>
                    <a:schemeClr val="dk1"/>
                  </a:solidFill>
                  <a:latin typeface="Arial"/>
                  <a:ea typeface="Arial"/>
                  <a:cs typeface="Arial"/>
                  <a:sym typeface="Arial"/>
                </a:rPr>
                <a:t>Diagrams/Formula/</a:t>
              </a:r>
              <a:endParaRPr b="1" i="0" sz="1804"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4"/>
                <a:buFont typeface="Arial"/>
                <a:buNone/>
              </a:pPr>
              <a:r>
                <a:rPr b="1" i="0" lang="en-GB" sz="1804" u="none" cap="none" strike="noStrike">
                  <a:solidFill>
                    <a:schemeClr val="dk1"/>
                  </a:solidFill>
                  <a:latin typeface="Arial"/>
                  <a:ea typeface="Arial"/>
                  <a:cs typeface="Arial"/>
                  <a:sym typeface="Arial"/>
                </a:rPr>
                <a:t>Word Map</a:t>
              </a:r>
              <a:endParaRPr b="0" i="0" sz="1296" u="none" cap="none" strike="noStrike">
                <a:solidFill>
                  <a:srgbClr val="000000"/>
                </a:solidFill>
                <a:latin typeface="Arial"/>
                <a:ea typeface="Arial"/>
                <a:cs typeface="Arial"/>
                <a:sym typeface="Arial"/>
              </a:endParaRPr>
            </a:p>
          </p:txBody>
        </p:sp>
      </p:grpSp>
      <p:pic>
        <p:nvPicPr>
          <p:cNvPr id="188" name="Google Shape;188;p18"/>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189" name="Google Shape;189;p18"/>
          <p:cNvSpPr txBox="1"/>
          <p:nvPr/>
        </p:nvSpPr>
        <p:spPr>
          <a:xfrm>
            <a:off x="2000826" y="7025768"/>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190" name="Google Shape;190;p18"/>
          <p:cNvSpPr txBox="1"/>
          <p:nvPr/>
        </p:nvSpPr>
        <p:spPr>
          <a:xfrm>
            <a:off x="515500" y="1678250"/>
            <a:ext cx="2358000" cy="4825500"/>
          </a:xfrm>
          <a:prstGeom prst="rect">
            <a:avLst/>
          </a:prstGeom>
          <a:noFill/>
          <a:ln>
            <a:noFill/>
          </a:ln>
        </p:spPr>
        <p:txBody>
          <a:bodyPr anchorCtr="0" anchor="t" bIns="116050" lIns="116050" spcFirstLastPara="1" rIns="116050" wrap="square" tIns="116050">
            <a:noAutofit/>
          </a:bodyPr>
          <a:lstStyle/>
          <a:p>
            <a:pPr indent="0" lvl="0" marL="0" rtl="0" algn="just">
              <a:spcBef>
                <a:spcPts val="0"/>
              </a:spcBef>
              <a:spcAft>
                <a:spcPts val="0"/>
              </a:spcAft>
              <a:buClr>
                <a:schemeClr val="dk1"/>
              </a:buClr>
              <a:buSzPts val="1100"/>
              <a:buFont typeface="Arial"/>
              <a:buNone/>
            </a:pPr>
            <a:r>
              <a:rPr b="1" lang="en-GB" sz="1043">
                <a:solidFill>
                  <a:schemeClr val="dk1"/>
                </a:solidFill>
              </a:rPr>
              <a:t>Sequence</a:t>
            </a:r>
            <a:r>
              <a:rPr lang="en-GB" sz="1043">
                <a:solidFill>
                  <a:schemeClr val="dk1"/>
                </a:solidFill>
              </a:rPr>
              <a:t>: items or numbers put in a pre-decided order</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Term</a:t>
            </a:r>
            <a:r>
              <a:rPr lang="en-GB" sz="1043">
                <a:solidFill>
                  <a:schemeClr val="dk1"/>
                </a:solidFill>
              </a:rPr>
              <a:t>: a single number or variable</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Position</a:t>
            </a:r>
            <a:r>
              <a:rPr lang="en-GB" sz="1043">
                <a:solidFill>
                  <a:schemeClr val="dk1"/>
                </a:solidFill>
              </a:rPr>
              <a:t>: the place something is located</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Rule</a:t>
            </a:r>
            <a:r>
              <a:rPr lang="en-GB" sz="1043">
                <a:solidFill>
                  <a:schemeClr val="dk1"/>
                </a:solidFill>
              </a:rPr>
              <a:t>: instructions that relate two variables</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Linear</a:t>
            </a:r>
            <a:r>
              <a:rPr lang="en-GB" sz="1043">
                <a:solidFill>
                  <a:schemeClr val="dk1"/>
                </a:solidFill>
              </a:rPr>
              <a:t>: the difference between terms increases or decreases by the same value each time</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Non-linear</a:t>
            </a:r>
            <a:r>
              <a:rPr lang="en-GB" sz="1043">
                <a:solidFill>
                  <a:schemeClr val="dk1"/>
                </a:solidFill>
              </a:rPr>
              <a:t>: the difference between terms increases or decreases in different amounts</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Difference</a:t>
            </a:r>
            <a:r>
              <a:rPr lang="en-GB" sz="1043">
                <a:solidFill>
                  <a:schemeClr val="dk1"/>
                </a:solidFill>
              </a:rPr>
              <a:t>: the gap between two terms</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Arithmetic</a:t>
            </a:r>
            <a:r>
              <a:rPr lang="en-GB" sz="1043">
                <a:solidFill>
                  <a:schemeClr val="dk1"/>
                </a:solidFill>
              </a:rPr>
              <a:t>: a sequence where the difference between the terms is constant</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Geometric</a:t>
            </a:r>
            <a:r>
              <a:rPr lang="en-GB" sz="1043">
                <a:solidFill>
                  <a:schemeClr val="dk1"/>
                </a:solidFill>
              </a:rPr>
              <a:t>: a sequence where each term is found by multiplying the previous one by a fixed non zero number</a:t>
            </a:r>
            <a:endParaRPr sz="1043">
              <a:solidFill>
                <a:schemeClr val="dk1"/>
              </a:solidFill>
            </a:endParaRPr>
          </a:p>
          <a:p>
            <a:pPr indent="0" lvl="0" marL="0" rtl="0" algn="l">
              <a:spcBef>
                <a:spcPts val="0"/>
              </a:spcBef>
              <a:spcAft>
                <a:spcPts val="0"/>
              </a:spcAft>
              <a:buNone/>
            </a:pPr>
            <a:r>
              <a:t/>
            </a:r>
            <a:endParaRPr sz="2285">
              <a:solidFill>
                <a:schemeClr val="dk2"/>
              </a:solidFill>
            </a:endParaRPr>
          </a:p>
        </p:txBody>
      </p:sp>
      <p:pic>
        <p:nvPicPr>
          <p:cNvPr id="191" name="Google Shape;191;p18"/>
          <p:cNvPicPr preferRelativeResize="0"/>
          <p:nvPr/>
        </p:nvPicPr>
        <p:blipFill rotWithShape="1">
          <a:blip r:embed="rId4">
            <a:alphaModFix/>
          </a:blip>
          <a:srcRect b="6221" l="3119" r="3511" t="7617"/>
          <a:stretch/>
        </p:blipFill>
        <p:spPr>
          <a:xfrm>
            <a:off x="3209125" y="1784700"/>
            <a:ext cx="3438075" cy="1237689"/>
          </a:xfrm>
          <a:prstGeom prst="rect">
            <a:avLst/>
          </a:prstGeom>
          <a:noFill/>
          <a:ln>
            <a:noFill/>
          </a:ln>
        </p:spPr>
      </p:pic>
      <p:pic>
        <p:nvPicPr>
          <p:cNvPr id="192" name="Google Shape;192;p18"/>
          <p:cNvPicPr preferRelativeResize="0"/>
          <p:nvPr/>
        </p:nvPicPr>
        <p:blipFill rotWithShape="1">
          <a:blip r:embed="rId5">
            <a:alphaModFix/>
          </a:blip>
          <a:srcRect b="5136" l="1345" r="1906" t="4276"/>
          <a:stretch/>
        </p:blipFill>
        <p:spPr>
          <a:xfrm>
            <a:off x="3187325" y="3052100"/>
            <a:ext cx="3438075" cy="2077811"/>
          </a:xfrm>
          <a:prstGeom prst="rect">
            <a:avLst/>
          </a:prstGeom>
          <a:noFill/>
          <a:ln>
            <a:noFill/>
          </a:ln>
        </p:spPr>
      </p:pic>
      <p:pic>
        <p:nvPicPr>
          <p:cNvPr id="193" name="Google Shape;193;p18"/>
          <p:cNvPicPr preferRelativeResize="0"/>
          <p:nvPr/>
        </p:nvPicPr>
        <p:blipFill rotWithShape="1">
          <a:blip r:embed="rId6">
            <a:alphaModFix/>
          </a:blip>
          <a:srcRect b="3359" l="1393" r="3169" t="4100"/>
          <a:stretch/>
        </p:blipFill>
        <p:spPr>
          <a:xfrm>
            <a:off x="6982825" y="1784694"/>
            <a:ext cx="3135525" cy="1750481"/>
          </a:xfrm>
          <a:prstGeom prst="rect">
            <a:avLst/>
          </a:prstGeom>
          <a:noFill/>
          <a:ln>
            <a:noFill/>
          </a:ln>
        </p:spPr>
      </p:pic>
      <p:pic>
        <p:nvPicPr>
          <p:cNvPr id="194" name="Google Shape;194;p18"/>
          <p:cNvPicPr preferRelativeResize="0"/>
          <p:nvPr/>
        </p:nvPicPr>
        <p:blipFill rotWithShape="1">
          <a:blip r:embed="rId7">
            <a:alphaModFix/>
          </a:blip>
          <a:srcRect b="5531" l="1386" r="1677" t="4976"/>
          <a:stretch/>
        </p:blipFill>
        <p:spPr>
          <a:xfrm>
            <a:off x="6939225" y="3609675"/>
            <a:ext cx="3179125" cy="1520231"/>
          </a:xfrm>
          <a:prstGeom prst="rect">
            <a:avLst/>
          </a:prstGeom>
          <a:noFill/>
          <a:ln>
            <a:noFill/>
          </a:ln>
        </p:spPr>
      </p:pic>
      <p:pic>
        <p:nvPicPr>
          <p:cNvPr id="195" name="Google Shape;195;p18"/>
          <p:cNvPicPr preferRelativeResize="0"/>
          <p:nvPr/>
        </p:nvPicPr>
        <p:blipFill>
          <a:blip r:embed="rId8">
            <a:alphaModFix/>
          </a:blip>
          <a:stretch>
            <a:fillRect/>
          </a:stretch>
        </p:blipFill>
        <p:spPr>
          <a:xfrm>
            <a:off x="3307650" y="5034025"/>
            <a:ext cx="3006700" cy="1656575"/>
          </a:xfrm>
          <a:prstGeom prst="rect">
            <a:avLst/>
          </a:prstGeom>
          <a:noFill/>
          <a:ln>
            <a:noFill/>
          </a:ln>
        </p:spPr>
      </p:pic>
      <p:pic>
        <p:nvPicPr>
          <p:cNvPr id="196" name="Google Shape;196;p18"/>
          <p:cNvPicPr preferRelativeResize="0"/>
          <p:nvPr/>
        </p:nvPicPr>
        <p:blipFill>
          <a:blip r:embed="rId9">
            <a:alphaModFix/>
          </a:blip>
          <a:stretch>
            <a:fillRect/>
          </a:stretch>
        </p:blipFill>
        <p:spPr>
          <a:xfrm>
            <a:off x="6982823" y="5204398"/>
            <a:ext cx="3179125" cy="134341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9"/>
          <p:cNvSpPr txBox="1"/>
          <p:nvPr>
            <p:ph type="title"/>
          </p:nvPr>
        </p:nvSpPr>
        <p:spPr>
          <a:xfrm>
            <a:off x="515503" y="137354"/>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Maths: Algebraic Notion</a:t>
            </a:r>
            <a:endParaRPr sz="3555"/>
          </a:p>
        </p:txBody>
      </p:sp>
      <p:pic>
        <p:nvPicPr>
          <p:cNvPr id="203" name="Google Shape;203;p19"/>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204" name="Google Shape;204;p19"/>
          <p:cNvSpPr txBox="1"/>
          <p:nvPr/>
        </p:nvSpPr>
        <p:spPr>
          <a:xfrm>
            <a:off x="2000826" y="7025768"/>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205" name="Google Shape;205;p19"/>
          <p:cNvSpPr txBox="1"/>
          <p:nvPr/>
        </p:nvSpPr>
        <p:spPr>
          <a:xfrm>
            <a:off x="515511" y="1874934"/>
            <a:ext cx="2358000" cy="47040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lang="en-GB" sz="1143">
                <a:solidFill>
                  <a:schemeClr val="dk2"/>
                </a:solidFill>
              </a:rPr>
              <a:t>Function: a relationship that instructs how to get from an input to an output.</a:t>
            </a:r>
            <a:endParaRPr sz="1143">
              <a:solidFill>
                <a:schemeClr val="dk2"/>
              </a:solidFill>
            </a:endParaRPr>
          </a:p>
          <a:p>
            <a:pPr indent="0" lvl="0" marL="0" rtl="0" algn="l">
              <a:spcBef>
                <a:spcPts val="0"/>
              </a:spcBef>
              <a:spcAft>
                <a:spcPts val="0"/>
              </a:spcAft>
              <a:buNone/>
            </a:pPr>
            <a:r>
              <a:rPr lang="en-GB" sz="1143">
                <a:solidFill>
                  <a:schemeClr val="dk2"/>
                </a:solidFill>
              </a:rPr>
              <a:t>Input: the number/ symbol put into a function.</a:t>
            </a:r>
            <a:endParaRPr sz="1143">
              <a:solidFill>
                <a:schemeClr val="dk2"/>
              </a:solidFill>
            </a:endParaRPr>
          </a:p>
          <a:p>
            <a:pPr indent="0" lvl="0" marL="0" rtl="0" algn="l">
              <a:spcBef>
                <a:spcPts val="0"/>
              </a:spcBef>
              <a:spcAft>
                <a:spcPts val="0"/>
              </a:spcAft>
              <a:buNone/>
            </a:pPr>
            <a:r>
              <a:rPr lang="en-GB" sz="1143">
                <a:solidFill>
                  <a:schemeClr val="dk2"/>
                </a:solidFill>
              </a:rPr>
              <a:t>Output: the number/ expression that comes out of a function.</a:t>
            </a:r>
            <a:endParaRPr sz="1143">
              <a:solidFill>
                <a:schemeClr val="dk2"/>
              </a:solidFill>
            </a:endParaRPr>
          </a:p>
          <a:p>
            <a:pPr indent="0" lvl="0" marL="0" rtl="0" algn="l">
              <a:spcBef>
                <a:spcPts val="0"/>
              </a:spcBef>
              <a:spcAft>
                <a:spcPts val="0"/>
              </a:spcAft>
              <a:buNone/>
            </a:pPr>
            <a:r>
              <a:rPr lang="en-GB" sz="1143">
                <a:solidFill>
                  <a:schemeClr val="dk2"/>
                </a:solidFill>
              </a:rPr>
              <a:t>Operation: a mathematical process</a:t>
            </a:r>
            <a:endParaRPr sz="1143">
              <a:solidFill>
                <a:schemeClr val="dk2"/>
              </a:solidFill>
            </a:endParaRPr>
          </a:p>
          <a:p>
            <a:pPr indent="0" lvl="0" marL="0" rtl="0" algn="l">
              <a:spcBef>
                <a:spcPts val="0"/>
              </a:spcBef>
              <a:spcAft>
                <a:spcPts val="0"/>
              </a:spcAft>
              <a:buNone/>
            </a:pPr>
            <a:r>
              <a:rPr lang="en-GB" sz="1143">
                <a:solidFill>
                  <a:schemeClr val="dk2"/>
                </a:solidFill>
              </a:rPr>
              <a:t>Inverse: the operation that undoes what was done by the previous operation. (The opposite operation)</a:t>
            </a:r>
            <a:endParaRPr sz="1143">
              <a:solidFill>
                <a:schemeClr val="dk2"/>
              </a:solidFill>
            </a:endParaRPr>
          </a:p>
          <a:p>
            <a:pPr indent="0" lvl="0" marL="0" rtl="0" algn="l">
              <a:spcBef>
                <a:spcPts val="0"/>
              </a:spcBef>
              <a:spcAft>
                <a:spcPts val="0"/>
              </a:spcAft>
              <a:buNone/>
            </a:pPr>
            <a:r>
              <a:rPr lang="en-GB" sz="1143">
                <a:solidFill>
                  <a:schemeClr val="dk2"/>
                </a:solidFill>
              </a:rPr>
              <a:t>Commutative: the order of the operations do not matter.</a:t>
            </a:r>
            <a:endParaRPr sz="1143">
              <a:solidFill>
                <a:schemeClr val="dk2"/>
              </a:solidFill>
            </a:endParaRPr>
          </a:p>
          <a:p>
            <a:pPr indent="0" lvl="0" marL="0" rtl="0" algn="l">
              <a:spcBef>
                <a:spcPts val="0"/>
              </a:spcBef>
              <a:spcAft>
                <a:spcPts val="0"/>
              </a:spcAft>
              <a:buNone/>
            </a:pPr>
            <a:r>
              <a:rPr lang="en-GB" sz="1143">
                <a:solidFill>
                  <a:schemeClr val="dk2"/>
                </a:solidFill>
              </a:rPr>
              <a:t>Substitute: replace one variable with a number or new variable.</a:t>
            </a:r>
            <a:endParaRPr sz="1143">
              <a:solidFill>
                <a:schemeClr val="dk2"/>
              </a:solidFill>
            </a:endParaRPr>
          </a:p>
          <a:p>
            <a:pPr indent="0" lvl="0" marL="0" rtl="0" algn="l">
              <a:spcBef>
                <a:spcPts val="0"/>
              </a:spcBef>
              <a:spcAft>
                <a:spcPts val="0"/>
              </a:spcAft>
              <a:buNone/>
            </a:pPr>
            <a:r>
              <a:rPr lang="en-GB" sz="1143">
                <a:solidFill>
                  <a:schemeClr val="dk2"/>
                </a:solidFill>
              </a:rPr>
              <a:t>Expression: a maths sentence with a minimum of two numbers and at least one math operation (no equals sign)</a:t>
            </a:r>
            <a:endParaRPr sz="1143">
              <a:solidFill>
                <a:schemeClr val="dk2"/>
              </a:solidFill>
            </a:endParaRPr>
          </a:p>
          <a:p>
            <a:pPr indent="0" lvl="0" marL="0" rtl="0" algn="l">
              <a:spcBef>
                <a:spcPts val="0"/>
              </a:spcBef>
              <a:spcAft>
                <a:spcPts val="0"/>
              </a:spcAft>
              <a:buNone/>
            </a:pPr>
            <a:r>
              <a:rPr lang="en-GB" sz="1143">
                <a:solidFill>
                  <a:schemeClr val="dk2"/>
                </a:solidFill>
              </a:rPr>
              <a:t>Evaluate: work out</a:t>
            </a:r>
            <a:endParaRPr sz="1143">
              <a:solidFill>
                <a:schemeClr val="dk2"/>
              </a:solidFill>
            </a:endParaRPr>
          </a:p>
          <a:p>
            <a:pPr indent="0" lvl="0" marL="0" rtl="0" algn="l">
              <a:spcBef>
                <a:spcPts val="0"/>
              </a:spcBef>
              <a:spcAft>
                <a:spcPts val="0"/>
              </a:spcAft>
              <a:buNone/>
            </a:pPr>
            <a:r>
              <a:rPr lang="en-GB" sz="1143">
                <a:solidFill>
                  <a:schemeClr val="dk2"/>
                </a:solidFill>
              </a:rPr>
              <a:t>Linear: the difference between terms increases or decreases by the same value each time</a:t>
            </a:r>
            <a:endParaRPr sz="1143">
              <a:solidFill>
                <a:schemeClr val="dk2"/>
              </a:solidFill>
            </a:endParaRPr>
          </a:p>
          <a:p>
            <a:pPr indent="0" lvl="0" marL="0" rtl="0" algn="l">
              <a:spcBef>
                <a:spcPts val="0"/>
              </a:spcBef>
              <a:spcAft>
                <a:spcPts val="0"/>
              </a:spcAft>
              <a:buNone/>
            </a:pPr>
            <a:r>
              <a:t/>
            </a:r>
            <a:endParaRPr sz="1143">
              <a:solidFill>
                <a:schemeClr val="dk2"/>
              </a:solidFill>
            </a:endParaRPr>
          </a:p>
          <a:p>
            <a:pPr indent="0" lvl="0" marL="0" rtl="0" algn="l">
              <a:spcBef>
                <a:spcPts val="0"/>
              </a:spcBef>
              <a:spcAft>
                <a:spcPts val="0"/>
              </a:spcAft>
              <a:buNone/>
            </a:pPr>
            <a:r>
              <a:t/>
            </a:r>
            <a:endParaRPr sz="1143">
              <a:solidFill>
                <a:schemeClr val="dk2"/>
              </a:solidFill>
            </a:endParaRPr>
          </a:p>
          <a:p>
            <a:pPr indent="0" lvl="0" marL="0" rtl="0" algn="l">
              <a:spcBef>
                <a:spcPts val="0"/>
              </a:spcBef>
              <a:spcAft>
                <a:spcPts val="0"/>
              </a:spcAft>
              <a:buNone/>
            </a:pPr>
            <a:r>
              <a:t/>
            </a:r>
            <a:endParaRPr sz="2285">
              <a:solidFill>
                <a:schemeClr val="dk2"/>
              </a:solidFill>
            </a:endParaRPr>
          </a:p>
        </p:txBody>
      </p:sp>
      <p:pic>
        <p:nvPicPr>
          <p:cNvPr id="206" name="Google Shape;206;p19"/>
          <p:cNvPicPr preferRelativeResize="0"/>
          <p:nvPr/>
        </p:nvPicPr>
        <p:blipFill>
          <a:blip r:embed="rId4">
            <a:alphaModFix/>
          </a:blip>
          <a:stretch>
            <a:fillRect/>
          </a:stretch>
        </p:blipFill>
        <p:spPr>
          <a:xfrm>
            <a:off x="3126276" y="1670262"/>
            <a:ext cx="6936353" cy="3173398"/>
          </a:xfrm>
          <a:prstGeom prst="rect">
            <a:avLst/>
          </a:prstGeom>
          <a:noFill/>
          <a:ln>
            <a:noFill/>
          </a:ln>
        </p:spPr>
      </p:pic>
      <p:grpSp>
        <p:nvGrpSpPr>
          <p:cNvPr id="207" name="Google Shape;207;p19"/>
          <p:cNvGrpSpPr/>
          <p:nvPr/>
        </p:nvGrpSpPr>
        <p:grpSpPr>
          <a:xfrm>
            <a:off x="344929" y="1020408"/>
            <a:ext cx="10002677" cy="5913156"/>
            <a:chOff x="620518" y="1224000"/>
            <a:chExt cx="9689700" cy="5904300"/>
          </a:xfrm>
        </p:grpSpPr>
        <p:sp>
          <p:nvSpPr>
            <p:cNvPr id="208" name="Google Shape;208;p19"/>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209" name="Google Shape;209;p19"/>
            <p:cNvSpPr/>
            <p:nvPr/>
          </p:nvSpPr>
          <p:spPr>
            <a:xfrm>
              <a:off x="735083" y="2040012"/>
              <a:ext cx="24708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210" name="Google Shape;210;p19"/>
            <p:cNvSpPr/>
            <p:nvPr/>
          </p:nvSpPr>
          <p:spPr>
            <a:xfrm>
              <a:off x="735083" y="1343982"/>
              <a:ext cx="24708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211" name="Google Shape;211;p19"/>
            <p:cNvSpPr/>
            <p:nvPr/>
          </p:nvSpPr>
          <p:spPr>
            <a:xfrm>
              <a:off x="3340315" y="1343987"/>
              <a:ext cx="6827700" cy="5652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212" name="Google Shape;212;p19"/>
            <p:cNvSpPr/>
            <p:nvPr/>
          </p:nvSpPr>
          <p:spPr>
            <a:xfrm>
              <a:off x="3340308"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grpSp>
      <p:pic>
        <p:nvPicPr>
          <p:cNvPr id="213" name="Google Shape;213;p19"/>
          <p:cNvPicPr preferRelativeResize="0"/>
          <p:nvPr/>
        </p:nvPicPr>
        <p:blipFill rotWithShape="1">
          <a:blip r:embed="rId4">
            <a:alphaModFix/>
          </a:blip>
          <a:srcRect b="52632" l="1045" r="67288" t="2878"/>
          <a:stretch/>
        </p:blipFill>
        <p:spPr>
          <a:xfrm>
            <a:off x="3239000" y="1724675"/>
            <a:ext cx="2150600" cy="1382300"/>
          </a:xfrm>
          <a:prstGeom prst="rect">
            <a:avLst/>
          </a:prstGeom>
          <a:noFill/>
          <a:ln>
            <a:noFill/>
          </a:ln>
        </p:spPr>
      </p:pic>
      <p:sp>
        <p:nvSpPr>
          <p:cNvPr id="214" name="Google Shape;214;p19"/>
          <p:cNvSpPr txBox="1"/>
          <p:nvPr/>
        </p:nvSpPr>
        <p:spPr>
          <a:xfrm>
            <a:off x="569825" y="1835632"/>
            <a:ext cx="2361300" cy="4782600"/>
          </a:xfrm>
          <a:prstGeom prst="rect">
            <a:avLst/>
          </a:prstGeom>
          <a:noFill/>
          <a:ln>
            <a:noFill/>
          </a:ln>
        </p:spPr>
        <p:txBody>
          <a:bodyPr anchorCtr="0" anchor="t" bIns="116050" lIns="116050" spcFirstLastPara="1" rIns="116050" wrap="square" tIns="116050">
            <a:noAutofit/>
          </a:bodyPr>
          <a:lstStyle/>
          <a:p>
            <a:pPr indent="0" lvl="0" marL="0" rtl="0" algn="just">
              <a:spcBef>
                <a:spcPts val="0"/>
              </a:spcBef>
              <a:spcAft>
                <a:spcPts val="0"/>
              </a:spcAft>
              <a:buNone/>
            </a:pPr>
            <a:r>
              <a:rPr b="1" lang="en-GB" sz="1043">
                <a:solidFill>
                  <a:schemeClr val="dk1"/>
                </a:solidFill>
              </a:rPr>
              <a:t>Function:</a:t>
            </a:r>
            <a:r>
              <a:rPr lang="en-GB" sz="1043">
                <a:solidFill>
                  <a:schemeClr val="dk1"/>
                </a:solidFill>
              </a:rPr>
              <a:t> a relationship that instructs how to get from an input to an output. </a:t>
            </a:r>
            <a:endParaRPr sz="1043">
              <a:solidFill>
                <a:schemeClr val="dk1"/>
              </a:solidFill>
            </a:endParaRPr>
          </a:p>
          <a:p>
            <a:pPr indent="0" lvl="0" marL="0" rtl="0" algn="just">
              <a:spcBef>
                <a:spcPts val="0"/>
              </a:spcBef>
              <a:spcAft>
                <a:spcPts val="0"/>
              </a:spcAft>
              <a:buNone/>
            </a:pPr>
            <a:r>
              <a:t/>
            </a:r>
            <a:endParaRPr sz="1043">
              <a:solidFill>
                <a:schemeClr val="dk1"/>
              </a:solidFill>
            </a:endParaRPr>
          </a:p>
          <a:p>
            <a:pPr indent="0" lvl="0" marL="0" rtl="0" algn="just">
              <a:spcBef>
                <a:spcPts val="0"/>
              </a:spcBef>
              <a:spcAft>
                <a:spcPts val="0"/>
              </a:spcAft>
              <a:buNone/>
            </a:pPr>
            <a:r>
              <a:rPr b="1" lang="en-GB" sz="1043">
                <a:solidFill>
                  <a:schemeClr val="dk1"/>
                </a:solidFill>
              </a:rPr>
              <a:t>Input:</a:t>
            </a:r>
            <a:r>
              <a:rPr lang="en-GB" sz="1043">
                <a:solidFill>
                  <a:schemeClr val="dk1"/>
                </a:solidFill>
              </a:rPr>
              <a:t> the number/ symbol put into a function. </a:t>
            </a:r>
            <a:endParaRPr sz="1043">
              <a:solidFill>
                <a:schemeClr val="dk1"/>
              </a:solidFill>
            </a:endParaRPr>
          </a:p>
          <a:p>
            <a:pPr indent="0" lvl="0" marL="0" rtl="0" algn="just">
              <a:spcBef>
                <a:spcPts val="0"/>
              </a:spcBef>
              <a:spcAft>
                <a:spcPts val="0"/>
              </a:spcAft>
              <a:buNone/>
            </a:pPr>
            <a:r>
              <a:t/>
            </a:r>
            <a:endParaRPr sz="1043">
              <a:solidFill>
                <a:schemeClr val="dk1"/>
              </a:solidFill>
            </a:endParaRPr>
          </a:p>
          <a:p>
            <a:pPr indent="0" lvl="0" marL="0" rtl="0" algn="just">
              <a:spcBef>
                <a:spcPts val="0"/>
              </a:spcBef>
              <a:spcAft>
                <a:spcPts val="0"/>
              </a:spcAft>
              <a:buNone/>
            </a:pPr>
            <a:r>
              <a:rPr b="1" lang="en-GB" sz="1043">
                <a:solidFill>
                  <a:schemeClr val="dk1"/>
                </a:solidFill>
              </a:rPr>
              <a:t>Output:</a:t>
            </a:r>
            <a:r>
              <a:rPr lang="en-GB" sz="1043">
                <a:solidFill>
                  <a:schemeClr val="dk1"/>
                </a:solidFill>
              </a:rPr>
              <a:t> the number/ expression that comes out of a function. </a:t>
            </a:r>
            <a:endParaRPr sz="1043">
              <a:solidFill>
                <a:schemeClr val="dk1"/>
              </a:solidFill>
            </a:endParaRPr>
          </a:p>
          <a:p>
            <a:pPr indent="0" lvl="0" marL="0" rtl="0" algn="just">
              <a:spcBef>
                <a:spcPts val="0"/>
              </a:spcBef>
              <a:spcAft>
                <a:spcPts val="0"/>
              </a:spcAft>
              <a:buNone/>
            </a:pPr>
            <a:r>
              <a:t/>
            </a:r>
            <a:endParaRPr sz="1043">
              <a:solidFill>
                <a:schemeClr val="dk1"/>
              </a:solidFill>
            </a:endParaRPr>
          </a:p>
          <a:p>
            <a:pPr indent="0" lvl="0" marL="0" rtl="0" algn="just">
              <a:spcBef>
                <a:spcPts val="0"/>
              </a:spcBef>
              <a:spcAft>
                <a:spcPts val="0"/>
              </a:spcAft>
              <a:buNone/>
            </a:pPr>
            <a:r>
              <a:rPr b="1" lang="en-GB" sz="1043">
                <a:solidFill>
                  <a:schemeClr val="dk1"/>
                </a:solidFill>
              </a:rPr>
              <a:t>Operation:</a:t>
            </a:r>
            <a:r>
              <a:rPr lang="en-GB" sz="1043">
                <a:solidFill>
                  <a:schemeClr val="dk1"/>
                </a:solidFill>
              </a:rPr>
              <a:t> a mathematical process Inverse: the operation that undoes what was done by the previous operation. (The opposite operation)</a:t>
            </a:r>
            <a:endParaRPr sz="1043">
              <a:solidFill>
                <a:schemeClr val="dk1"/>
              </a:solidFill>
            </a:endParaRPr>
          </a:p>
          <a:p>
            <a:pPr indent="0" lvl="0" marL="0" rtl="0" algn="just">
              <a:spcBef>
                <a:spcPts val="0"/>
              </a:spcBef>
              <a:spcAft>
                <a:spcPts val="0"/>
              </a:spcAft>
              <a:buNone/>
            </a:pPr>
            <a:r>
              <a:t/>
            </a:r>
            <a:endParaRPr sz="1043">
              <a:solidFill>
                <a:schemeClr val="dk1"/>
              </a:solidFill>
            </a:endParaRPr>
          </a:p>
          <a:p>
            <a:pPr indent="0" lvl="0" marL="0" rtl="0" algn="just">
              <a:spcBef>
                <a:spcPts val="0"/>
              </a:spcBef>
              <a:spcAft>
                <a:spcPts val="0"/>
              </a:spcAft>
              <a:buNone/>
            </a:pPr>
            <a:r>
              <a:rPr b="1" lang="en-GB" sz="1043">
                <a:solidFill>
                  <a:schemeClr val="dk1"/>
                </a:solidFill>
              </a:rPr>
              <a:t>Commutative:</a:t>
            </a:r>
            <a:r>
              <a:rPr lang="en-GB" sz="1043">
                <a:solidFill>
                  <a:schemeClr val="dk1"/>
                </a:solidFill>
              </a:rPr>
              <a:t> the order of the operations do not matter. Substitute: replace one variable with a number or new variable. </a:t>
            </a:r>
            <a:endParaRPr sz="1043">
              <a:solidFill>
                <a:schemeClr val="dk1"/>
              </a:solidFill>
            </a:endParaRPr>
          </a:p>
          <a:p>
            <a:pPr indent="0" lvl="0" marL="0" rtl="0" algn="just">
              <a:spcBef>
                <a:spcPts val="0"/>
              </a:spcBef>
              <a:spcAft>
                <a:spcPts val="0"/>
              </a:spcAft>
              <a:buNone/>
            </a:pPr>
            <a:r>
              <a:t/>
            </a:r>
            <a:endParaRPr sz="1043">
              <a:solidFill>
                <a:schemeClr val="dk1"/>
              </a:solidFill>
            </a:endParaRPr>
          </a:p>
          <a:p>
            <a:pPr indent="0" lvl="0" marL="0" rtl="0" algn="just">
              <a:spcBef>
                <a:spcPts val="0"/>
              </a:spcBef>
              <a:spcAft>
                <a:spcPts val="0"/>
              </a:spcAft>
              <a:buNone/>
            </a:pPr>
            <a:r>
              <a:rPr b="1" lang="en-GB" sz="1043">
                <a:solidFill>
                  <a:schemeClr val="dk1"/>
                </a:solidFill>
              </a:rPr>
              <a:t>Expression:</a:t>
            </a:r>
            <a:r>
              <a:rPr lang="en-GB" sz="1043">
                <a:solidFill>
                  <a:schemeClr val="dk1"/>
                </a:solidFill>
              </a:rPr>
              <a:t> a maths sentence with a minimum of two numbers and at least one math operation (no equals sign) </a:t>
            </a:r>
            <a:endParaRPr sz="1043">
              <a:solidFill>
                <a:schemeClr val="dk1"/>
              </a:solidFill>
            </a:endParaRPr>
          </a:p>
          <a:p>
            <a:pPr indent="0" lvl="0" marL="0" rtl="0" algn="just">
              <a:spcBef>
                <a:spcPts val="0"/>
              </a:spcBef>
              <a:spcAft>
                <a:spcPts val="0"/>
              </a:spcAft>
              <a:buNone/>
            </a:pPr>
            <a:r>
              <a:t/>
            </a:r>
            <a:endParaRPr sz="1043">
              <a:solidFill>
                <a:schemeClr val="dk1"/>
              </a:solidFill>
            </a:endParaRPr>
          </a:p>
          <a:p>
            <a:pPr indent="0" lvl="0" marL="0" rtl="0" algn="just">
              <a:spcBef>
                <a:spcPts val="0"/>
              </a:spcBef>
              <a:spcAft>
                <a:spcPts val="0"/>
              </a:spcAft>
              <a:buNone/>
            </a:pPr>
            <a:r>
              <a:rPr b="1" lang="en-GB" sz="1043">
                <a:solidFill>
                  <a:schemeClr val="dk1"/>
                </a:solidFill>
              </a:rPr>
              <a:t>Evaluate:</a:t>
            </a:r>
            <a:r>
              <a:rPr lang="en-GB" sz="1043">
                <a:solidFill>
                  <a:schemeClr val="dk1"/>
                </a:solidFill>
              </a:rPr>
              <a:t> work out Linear: the difference between terms increases or decreases by the same value each time</a:t>
            </a:r>
            <a:r>
              <a:rPr lang="en-GB" sz="1043">
                <a:solidFill>
                  <a:schemeClr val="dk2"/>
                </a:solidFill>
              </a:rPr>
              <a:t> </a:t>
            </a:r>
            <a:endParaRPr sz="1043">
              <a:solidFill>
                <a:schemeClr val="dk2"/>
              </a:solidFill>
            </a:endParaRPr>
          </a:p>
        </p:txBody>
      </p:sp>
      <p:pic>
        <p:nvPicPr>
          <p:cNvPr id="215" name="Google Shape;215;p19"/>
          <p:cNvPicPr preferRelativeResize="0"/>
          <p:nvPr/>
        </p:nvPicPr>
        <p:blipFill>
          <a:blip r:embed="rId5">
            <a:alphaModFix/>
          </a:blip>
          <a:stretch>
            <a:fillRect/>
          </a:stretch>
        </p:blipFill>
        <p:spPr>
          <a:xfrm>
            <a:off x="5528350" y="1724663"/>
            <a:ext cx="2286000" cy="1571625"/>
          </a:xfrm>
          <a:prstGeom prst="rect">
            <a:avLst/>
          </a:prstGeom>
          <a:noFill/>
          <a:ln>
            <a:noFill/>
          </a:ln>
        </p:spPr>
      </p:pic>
      <p:pic>
        <p:nvPicPr>
          <p:cNvPr id="216" name="Google Shape;216;p19"/>
          <p:cNvPicPr preferRelativeResize="0"/>
          <p:nvPr/>
        </p:nvPicPr>
        <p:blipFill>
          <a:blip r:embed="rId6">
            <a:alphaModFix/>
          </a:blip>
          <a:stretch>
            <a:fillRect/>
          </a:stretch>
        </p:blipFill>
        <p:spPr>
          <a:xfrm>
            <a:off x="7814338" y="1738963"/>
            <a:ext cx="2105025" cy="1543050"/>
          </a:xfrm>
          <a:prstGeom prst="rect">
            <a:avLst/>
          </a:prstGeom>
          <a:noFill/>
          <a:ln>
            <a:noFill/>
          </a:ln>
        </p:spPr>
      </p:pic>
      <p:pic>
        <p:nvPicPr>
          <p:cNvPr id="217" name="Google Shape;217;p19"/>
          <p:cNvPicPr preferRelativeResize="0"/>
          <p:nvPr/>
        </p:nvPicPr>
        <p:blipFill>
          <a:blip r:embed="rId7">
            <a:alphaModFix/>
          </a:blip>
          <a:stretch>
            <a:fillRect/>
          </a:stretch>
        </p:blipFill>
        <p:spPr>
          <a:xfrm>
            <a:off x="3238988" y="3436350"/>
            <a:ext cx="2409825" cy="1581150"/>
          </a:xfrm>
          <a:prstGeom prst="rect">
            <a:avLst/>
          </a:prstGeom>
          <a:noFill/>
          <a:ln>
            <a:noFill/>
          </a:ln>
        </p:spPr>
      </p:pic>
      <p:pic>
        <p:nvPicPr>
          <p:cNvPr id="218" name="Google Shape;218;p19"/>
          <p:cNvPicPr preferRelativeResize="0"/>
          <p:nvPr/>
        </p:nvPicPr>
        <p:blipFill>
          <a:blip r:embed="rId8">
            <a:alphaModFix/>
          </a:blip>
          <a:stretch>
            <a:fillRect/>
          </a:stretch>
        </p:blipFill>
        <p:spPr>
          <a:xfrm>
            <a:off x="5648825" y="3450638"/>
            <a:ext cx="2324100" cy="1552575"/>
          </a:xfrm>
          <a:prstGeom prst="rect">
            <a:avLst/>
          </a:prstGeom>
          <a:noFill/>
          <a:ln>
            <a:noFill/>
          </a:ln>
        </p:spPr>
      </p:pic>
      <p:pic>
        <p:nvPicPr>
          <p:cNvPr id="219" name="Google Shape;219;p19"/>
          <p:cNvPicPr preferRelativeResize="0"/>
          <p:nvPr/>
        </p:nvPicPr>
        <p:blipFill>
          <a:blip r:embed="rId9">
            <a:alphaModFix/>
          </a:blip>
          <a:stretch>
            <a:fillRect/>
          </a:stretch>
        </p:blipFill>
        <p:spPr>
          <a:xfrm>
            <a:off x="7972913" y="3436338"/>
            <a:ext cx="2200275" cy="1323975"/>
          </a:xfrm>
          <a:prstGeom prst="rect">
            <a:avLst/>
          </a:prstGeom>
          <a:noFill/>
          <a:ln>
            <a:noFill/>
          </a:ln>
        </p:spPr>
      </p:pic>
      <p:pic>
        <p:nvPicPr>
          <p:cNvPr id="220" name="Google Shape;220;p19"/>
          <p:cNvPicPr preferRelativeResize="0"/>
          <p:nvPr/>
        </p:nvPicPr>
        <p:blipFill>
          <a:blip r:embed="rId10">
            <a:alphaModFix/>
          </a:blip>
          <a:stretch>
            <a:fillRect/>
          </a:stretch>
        </p:blipFill>
        <p:spPr>
          <a:xfrm>
            <a:off x="3238988" y="5003213"/>
            <a:ext cx="3419475" cy="1647825"/>
          </a:xfrm>
          <a:prstGeom prst="rect">
            <a:avLst/>
          </a:prstGeom>
          <a:noFill/>
          <a:ln>
            <a:noFill/>
          </a:ln>
        </p:spPr>
      </p:pic>
      <p:pic>
        <p:nvPicPr>
          <p:cNvPr id="221" name="Google Shape;221;p19"/>
          <p:cNvPicPr preferRelativeResize="0"/>
          <p:nvPr/>
        </p:nvPicPr>
        <p:blipFill>
          <a:blip r:embed="rId11">
            <a:alphaModFix/>
          </a:blip>
          <a:stretch>
            <a:fillRect/>
          </a:stretch>
        </p:blipFill>
        <p:spPr>
          <a:xfrm>
            <a:off x="6658474" y="5003236"/>
            <a:ext cx="3419475" cy="149977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0"/>
          <p:cNvSpPr txBox="1"/>
          <p:nvPr>
            <p:ph type="title"/>
          </p:nvPr>
        </p:nvSpPr>
        <p:spPr>
          <a:xfrm>
            <a:off x="515503" y="137354"/>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Maths: Equality and Equivalence</a:t>
            </a:r>
            <a:endParaRPr sz="3555"/>
          </a:p>
        </p:txBody>
      </p:sp>
      <p:grpSp>
        <p:nvGrpSpPr>
          <p:cNvPr id="228" name="Google Shape;228;p20"/>
          <p:cNvGrpSpPr/>
          <p:nvPr/>
        </p:nvGrpSpPr>
        <p:grpSpPr>
          <a:xfrm>
            <a:off x="308593" y="989726"/>
            <a:ext cx="10002677" cy="5913156"/>
            <a:chOff x="620518" y="1224000"/>
            <a:chExt cx="9689700" cy="5904300"/>
          </a:xfrm>
        </p:grpSpPr>
        <p:sp>
          <p:nvSpPr>
            <p:cNvPr id="229" name="Google Shape;229;p20"/>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230" name="Google Shape;230;p20"/>
            <p:cNvSpPr/>
            <p:nvPr/>
          </p:nvSpPr>
          <p:spPr>
            <a:xfrm>
              <a:off x="735083" y="2040012"/>
              <a:ext cx="24708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231" name="Google Shape;231;p20"/>
            <p:cNvSpPr/>
            <p:nvPr/>
          </p:nvSpPr>
          <p:spPr>
            <a:xfrm>
              <a:off x="735083" y="1343982"/>
              <a:ext cx="24708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232" name="Google Shape;232;p20"/>
            <p:cNvSpPr/>
            <p:nvPr/>
          </p:nvSpPr>
          <p:spPr>
            <a:xfrm>
              <a:off x="3364471" y="2071235"/>
              <a:ext cx="3321900" cy="4956300"/>
            </a:xfrm>
            <a:prstGeom prst="rect">
              <a:avLst/>
            </a:prstGeom>
            <a:noFill/>
            <a:ln cap="flat" cmpd="sng" w="24175">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233" name="Google Shape;233;p20"/>
            <p:cNvSpPr/>
            <p:nvPr/>
          </p:nvSpPr>
          <p:spPr>
            <a:xfrm>
              <a:off x="3364471" y="1343982"/>
              <a:ext cx="33219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234" name="Google Shape;234;p20"/>
            <p:cNvSpPr/>
            <p:nvPr/>
          </p:nvSpPr>
          <p:spPr>
            <a:xfrm>
              <a:off x="6804038" y="2040012"/>
              <a:ext cx="33723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235" name="Google Shape;235;p20"/>
            <p:cNvSpPr/>
            <p:nvPr/>
          </p:nvSpPr>
          <p:spPr>
            <a:xfrm>
              <a:off x="6854560" y="1343982"/>
              <a:ext cx="33219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236" name="Google Shape;236;p20"/>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237" name="Google Shape;237;p20"/>
          <p:cNvSpPr txBox="1"/>
          <p:nvPr/>
        </p:nvSpPr>
        <p:spPr>
          <a:xfrm>
            <a:off x="2000826" y="7025768"/>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238" name="Google Shape;238;p20"/>
          <p:cNvSpPr txBox="1"/>
          <p:nvPr/>
        </p:nvSpPr>
        <p:spPr>
          <a:xfrm>
            <a:off x="515511" y="1874934"/>
            <a:ext cx="2478000" cy="4704000"/>
          </a:xfrm>
          <a:prstGeom prst="rect">
            <a:avLst/>
          </a:prstGeom>
          <a:noFill/>
          <a:ln>
            <a:noFill/>
          </a:ln>
        </p:spPr>
        <p:txBody>
          <a:bodyPr anchorCtr="0" anchor="t" bIns="116050" lIns="116050" spcFirstLastPara="1" rIns="116050" wrap="square" tIns="116050">
            <a:noAutofit/>
          </a:bodyPr>
          <a:lstStyle/>
          <a:p>
            <a:pPr indent="0" lvl="0" marL="0" rtl="0" algn="just">
              <a:spcBef>
                <a:spcPts val="0"/>
              </a:spcBef>
              <a:spcAft>
                <a:spcPts val="0"/>
              </a:spcAft>
              <a:buClr>
                <a:schemeClr val="dk1"/>
              </a:buClr>
              <a:buSzPts val="1100"/>
              <a:buFont typeface="Arial"/>
              <a:buNone/>
            </a:pPr>
            <a:r>
              <a:rPr b="1" lang="en-GB" sz="1043">
                <a:solidFill>
                  <a:schemeClr val="dk1"/>
                </a:solidFill>
              </a:rPr>
              <a:t>Equality:</a:t>
            </a:r>
            <a:r>
              <a:rPr lang="en-GB" sz="1043">
                <a:solidFill>
                  <a:schemeClr val="dk1"/>
                </a:solidFill>
              </a:rPr>
              <a:t> two expressions that have the same value</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Equation:</a:t>
            </a:r>
            <a:r>
              <a:rPr lang="en-GB" sz="1043">
                <a:solidFill>
                  <a:schemeClr val="dk1"/>
                </a:solidFill>
              </a:rPr>
              <a:t> a mathematical statement that two things are equal</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Equals:</a:t>
            </a:r>
            <a:r>
              <a:rPr lang="en-GB" sz="1043">
                <a:solidFill>
                  <a:schemeClr val="dk1"/>
                </a:solidFill>
              </a:rPr>
              <a:t> represented by ‘=‘ symbol – means the same</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Solution:</a:t>
            </a:r>
            <a:r>
              <a:rPr lang="en-GB" sz="1043">
                <a:solidFill>
                  <a:schemeClr val="dk1"/>
                </a:solidFill>
              </a:rPr>
              <a:t> the set or value that satisfies the equation</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Solve:</a:t>
            </a:r>
            <a:r>
              <a:rPr lang="en-GB" sz="1043">
                <a:solidFill>
                  <a:schemeClr val="dk1"/>
                </a:solidFill>
              </a:rPr>
              <a:t> to find the solution.</a:t>
            </a:r>
            <a:endParaRPr sz="1043">
              <a:solidFill>
                <a:schemeClr val="dk1"/>
              </a:solidFill>
            </a:endParaRPr>
          </a:p>
          <a:p>
            <a:pPr indent="0" lvl="0" marL="0" rtl="0" algn="just">
              <a:spcBef>
                <a:spcPts val="0"/>
              </a:spcBef>
              <a:spcAft>
                <a:spcPts val="0"/>
              </a:spcAft>
              <a:buClr>
                <a:schemeClr val="dk1"/>
              </a:buClr>
              <a:buSzPts val="1100"/>
              <a:buFont typeface="Arial"/>
              <a:buNone/>
            </a:pPr>
            <a:r>
              <a:rPr lang="en-GB" sz="1043">
                <a:solidFill>
                  <a:schemeClr val="dk1"/>
                </a:solidFill>
              </a:rPr>
              <a:t>Inverse: the operation that undoes what was done by the previous operation. (The opposite operation)</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Term:</a:t>
            </a:r>
            <a:r>
              <a:rPr lang="en-GB" sz="1043">
                <a:solidFill>
                  <a:schemeClr val="dk1"/>
                </a:solidFill>
              </a:rPr>
              <a:t> a single number or variable</a:t>
            </a:r>
            <a:endParaRPr sz="1043">
              <a:solidFill>
                <a:schemeClr val="dk1"/>
              </a:solidFill>
            </a:endParaRPr>
          </a:p>
          <a:p>
            <a:pPr indent="0" lvl="0" marL="0" rtl="0" algn="just">
              <a:spcBef>
                <a:spcPts val="0"/>
              </a:spcBef>
              <a:spcAft>
                <a:spcPts val="0"/>
              </a:spcAft>
              <a:buClr>
                <a:schemeClr val="dk1"/>
              </a:buClr>
              <a:buSzPts val="1100"/>
              <a:buFont typeface="Arial"/>
              <a:buNone/>
            </a:pPr>
            <a:r>
              <a:rPr lang="en-GB" sz="1043">
                <a:solidFill>
                  <a:schemeClr val="dk1"/>
                </a:solidFill>
              </a:rPr>
              <a:t>Like: variables that are the same are ‘like’</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Coefficient:</a:t>
            </a:r>
            <a:r>
              <a:rPr lang="en-GB" sz="1043">
                <a:solidFill>
                  <a:schemeClr val="dk1"/>
                </a:solidFill>
              </a:rPr>
              <a:t> a multiplicative factor in front of a variable e.g. 5x (5 is the coefficient, x is the variable)</a:t>
            </a:r>
            <a:endParaRPr sz="1043">
              <a:solidFill>
                <a:schemeClr val="dk1"/>
              </a:solidFill>
            </a:endParaRPr>
          </a:p>
          <a:p>
            <a:pPr indent="0" lvl="0" marL="0" rtl="0" algn="just">
              <a:spcBef>
                <a:spcPts val="0"/>
              </a:spcBef>
              <a:spcAft>
                <a:spcPts val="0"/>
              </a:spcAft>
              <a:buClr>
                <a:schemeClr val="dk1"/>
              </a:buClr>
              <a:buSzPts val="1100"/>
              <a:buFont typeface="Arial"/>
              <a:buNone/>
            </a:pPr>
            <a:r>
              <a:t/>
            </a:r>
            <a:endParaRPr sz="1043">
              <a:solidFill>
                <a:schemeClr val="dk1"/>
              </a:solidFill>
            </a:endParaRPr>
          </a:p>
          <a:p>
            <a:pPr indent="0" lvl="0" marL="0" rtl="0" algn="just">
              <a:spcBef>
                <a:spcPts val="0"/>
              </a:spcBef>
              <a:spcAft>
                <a:spcPts val="0"/>
              </a:spcAft>
              <a:buClr>
                <a:schemeClr val="dk1"/>
              </a:buClr>
              <a:buSzPts val="1100"/>
              <a:buFont typeface="Arial"/>
              <a:buNone/>
            </a:pPr>
            <a:r>
              <a:rPr b="1" lang="en-GB" sz="1043">
                <a:solidFill>
                  <a:schemeClr val="dk1"/>
                </a:solidFill>
              </a:rPr>
              <a:t>Expression: </a:t>
            </a:r>
            <a:r>
              <a:rPr lang="en-GB" sz="1043">
                <a:solidFill>
                  <a:schemeClr val="dk1"/>
                </a:solidFill>
              </a:rPr>
              <a:t>a maths sentence with a minimum of two numbers and at least one math operation (no equals sign)</a:t>
            </a:r>
            <a:endParaRPr sz="1043">
              <a:solidFill>
                <a:schemeClr val="dk1"/>
              </a:solidFill>
            </a:endParaRPr>
          </a:p>
          <a:p>
            <a:pPr indent="0" lvl="0" marL="0" rtl="0" algn="l">
              <a:spcBef>
                <a:spcPts val="0"/>
              </a:spcBef>
              <a:spcAft>
                <a:spcPts val="0"/>
              </a:spcAft>
              <a:buNone/>
            </a:pPr>
            <a:r>
              <a:t/>
            </a:r>
            <a:endParaRPr sz="1269">
              <a:solidFill>
                <a:schemeClr val="dk1"/>
              </a:solidFill>
            </a:endParaRPr>
          </a:p>
        </p:txBody>
      </p:sp>
      <p:pic>
        <p:nvPicPr>
          <p:cNvPr id="239" name="Google Shape;239;p20"/>
          <p:cNvPicPr preferRelativeResize="0"/>
          <p:nvPr/>
        </p:nvPicPr>
        <p:blipFill rotWithShape="1">
          <a:blip r:embed="rId4">
            <a:alphaModFix/>
          </a:blip>
          <a:srcRect b="7181" l="3156" r="5628" t="7121"/>
          <a:stretch/>
        </p:blipFill>
        <p:spPr>
          <a:xfrm>
            <a:off x="3198525" y="1922625"/>
            <a:ext cx="2711542" cy="1508375"/>
          </a:xfrm>
          <a:prstGeom prst="rect">
            <a:avLst/>
          </a:prstGeom>
          <a:noFill/>
          <a:ln cap="flat" cmpd="sng" w="28900">
            <a:solidFill>
              <a:schemeClr val="lt1"/>
            </a:solidFill>
            <a:prstDash val="solid"/>
            <a:miter lim="8000"/>
            <a:headEnd len="sm" w="sm" type="none"/>
            <a:tailEnd len="sm" w="sm" type="none"/>
          </a:ln>
        </p:spPr>
      </p:pic>
      <p:pic>
        <p:nvPicPr>
          <p:cNvPr id="240" name="Google Shape;240;p20"/>
          <p:cNvPicPr preferRelativeResize="0"/>
          <p:nvPr/>
        </p:nvPicPr>
        <p:blipFill rotWithShape="1">
          <a:blip r:embed="rId5">
            <a:alphaModFix/>
          </a:blip>
          <a:srcRect b="4641" l="1524" r="7740" t="4541"/>
          <a:stretch/>
        </p:blipFill>
        <p:spPr>
          <a:xfrm>
            <a:off x="6728425" y="1874925"/>
            <a:ext cx="3341125" cy="1556075"/>
          </a:xfrm>
          <a:prstGeom prst="rect">
            <a:avLst/>
          </a:prstGeom>
          <a:noFill/>
          <a:ln cap="flat" cmpd="sng" w="28900">
            <a:solidFill>
              <a:schemeClr val="lt1"/>
            </a:solidFill>
            <a:prstDash val="solid"/>
            <a:miter lim="8000"/>
            <a:headEnd len="sm" w="sm" type="none"/>
            <a:tailEnd len="sm" w="sm" type="none"/>
          </a:ln>
        </p:spPr>
      </p:pic>
      <p:pic>
        <p:nvPicPr>
          <p:cNvPr id="241" name="Google Shape;241;p20"/>
          <p:cNvPicPr preferRelativeResize="0"/>
          <p:nvPr/>
        </p:nvPicPr>
        <p:blipFill rotWithShape="1">
          <a:blip r:embed="rId6">
            <a:alphaModFix/>
          </a:blip>
          <a:srcRect b="3645" l="1979" r="23064" t="5445"/>
          <a:stretch/>
        </p:blipFill>
        <p:spPr>
          <a:xfrm>
            <a:off x="3198525" y="3532150"/>
            <a:ext cx="3100116" cy="1427825"/>
          </a:xfrm>
          <a:prstGeom prst="rect">
            <a:avLst/>
          </a:prstGeom>
          <a:noFill/>
          <a:ln>
            <a:noFill/>
          </a:ln>
        </p:spPr>
      </p:pic>
      <p:pic>
        <p:nvPicPr>
          <p:cNvPr id="242" name="Google Shape;242;p20"/>
          <p:cNvPicPr preferRelativeResize="0"/>
          <p:nvPr/>
        </p:nvPicPr>
        <p:blipFill rotWithShape="1">
          <a:blip r:embed="rId7">
            <a:alphaModFix/>
          </a:blip>
          <a:srcRect b="6867" l="1705" r="4098" t="2897"/>
          <a:stretch/>
        </p:blipFill>
        <p:spPr>
          <a:xfrm>
            <a:off x="6752974" y="3493875"/>
            <a:ext cx="3292025" cy="1466100"/>
          </a:xfrm>
          <a:prstGeom prst="rect">
            <a:avLst/>
          </a:prstGeom>
          <a:noFill/>
          <a:ln>
            <a:noFill/>
          </a:ln>
        </p:spPr>
      </p:pic>
      <p:pic>
        <p:nvPicPr>
          <p:cNvPr id="243" name="Google Shape;243;p20"/>
          <p:cNvPicPr preferRelativeResize="0"/>
          <p:nvPr/>
        </p:nvPicPr>
        <p:blipFill rotWithShape="1">
          <a:blip r:embed="rId8">
            <a:alphaModFix/>
          </a:blip>
          <a:srcRect b="47319" l="0" r="0" t="0"/>
          <a:stretch/>
        </p:blipFill>
        <p:spPr>
          <a:xfrm>
            <a:off x="3179275" y="4979050"/>
            <a:ext cx="1867050" cy="1690950"/>
          </a:xfrm>
          <a:prstGeom prst="rect">
            <a:avLst/>
          </a:prstGeom>
          <a:noFill/>
          <a:ln>
            <a:noFill/>
          </a:ln>
        </p:spPr>
      </p:pic>
      <p:pic>
        <p:nvPicPr>
          <p:cNvPr id="244" name="Google Shape;244;p20"/>
          <p:cNvPicPr preferRelativeResize="0"/>
          <p:nvPr/>
        </p:nvPicPr>
        <p:blipFill>
          <a:blip r:embed="rId9">
            <a:alphaModFix/>
          </a:blip>
          <a:stretch>
            <a:fillRect/>
          </a:stretch>
        </p:blipFill>
        <p:spPr>
          <a:xfrm>
            <a:off x="6817176" y="4920550"/>
            <a:ext cx="2222262" cy="1807950"/>
          </a:xfrm>
          <a:prstGeom prst="rect">
            <a:avLst/>
          </a:prstGeom>
          <a:noFill/>
          <a:ln>
            <a:noFill/>
          </a:ln>
        </p:spPr>
      </p:pic>
      <p:sp>
        <p:nvSpPr>
          <p:cNvPr id="245" name="Google Shape;245;p20"/>
          <p:cNvSpPr/>
          <p:nvPr/>
        </p:nvSpPr>
        <p:spPr>
          <a:xfrm>
            <a:off x="6009450" y="3893650"/>
            <a:ext cx="469500" cy="1066200"/>
          </a:xfrm>
          <a:prstGeom prst="rect">
            <a:avLst/>
          </a:prstGeom>
          <a:solidFill>
            <a:schemeClr val="lt1"/>
          </a:solidFill>
          <a:ln cap="flat" cmpd="sng" w="12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46" name="Google Shape;246;p20"/>
          <p:cNvPicPr preferRelativeResize="0"/>
          <p:nvPr/>
        </p:nvPicPr>
        <p:blipFill>
          <a:blip r:embed="rId10">
            <a:alphaModFix/>
          </a:blip>
          <a:stretch>
            <a:fillRect/>
          </a:stretch>
        </p:blipFill>
        <p:spPr>
          <a:xfrm>
            <a:off x="4761724" y="5291424"/>
            <a:ext cx="1628228" cy="1066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1"/>
          <p:cNvSpPr txBox="1"/>
          <p:nvPr>
            <p:ph type="title"/>
          </p:nvPr>
        </p:nvSpPr>
        <p:spPr>
          <a:xfrm>
            <a:off x="515503" y="137354"/>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Maths: </a:t>
            </a:r>
            <a:r>
              <a:rPr lang="en-GB" sz="3555"/>
              <a:t>Integers</a:t>
            </a:r>
            <a:r>
              <a:rPr lang="en-GB" sz="3555"/>
              <a:t> and Decimals</a:t>
            </a:r>
            <a:endParaRPr sz="3555"/>
          </a:p>
        </p:txBody>
      </p:sp>
      <p:grpSp>
        <p:nvGrpSpPr>
          <p:cNvPr id="253" name="Google Shape;253;p21"/>
          <p:cNvGrpSpPr/>
          <p:nvPr/>
        </p:nvGrpSpPr>
        <p:grpSpPr>
          <a:xfrm>
            <a:off x="344929" y="963692"/>
            <a:ext cx="10002677" cy="5913156"/>
            <a:chOff x="620518" y="1224000"/>
            <a:chExt cx="9689700" cy="5904300"/>
          </a:xfrm>
        </p:grpSpPr>
        <p:sp>
          <p:nvSpPr>
            <p:cNvPr id="254" name="Google Shape;254;p21"/>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255" name="Google Shape;255;p21"/>
            <p:cNvSpPr/>
            <p:nvPr/>
          </p:nvSpPr>
          <p:spPr>
            <a:xfrm>
              <a:off x="735082" y="2040031"/>
              <a:ext cx="26613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256" name="Google Shape;256;p21"/>
            <p:cNvSpPr/>
            <p:nvPr/>
          </p:nvSpPr>
          <p:spPr>
            <a:xfrm>
              <a:off x="735082" y="1343964"/>
              <a:ext cx="26613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257" name="Google Shape;257;p21"/>
            <p:cNvSpPr/>
            <p:nvPr/>
          </p:nvSpPr>
          <p:spPr>
            <a:xfrm>
              <a:off x="3537859" y="2084218"/>
              <a:ext cx="22671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258" name="Google Shape;258;p21"/>
            <p:cNvSpPr/>
            <p:nvPr/>
          </p:nvSpPr>
          <p:spPr>
            <a:xfrm>
              <a:off x="3537869" y="1337781"/>
              <a:ext cx="21204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259" name="Google Shape;259;p21"/>
            <p:cNvSpPr/>
            <p:nvPr/>
          </p:nvSpPr>
          <p:spPr>
            <a:xfrm>
              <a:off x="5878216" y="2084335"/>
              <a:ext cx="43755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260" name="Google Shape;260;p21"/>
            <p:cNvSpPr/>
            <p:nvPr/>
          </p:nvSpPr>
          <p:spPr>
            <a:xfrm>
              <a:off x="5878208" y="1327963"/>
              <a:ext cx="43755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261" name="Google Shape;261;p21"/>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262" name="Google Shape;262;p21"/>
          <p:cNvSpPr txBox="1"/>
          <p:nvPr/>
        </p:nvSpPr>
        <p:spPr>
          <a:xfrm>
            <a:off x="2000826" y="7025768"/>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263" name="Google Shape;263;p21"/>
          <p:cNvSpPr txBox="1"/>
          <p:nvPr/>
        </p:nvSpPr>
        <p:spPr>
          <a:xfrm>
            <a:off x="464559" y="1845060"/>
            <a:ext cx="2664900" cy="47811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Clr>
                <a:schemeClr val="dk1"/>
              </a:buClr>
              <a:buSzPts val="1100"/>
              <a:buFont typeface="Arial"/>
              <a:buNone/>
            </a:pPr>
            <a:r>
              <a:rPr b="1" lang="en-GB" sz="1006">
                <a:solidFill>
                  <a:schemeClr val="dk1"/>
                </a:solidFill>
              </a:rPr>
              <a:t>Approximate:</a:t>
            </a:r>
            <a:r>
              <a:rPr lang="en-GB" sz="1006">
                <a:solidFill>
                  <a:schemeClr val="dk1"/>
                </a:solidFill>
              </a:rPr>
              <a:t> Estimate a number or total, often by rounding to simplify.</a:t>
            </a:r>
            <a:endParaRPr sz="1006">
              <a:solidFill>
                <a:schemeClr val="dk1"/>
              </a:solidFill>
            </a:endParaRPr>
          </a:p>
          <a:p>
            <a:pPr indent="0" lvl="0" marL="0" rtl="0" algn="l">
              <a:spcBef>
                <a:spcPts val="0"/>
              </a:spcBef>
              <a:spcAft>
                <a:spcPts val="0"/>
              </a:spcAft>
              <a:buClr>
                <a:schemeClr val="dk1"/>
              </a:buClr>
              <a:buSzPts val="1100"/>
              <a:buFont typeface="Arial"/>
              <a:buNone/>
            </a:pPr>
            <a:r>
              <a:t/>
            </a:r>
            <a:endParaRPr sz="1006">
              <a:solidFill>
                <a:schemeClr val="dk1"/>
              </a:solidFill>
            </a:endParaRPr>
          </a:p>
          <a:p>
            <a:pPr indent="0" lvl="0" marL="0" rtl="0" algn="l">
              <a:spcBef>
                <a:spcPts val="0"/>
              </a:spcBef>
              <a:spcAft>
                <a:spcPts val="0"/>
              </a:spcAft>
              <a:buClr>
                <a:schemeClr val="dk1"/>
              </a:buClr>
              <a:buSzPts val="1100"/>
              <a:buFont typeface="Arial"/>
              <a:buNone/>
            </a:pPr>
            <a:r>
              <a:rPr b="1" lang="en-GB" sz="1006">
                <a:solidFill>
                  <a:schemeClr val="dk1"/>
                </a:solidFill>
              </a:rPr>
              <a:t>Integer:</a:t>
            </a:r>
            <a:r>
              <a:rPr lang="en-GB" sz="1006">
                <a:solidFill>
                  <a:schemeClr val="dk1"/>
                </a:solidFill>
              </a:rPr>
              <a:t> A whole number, positive or negative.</a:t>
            </a:r>
            <a:endParaRPr sz="1006">
              <a:solidFill>
                <a:schemeClr val="dk1"/>
              </a:solidFill>
            </a:endParaRPr>
          </a:p>
          <a:p>
            <a:pPr indent="0" lvl="0" marL="0" rtl="0" algn="l">
              <a:spcBef>
                <a:spcPts val="0"/>
              </a:spcBef>
              <a:spcAft>
                <a:spcPts val="0"/>
              </a:spcAft>
              <a:buClr>
                <a:schemeClr val="dk1"/>
              </a:buClr>
              <a:buSzPts val="1100"/>
              <a:buFont typeface="Arial"/>
              <a:buNone/>
            </a:pPr>
            <a:r>
              <a:t/>
            </a:r>
            <a:endParaRPr sz="1006">
              <a:solidFill>
                <a:schemeClr val="dk1"/>
              </a:solidFill>
            </a:endParaRPr>
          </a:p>
          <a:p>
            <a:pPr indent="0" lvl="0" marL="0" rtl="0" algn="l">
              <a:spcBef>
                <a:spcPts val="0"/>
              </a:spcBef>
              <a:spcAft>
                <a:spcPts val="0"/>
              </a:spcAft>
              <a:buClr>
                <a:schemeClr val="dk1"/>
              </a:buClr>
              <a:buSzPts val="1100"/>
              <a:buFont typeface="Arial"/>
              <a:buNone/>
            </a:pPr>
            <a:r>
              <a:rPr b="1" lang="en-GB" sz="1006">
                <a:solidFill>
                  <a:schemeClr val="dk1"/>
                </a:solidFill>
              </a:rPr>
              <a:t>Interval:</a:t>
            </a:r>
            <a:r>
              <a:rPr lang="en-GB" sz="1006">
                <a:solidFill>
                  <a:schemeClr val="dk1"/>
                </a:solidFill>
              </a:rPr>
              <a:t> The gap or space between two values.</a:t>
            </a:r>
            <a:endParaRPr sz="1006">
              <a:solidFill>
                <a:schemeClr val="dk1"/>
              </a:solidFill>
            </a:endParaRPr>
          </a:p>
          <a:p>
            <a:pPr indent="0" lvl="0" marL="0" rtl="0" algn="l">
              <a:spcBef>
                <a:spcPts val="0"/>
              </a:spcBef>
              <a:spcAft>
                <a:spcPts val="0"/>
              </a:spcAft>
              <a:buClr>
                <a:schemeClr val="dk1"/>
              </a:buClr>
              <a:buSzPts val="1100"/>
              <a:buFont typeface="Arial"/>
              <a:buNone/>
            </a:pPr>
            <a:r>
              <a:t/>
            </a:r>
            <a:endParaRPr sz="1006">
              <a:solidFill>
                <a:schemeClr val="dk1"/>
              </a:solidFill>
            </a:endParaRPr>
          </a:p>
          <a:p>
            <a:pPr indent="0" lvl="0" marL="0" rtl="0" algn="l">
              <a:spcBef>
                <a:spcPts val="0"/>
              </a:spcBef>
              <a:spcAft>
                <a:spcPts val="0"/>
              </a:spcAft>
              <a:buClr>
                <a:schemeClr val="dk1"/>
              </a:buClr>
              <a:buSzPts val="1100"/>
              <a:buFont typeface="Arial"/>
              <a:buNone/>
            </a:pPr>
            <a:r>
              <a:rPr b="1" lang="en-GB" sz="1006">
                <a:solidFill>
                  <a:schemeClr val="dk1"/>
                </a:solidFill>
              </a:rPr>
              <a:t>Median:</a:t>
            </a:r>
            <a:r>
              <a:rPr lang="en-GB" sz="1006">
                <a:solidFill>
                  <a:schemeClr val="dk1"/>
                </a:solidFill>
              </a:rPr>
              <a:t> Middle value in an ordered data set.</a:t>
            </a:r>
            <a:endParaRPr sz="1006">
              <a:solidFill>
                <a:schemeClr val="dk1"/>
              </a:solidFill>
            </a:endParaRPr>
          </a:p>
          <a:p>
            <a:pPr indent="0" lvl="0" marL="0" rtl="0" algn="l">
              <a:spcBef>
                <a:spcPts val="0"/>
              </a:spcBef>
              <a:spcAft>
                <a:spcPts val="0"/>
              </a:spcAft>
              <a:buClr>
                <a:schemeClr val="dk1"/>
              </a:buClr>
              <a:buSzPts val="1100"/>
              <a:buFont typeface="Arial"/>
              <a:buNone/>
            </a:pPr>
            <a:r>
              <a:t/>
            </a:r>
            <a:endParaRPr sz="1006">
              <a:solidFill>
                <a:schemeClr val="dk1"/>
              </a:solidFill>
            </a:endParaRPr>
          </a:p>
          <a:p>
            <a:pPr indent="0" lvl="0" marL="0" rtl="0" algn="l">
              <a:spcBef>
                <a:spcPts val="0"/>
              </a:spcBef>
              <a:spcAft>
                <a:spcPts val="0"/>
              </a:spcAft>
              <a:buClr>
                <a:schemeClr val="dk1"/>
              </a:buClr>
              <a:buSzPts val="1100"/>
              <a:buFont typeface="Arial"/>
              <a:buNone/>
            </a:pPr>
            <a:r>
              <a:rPr b="1" lang="en-GB" sz="1006">
                <a:solidFill>
                  <a:schemeClr val="dk1"/>
                </a:solidFill>
              </a:rPr>
              <a:t>Negative:</a:t>
            </a:r>
            <a:r>
              <a:rPr lang="en-GB" sz="1006">
                <a:solidFill>
                  <a:schemeClr val="dk1"/>
                </a:solidFill>
              </a:rPr>
              <a:t> Any number less than zero, shown with a minus sign.</a:t>
            </a:r>
            <a:endParaRPr sz="1006">
              <a:solidFill>
                <a:schemeClr val="dk1"/>
              </a:solidFill>
            </a:endParaRPr>
          </a:p>
          <a:p>
            <a:pPr indent="0" lvl="0" marL="0" rtl="0" algn="l">
              <a:spcBef>
                <a:spcPts val="0"/>
              </a:spcBef>
              <a:spcAft>
                <a:spcPts val="0"/>
              </a:spcAft>
              <a:buClr>
                <a:schemeClr val="dk1"/>
              </a:buClr>
              <a:buSzPts val="1100"/>
              <a:buFont typeface="Arial"/>
              <a:buNone/>
            </a:pPr>
            <a:r>
              <a:t/>
            </a:r>
            <a:endParaRPr sz="1006">
              <a:solidFill>
                <a:schemeClr val="dk1"/>
              </a:solidFill>
            </a:endParaRPr>
          </a:p>
          <a:p>
            <a:pPr indent="0" lvl="0" marL="0" rtl="0" algn="l">
              <a:spcBef>
                <a:spcPts val="0"/>
              </a:spcBef>
              <a:spcAft>
                <a:spcPts val="0"/>
              </a:spcAft>
              <a:buClr>
                <a:schemeClr val="dk1"/>
              </a:buClr>
              <a:buSzPts val="1100"/>
              <a:buFont typeface="Arial"/>
              <a:buNone/>
            </a:pPr>
            <a:r>
              <a:rPr b="1" lang="en-GB" sz="1006">
                <a:solidFill>
                  <a:schemeClr val="dk1"/>
                </a:solidFill>
              </a:rPr>
              <a:t>Placeholder:</a:t>
            </a:r>
            <a:r>
              <a:rPr lang="en-GB" sz="1006">
                <a:solidFill>
                  <a:schemeClr val="dk1"/>
                </a:solidFill>
              </a:rPr>
              <a:t> 0 used to show no value in a certain position.</a:t>
            </a:r>
            <a:endParaRPr sz="1006">
              <a:solidFill>
                <a:schemeClr val="dk1"/>
              </a:solidFill>
            </a:endParaRPr>
          </a:p>
          <a:p>
            <a:pPr indent="0" lvl="0" marL="0" rtl="0" algn="l">
              <a:spcBef>
                <a:spcPts val="0"/>
              </a:spcBef>
              <a:spcAft>
                <a:spcPts val="0"/>
              </a:spcAft>
              <a:buClr>
                <a:schemeClr val="dk1"/>
              </a:buClr>
              <a:buSzPts val="1100"/>
              <a:buFont typeface="Arial"/>
              <a:buNone/>
            </a:pPr>
            <a:r>
              <a:t/>
            </a:r>
            <a:endParaRPr sz="1006">
              <a:solidFill>
                <a:schemeClr val="dk1"/>
              </a:solidFill>
            </a:endParaRPr>
          </a:p>
          <a:p>
            <a:pPr indent="0" lvl="0" marL="0" rtl="0" algn="l">
              <a:spcBef>
                <a:spcPts val="0"/>
              </a:spcBef>
              <a:spcAft>
                <a:spcPts val="0"/>
              </a:spcAft>
              <a:buClr>
                <a:schemeClr val="dk1"/>
              </a:buClr>
              <a:buSzPts val="1100"/>
              <a:buFont typeface="Arial"/>
              <a:buNone/>
            </a:pPr>
            <a:r>
              <a:rPr b="1" lang="en-GB" sz="1006">
                <a:solidFill>
                  <a:schemeClr val="dk1"/>
                </a:solidFill>
              </a:rPr>
              <a:t>Place value:</a:t>
            </a:r>
            <a:r>
              <a:rPr lang="en-GB" sz="1006">
                <a:solidFill>
                  <a:schemeClr val="dk1"/>
                </a:solidFill>
              </a:rPr>
              <a:t> A digit’s value depends on its position; each place is 10× the one to its right.</a:t>
            </a:r>
            <a:endParaRPr sz="1006">
              <a:solidFill>
                <a:schemeClr val="dk1"/>
              </a:solidFill>
            </a:endParaRPr>
          </a:p>
          <a:p>
            <a:pPr indent="0" lvl="0" marL="0" rtl="0" algn="l">
              <a:spcBef>
                <a:spcPts val="0"/>
              </a:spcBef>
              <a:spcAft>
                <a:spcPts val="0"/>
              </a:spcAft>
              <a:buClr>
                <a:schemeClr val="dk1"/>
              </a:buClr>
              <a:buSzPts val="1100"/>
              <a:buFont typeface="Arial"/>
              <a:buNone/>
            </a:pPr>
            <a:r>
              <a:t/>
            </a:r>
            <a:endParaRPr sz="1006">
              <a:solidFill>
                <a:schemeClr val="dk1"/>
              </a:solidFill>
            </a:endParaRPr>
          </a:p>
          <a:p>
            <a:pPr indent="0" lvl="0" marL="0" rtl="0" algn="l">
              <a:spcBef>
                <a:spcPts val="0"/>
              </a:spcBef>
              <a:spcAft>
                <a:spcPts val="0"/>
              </a:spcAft>
              <a:buClr>
                <a:schemeClr val="dk1"/>
              </a:buClr>
              <a:buSzPts val="1100"/>
              <a:buFont typeface="Arial"/>
              <a:buNone/>
            </a:pPr>
            <a:r>
              <a:rPr b="1" lang="en-GB" sz="1006">
                <a:solidFill>
                  <a:schemeClr val="dk1"/>
                </a:solidFill>
              </a:rPr>
              <a:t>Range:</a:t>
            </a:r>
            <a:r>
              <a:rPr lang="en-GB" sz="1006">
                <a:solidFill>
                  <a:schemeClr val="dk1"/>
                </a:solidFill>
              </a:rPr>
              <a:t> Difference between the largest and smallest numbers in a set.</a:t>
            </a:r>
            <a:endParaRPr sz="1006">
              <a:solidFill>
                <a:schemeClr val="dk1"/>
              </a:solidFill>
            </a:endParaRPr>
          </a:p>
          <a:p>
            <a:pPr indent="0" lvl="0" marL="0" rtl="0" algn="l">
              <a:spcBef>
                <a:spcPts val="0"/>
              </a:spcBef>
              <a:spcAft>
                <a:spcPts val="0"/>
              </a:spcAft>
              <a:buClr>
                <a:schemeClr val="dk1"/>
              </a:buClr>
              <a:buSzPts val="1100"/>
              <a:buFont typeface="Arial"/>
              <a:buNone/>
            </a:pPr>
            <a:r>
              <a:t/>
            </a:r>
            <a:endParaRPr sz="1006">
              <a:solidFill>
                <a:schemeClr val="dk1"/>
              </a:solidFill>
            </a:endParaRPr>
          </a:p>
          <a:p>
            <a:pPr indent="0" lvl="0" marL="0" rtl="0" algn="l">
              <a:spcBef>
                <a:spcPts val="0"/>
              </a:spcBef>
              <a:spcAft>
                <a:spcPts val="0"/>
              </a:spcAft>
              <a:buNone/>
            </a:pPr>
            <a:r>
              <a:rPr b="1" lang="en-GB" sz="1006">
                <a:solidFill>
                  <a:schemeClr val="dk1"/>
                </a:solidFill>
              </a:rPr>
              <a:t>Significant figure:</a:t>
            </a:r>
            <a:r>
              <a:rPr lang="en-GB" sz="1006">
                <a:solidFill>
                  <a:schemeClr val="dk1"/>
                </a:solidFill>
              </a:rPr>
              <a:t> A digit that gives meaning to a number; first non-zero after a decimal or leftmost digit in an integer.</a:t>
            </a:r>
            <a:endParaRPr sz="1006">
              <a:solidFill>
                <a:schemeClr val="dk2"/>
              </a:solidFill>
            </a:endParaRPr>
          </a:p>
        </p:txBody>
      </p:sp>
      <p:pic>
        <p:nvPicPr>
          <p:cNvPr id="264" name="Google Shape;264;p21"/>
          <p:cNvPicPr preferRelativeResize="0"/>
          <p:nvPr/>
        </p:nvPicPr>
        <p:blipFill rotWithShape="1">
          <a:blip r:embed="rId4">
            <a:alphaModFix/>
          </a:blip>
          <a:srcRect b="4833" l="1684" r="3178" t="68000"/>
          <a:stretch/>
        </p:blipFill>
        <p:spPr>
          <a:xfrm>
            <a:off x="3434425" y="3934313"/>
            <a:ext cx="2161225" cy="889050"/>
          </a:xfrm>
          <a:prstGeom prst="rect">
            <a:avLst/>
          </a:prstGeom>
          <a:noFill/>
          <a:ln>
            <a:noFill/>
          </a:ln>
        </p:spPr>
      </p:pic>
      <p:pic>
        <p:nvPicPr>
          <p:cNvPr id="265" name="Google Shape;265;p21"/>
          <p:cNvPicPr preferRelativeResize="0"/>
          <p:nvPr/>
        </p:nvPicPr>
        <p:blipFill rotWithShape="1">
          <a:blip r:embed="rId5">
            <a:alphaModFix/>
          </a:blip>
          <a:srcRect b="7090" l="1490" r="1770" t="3505"/>
          <a:stretch/>
        </p:blipFill>
        <p:spPr>
          <a:xfrm>
            <a:off x="5830825" y="1902725"/>
            <a:ext cx="4376871" cy="1609175"/>
          </a:xfrm>
          <a:prstGeom prst="rect">
            <a:avLst/>
          </a:prstGeom>
          <a:noFill/>
          <a:ln>
            <a:noFill/>
          </a:ln>
        </p:spPr>
      </p:pic>
      <p:pic>
        <p:nvPicPr>
          <p:cNvPr id="266" name="Google Shape;266;p21"/>
          <p:cNvPicPr preferRelativeResize="0"/>
          <p:nvPr/>
        </p:nvPicPr>
        <p:blipFill rotWithShape="1">
          <a:blip r:embed="rId6">
            <a:alphaModFix/>
          </a:blip>
          <a:srcRect b="9648" l="2303" r="7010" t="4743"/>
          <a:stretch/>
        </p:blipFill>
        <p:spPr>
          <a:xfrm>
            <a:off x="5830825" y="5105625"/>
            <a:ext cx="2418188" cy="1095403"/>
          </a:xfrm>
          <a:prstGeom prst="rect">
            <a:avLst/>
          </a:prstGeom>
          <a:noFill/>
          <a:ln>
            <a:noFill/>
          </a:ln>
        </p:spPr>
      </p:pic>
      <p:pic>
        <p:nvPicPr>
          <p:cNvPr id="267" name="Google Shape;267;p21"/>
          <p:cNvPicPr preferRelativeResize="0"/>
          <p:nvPr/>
        </p:nvPicPr>
        <p:blipFill rotWithShape="1">
          <a:blip r:embed="rId7">
            <a:alphaModFix/>
          </a:blip>
          <a:srcRect b="2679" l="3963" r="3871" t="6807"/>
          <a:stretch/>
        </p:blipFill>
        <p:spPr>
          <a:xfrm>
            <a:off x="8694075" y="3903112"/>
            <a:ext cx="1506400" cy="951475"/>
          </a:xfrm>
          <a:prstGeom prst="rect">
            <a:avLst/>
          </a:prstGeom>
          <a:noFill/>
          <a:ln>
            <a:noFill/>
          </a:ln>
        </p:spPr>
      </p:pic>
      <p:pic>
        <p:nvPicPr>
          <p:cNvPr id="268" name="Google Shape;268;p21"/>
          <p:cNvPicPr preferRelativeResize="0"/>
          <p:nvPr/>
        </p:nvPicPr>
        <p:blipFill rotWithShape="1">
          <a:blip r:embed="rId8">
            <a:alphaModFix/>
          </a:blip>
          <a:srcRect b="6211" l="2728" r="3849" t="5815"/>
          <a:stretch/>
        </p:blipFill>
        <p:spPr>
          <a:xfrm>
            <a:off x="8249026" y="5245803"/>
            <a:ext cx="1972711" cy="815050"/>
          </a:xfrm>
          <a:prstGeom prst="rect">
            <a:avLst/>
          </a:prstGeom>
          <a:noFill/>
          <a:ln>
            <a:noFill/>
          </a:ln>
        </p:spPr>
      </p:pic>
      <p:pic>
        <p:nvPicPr>
          <p:cNvPr id="269" name="Google Shape;269;p21"/>
          <p:cNvPicPr preferRelativeResize="0"/>
          <p:nvPr/>
        </p:nvPicPr>
        <p:blipFill rotWithShape="1">
          <a:blip r:embed="rId9">
            <a:alphaModFix/>
          </a:blip>
          <a:srcRect b="3147" l="3809" r="12299" t="4577"/>
          <a:stretch/>
        </p:blipFill>
        <p:spPr>
          <a:xfrm>
            <a:off x="5830825" y="3887675"/>
            <a:ext cx="2863261" cy="1136000"/>
          </a:xfrm>
          <a:prstGeom prst="rect">
            <a:avLst/>
          </a:prstGeom>
          <a:noFill/>
          <a:ln>
            <a:noFill/>
          </a:ln>
        </p:spPr>
      </p:pic>
      <p:pic>
        <p:nvPicPr>
          <p:cNvPr id="270" name="Google Shape;270;p21"/>
          <p:cNvPicPr preferRelativeResize="0"/>
          <p:nvPr/>
        </p:nvPicPr>
        <p:blipFill rotWithShape="1">
          <a:blip r:embed="rId10">
            <a:alphaModFix/>
          </a:blip>
          <a:srcRect b="6063" l="2768" r="9064" t="4243"/>
          <a:stretch/>
        </p:blipFill>
        <p:spPr>
          <a:xfrm>
            <a:off x="3406050" y="5176221"/>
            <a:ext cx="2217975" cy="1406825"/>
          </a:xfrm>
          <a:prstGeom prst="rect">
            <a:avLst/>
          </a:prstGeom>
          <a:noFill/>
          <a:ln>
            <a:noFill/>
          </a:ln>
        </p:spPr>
      </p:pic>
      <p:pic>
        <p:nvPicPr>
          <p:cNvPr id="271" name="Google Shape;271;p21"/>
          <p:cNvPicPr preferRelativeResize="0"/>
          <p:nvPr/>
        </p:nvPicPr>
        <p:blipFill rotWithShape="1">
          <a:blip r:embed="rId4">
            <a:alphaModFix/>
          </a:blip>
          <a:srcRect b="39082" l="1684" r="3178" t="2967"/>
          <a:stretch/>
        </p:blipFill>
        <p:spPr>
          <a:xfrm>
            <a:off x="3399525" y="1902725"/>
            <a:ext cx="2161225" cy="1896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2"/>
          <p:cNvSpPr txBox="1"/>
          <p:nvPr>
            <p:ph type="title"/>
          </p:nvPr>
        </p:nvSpPr>
        <p:spPr>
          <a:xfrm>
            <a:off x="515503" y="137354"/>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Maths: </a:t>
            </a:r>
            <a:r>
              <a:rPr lang="en-GB" sz="3555"/>
              <a:t>Measures</a:t>
            </a:r>
            <a:r>
              <a:rPr lang="en-GB" sz="3555"/>
              <a:t> of Location</a:t>
            </a:r>
            <a:endParaRPr sz="3555"/>
          </a:p>
        </p:txBody>
      </p:sp>
      <p:grpSp>
        <p:nvGrpSpPr>
          <p:cNvPr id="278" name="Google Shape;278;p22"/>
          <p:cNvGrpSpPr/>
          <p:nvPr/>
        </p:nvGrpSpPr>
        <p:grpSpPr>
          <a:xfrm>
            <a:off x="308593" y="989726"/>
            <a:ext cx="10002677" cy="5913156"/>
            <a:chOff x="620518" y="1224000"/>
            <a:chExt cx="9689700" cy="5904300"/>
          </a:xfrm>
        </p:grpSpPr>
        <p:sp>
          <p:nvSpPr>
            <p:cNvPr id="279" name="Google Shape;279;p22"/>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280" name="Google Shape;280;p22"/>
            <p:cNvSpPr/>
            <p:nvPr/>
          </p:nvSpPr>
          <p:spPr>
            <a:xfrm>
              <a:off x="735082" y="2040012"/>
              <a:ext cx="25569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281" name="Google Shape;281;p22"/>
            <p:cNvSpPr/>
            <p:nvPr/>
          </p:nvSpPr>
          <p:spPr>
            <a:xfrm>
              <a:off x="735082" y="1343982"/>
              <a:ext cx="25569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282" name="Google Shape;282;p22"/>
            <p:cNvSpPr/>
            <p:nvPr/>
          </p:nvSpPr>
          <p:spPr>
            <a:xfrm>
              <a:off x="3375686" y="2071216"/>
              <a:ext cx="65004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283" name="Google Shape;283;p22"/>
            <p:cNvSpPr/>
            <p:nvPr/>
          </p:nvSpPr>
          <p:spPr>
            <a:xfrm>
              <a:off x="3375601" y="1343982"/>
              <a:ext cx="65004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grpSp>
      <p:pic>
        <p:nvPicPr>
          <p:cNvPr id="284" name="Google Shape;284;p22"/>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285" name="Google Shape;285;p22"/>
          <p:cNvSpPr txBox="1"/>
          <p:nvPr/>
        </p:nvSpPr>
        <p:spPr>
          <a:xfrm>
            <a:off x="2000826" y="7025768"/>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286" name="Google Shape;286;p22"/>
          <p:cNvSpPr txBox="1"/>
          <p:nvPr/>
        </p:nvSpPr>
        <p:spPr>
          <a:xfrm>
            <a:off x="468213" y="1869717"/>
            <a:ext cx="2359500" cy="4702200"/>
          </a:xfrm>
          <a:prstGeom prst="rect">
            <a:avLst/>
          </a:prstGeom>
          <a:noFill/>
          <a:ln>
            <a:noFill/>
          </a:ln>
        </p:spPr>
        <p:txBody>
          <a:bodyPr anchorCtr="0" anchor="t" bIns="116050" lIns="116050" spcFirstLastPara="1" rIns="116050" wrap="square" tIns="116050">
            <a:noAutofit/>
          </a:bodyPr>
          <a:lstStyle/>
          <a:p>
            <a:pPr indent="0" lvl="0" marL="0" rtl="0" algn="l">
              <a:lnSpc>
                <a:spcPct val="75000"/>
              </a:lnSpc>
              <a:spcBef>
                <a:spcPts val="0"/>
              </a:spcBef>
              <a:spcAft>
                <a:spcPts val="0"/>
              </a:spcAft>
              <a:buNone/>
            </a:pPr>
            <a:r>
              <a:rPr b="1" lang="en-GB" sz="1396">
                <a:solidFill>
                  <a:schemeClr val="dk1"/>
                </a:solidFill>
              </a:rPr>
              <a:t>Spread: </a:t>
            </a:r>
            <a:r>
              <a:rPr lang="en-GB" sz="1396">
                <a:solidFill>
                  <a:schemeClr val="dk1"/>
                </a:solidFill>
              </a:rPr>
              <a:t>the distance/ how spread out/ variation of data</a:t>
            </a:r>
            <a:endParaRPr sz="1396">
              <a:solidFill>
                <a:schemeClr val="dk1"/>
              </a:solidFill>
            </a:endParaRPr>
          </a:p>
          <a:p>
            <a:pPr indent="0" lvl="0" marL="0" rtl="0" algn="l">
              <a:lnSpc>
                <a:spcPct val="75000"/>
              </a:lnSpc>
              <a:spcBef>
                <a:spcPts val="0"/>
              </a:spcBef>
              <a:spcAft>
                <a:spcPts val="0"/>
              </a:spcAft>
              <a:buNone/>
            </a:pPr>
            <a:r>
              <a:t/>
            </a:r>
            <a:endParaRPr sz="1396">
              <a:solidFill>
                <a:schemeClr val="dk1"/>
              </a:solidFill>
            </a:endParaRPr>
          </a:p>
          <a:p>
            <a:pPr indent="0" lvl="0" marL="0" rtl="0" algn="l">
              <a:lnSpc>
                <a:spcPct val="75000"/>
              </a:lnSpc>
              <a:spcBef>
                <a:spcPts val="0"/>
              </a:spcBef>
              <a:spcAft>
                <a:spcPts val="0"/>
              </a:spcAft>
              <a:buNone/>
            </a:pPr>
            <a:r>
              <a:rPr b="1" lang="en-GB" sz="1396">
                <a:solidFill>
                  <a:schemeClr val="dk1"/>
                </a:solidFill>
              </a:rPr>
              <a:t>Average:</a:t>
            </a:r>
            <a:r>
              <a:rPr lang="en-GB" sz="1396">
                <a:solidFill>
                  <a:schemeClr val="dk1"/>
                </a:solidFill>
              </a:rPr>
              <a:t> a measure of central tendency – or the typical value of all the data together</a:t>
            </a:r>
            <a:endParaRPr sz="1396">
              <a:solidFill>
                <a:schemeClr val="dk1"/>
              </a:solidFill>
            </a:endParaRPr>
          </a:p>
          <a:p>
            <a:pPr indent="0" lvl="0" marL="0" rtl="0" algn="l">
              <a:lnSpc>
                <a:spcPct val="75000"/>
              </a:lnSpc>
              <a:spcBef>
                <a:spcPts val="0"/>
              </a:spcBef>
              <a:spcAft>
                <a:spcPts val="0"/>
              </a:spcAft>
              <a:buNone/>
            </a:pPr>
            <a:r>
              <a:t/>
            </a:r>
            <a:endParaRPr sz="1396">
              <a:solidFill>
                <a:schemeClr val="dk1"/>
              </a:solidFill>
            </a:endParaRPr>
          </a:p>
          <a:p>
            <a:pPr indent="0" lvl="0" marL="0" rtl="0" algn="l">
              <a:lnSpc>
                <a:spcPct val="75000"/>
              </a:lnSpc>
              <a:spcBef>
                <a:spcPts val="0"/>
              </a:spcBef>
              <a:spcAft>
                <a:spcPts val="0"/>
              </a:spcAft>
              <a:buNone/>
            </a:pPr>
            <a:r>
              <a:rPr b="1" lang="en-GB" sz="1396">
                <a:solidFill>
                  <a:schemeClr val="dk1"/>
                </a:solidFill>
              </a:rPr>
              <a:t>Total:</a:t>
            </a:r>
            <a:r>
              <a:rPr lang="en-GB" sz="1396">
                <a:solidFill>
                  <a:schemeClr val="dk1"/>
                </a:solidFill>
              </a:rPr>
              <a:t> all the data added together</a:t>
            </a:r>
            <a:endParaRPr sz="1396">
              <a:solidFill>
                <a:schemeClr val="dk1"/>
              </a:solidFill>
            </a:endParaRPr>
          </a:p>
          <a:p>
            <a:pPr indent="0" lvl="0" marL="0" rtl="0" algn="l">
              <a:lnSpc>
                <a:spcPct val="75000"/>
              </a:lnSpc>
              <a:spcBef>
                <a:spcPts val="0"/>
              </a:spcBef>
              <a:spcAft>
                <a:spcPts val="0"/>
              </a:spcAft>
              <a:buNone/>
            </a:pPr>
            <a:r>
              <a:t/>
            </a:r>
            <a:endParaRPr sz="1396">
              <a:solidFill>
                <a:schemeClr val="dk1"/>
              </a:solidFill>
            </a:endParaRPr>
          </a:p>
          <a:p>
            <a:pPr indent="0" lvl="0" marL="0" rtl="0" algn="l">
              <a:lnSpc>
                <a:spcPct val="75000"/>
              </a:lnSpc>
              <a:spcBef>
                <a:spcPts val="0"/>
              </a:spcBef>
              <a:spcAft>
                <a:spcPts val="0"/>
              </a:spcAft>
              <a:buNone/>
            </a:pPr>
            <a:r>
              <a:rPr b="1" lang="en-GB" sz="1396">
                <a:solidFill>
                  <a:schemeClr val="dk1"/>
                </a:solidFill>
              </a:rPr>
              <a:t>Frequency:</a:t>
            </a:r>
            <a:r>
              <a:rPr lang="en-GB" sz="1396">
                <a:solidFill>
                  <a:schemeClr val="dk1"/>
                </a:solidFill>
              </a:rPr>
              <a:t> the number of times the data values occur</a:t>
            </a:r>
            <a:endParaRPr sz="1396">
              <a:solidFill>
                <a:schemeClr val="dk1"/>
              </a:solidFill>
            </a:endParaRPr>
          </a:p>
          <a:p>
            <a:pPr indent="0" lvl="0" marL="0" rtl="0" algn="l">
              <a:lnSpc>
                <a:spcPct val="75000"/>
              </a:lnSpc>
              <a:spcBef>
                <a:spcPts val="0"/>
              </a:spcBef>
              <a:spcAft>
                <a:spcPts val="0"/>
              </a:spcAft>
              <a:buNone/>
            </a:pPr>
            <a:r>
              <a:t/>
            </a:r>
            <a:endParaRPr sz="1396">
              <a:solidFill>
                <a:schemeClr val="dk1"/>
              </a:solidFill>
            </a:endParaRPr>
          </a:p>
          <a:p>
            <a:pPr indent="0" lvl="0" marL="0" rtl="0" algn="l">
              <a:lnSpc>
                <a:spcPct val="75000"/>
              </a:lnSpc>
              <a:spcBef>
                <a:spcPts val="0"/>
              </a:spcBef>
              <a:spcAft>
                <a:spcPts val="0"/>
              </a:spcAft>
              <a:buNone/>
            </a:pPr>
            <a:r>
              <a:rPr b="1" lang="en-GB" sz="1396">
                <a:solidFill>
                  <a:schemeClr val="dk1"/>
                </a:solidFill>
              </a:rPr>
              <a:t>Represent:</a:t>
            </a:r>
            <a:r>
              <a:rPr lang="en-GB" sz="1396">
                <a:solidFill>
                  <a:schemeClr val="dk1"/>
                </a:solidFill>
              </a:rPr>
              <a:t> something that </a:t>
            </a:r>
            <a:r>
              <a:rPr lang="en-GB" sz="1396">
                <a:solidFill>
                  <a:schemeClr val="dk1"/>
                </a:solidFill>
              </a:rPr>
              <a:t>shows</a:t>
            </a:r>
            <a:r>
              <a:rPr lang="en-GB" sz="1396">
                <a:solidFill>
                  <a:schemeClr val="dk1"/>
                </a:solidFill>
              </a:rPr>
              <a:t> the value of another</a:t>
            </a:r>
            <a:endParaRPr sz="1396">
              <a:solidFill>
                <a:schemeClr val="dk1"/>
              </a:solidFill>
            </a:endParaRPr>
          </a:p>
          <a:p>
            <a:pPr indent="0" lvl="0" marL="0" rtl="0" algn="l">
              <a:lnSpc>
                <a:spcPct val="75000"/>
              </a:lnSpc>
              <a:spcBef>
                <a:spcPts val="0"/>
              </a:spcBef>
              <a:spcAft>
                <a:spcPts val="0"/>
              </a:spcAft>
              <a:buNone/>
            </a:pPr>
            <a:r>
              <a:t/>
            </a:r>
            <a:endParaRPr sz="1396">
              <a:solidFill>
                <a:schemeClr val="dk1"/>
              </a:solidFill>
            </a:endParaRPr>
          </a:p>
          <a:p>
            <a:pPr indent="0" lvl="0" marL="0" rtl="0" algn="l">
              <a:lnSpc>
                <a:spcPct val="75000"/>
              </a:lnSpc>
              <a:spcBef>
                <a:spcPts val="0"/>
              </a:spcBef>
              <a:spcAft>
                <a:spcPts val="0"/>
              </a:spcAft>
              <a:buNone/>
            </a:pPr>
            <a:r>
              <a:rPr b="1" lang="en-GB" sz="1396">
                <a:solidFill>
                  <a:schemeClr val="dk1"/>
                </a:solidFill>
              </a:rPr>
              <a:t>Outlier: </a:t>
            </a:r>
            <a:r>
              <a:rPr lang="en-GB" sz="1396">
                <a:solidFill>
                  <a:schemeClr val="dk1"/>
                </a:solidFill>
              </a:rPr>
              <a:t>a value that stands apart from the data set</a:t>
            </a:r>
            <a:endParaRPr sz="1396">
              <a:solidFill>
                <a:schemeClr val="dk1"/>
              </a:solidFill>
            </a:endParaRPr>
          </a:p>
          <a:p>
            <a:pPr indent="0" lvl="0" marL="0" rtl="0" algn="l">
              <a:lnSpc>
                <a:spcPct val="75000"/>
              </a:lnSpc>
              <a:spcBef>
                <a:spcPts val="0"/>
              </a:spcBef>
              <a:spcAft>
                <a:spcPts val="0"/>
              </a:spcAft>
              <a:buNone/>
            </a:pPr>
            <a:r>
              <a:t/>
            </a:r>
            <a:endParaRPr sz="1396">
              <a:solidFill>
                <a:schemeClr val="dk1"/>
              </a:solidFill>
            </a:endParaRPr>
          </a:p>
          <a:p>
            <a:pPr indent="0" lvl="0" marL="0" rtl="0" algn="l">
              <a:lnSpc>
                <a:spcPct val="75000"/>
              </a:lnSpc>
              <a:spcBef>
                <a:spcPts val="0"/>
              </a:spcBef>
              <a:spcAft>
                <a:spcPts val="0"/>
              </a:spcAft>
              <a:buNone/>
            </a:pPr>
            <a:r>
              <a:rPr b="1" lang="en-GB" sz="1396">
                <a:solidFill>
                  <a:schemeClr val="dk1"/>
                </a:solidFill>
              </a:rPr>
              <a:t>Consistent:</a:t>
            </a:r>
            <a:r>
              <a:rPr lang="en-GB" sz="1396">
                <a:solidFill>
                  <a:schemeClr val="dk1"/>
                </a:solidFill>
              </a:rPr>
              <a:t> a set of data that is similar and doesn’t change very much</a:t>
            </a:r>
            <a:endParaRPr sz="1396">
              <a:solidFill>
                <a:schemeClr val="dk1"/>
              </a:solidFill>
            </a:endParaRPr>
          </a:p>
          <a:p>
            <a:pPr indent="0" lvl="0" marL="0" rtl="0" algn="l">
              <a:lnSpc>
                <a:spcPct val="75000"/>
              </a:lnSpc>
              <a:spcBef>
                <a:spcPts val="0"/>
              </a:spcBef>
              <a:spcAft>
                <a:spcPts val="0"/>
              </a:spcAft>
              <a:buNone/>
            </a:pPr>
            <a:r>
              <a:t/>
            </a:r>
            <a:endParaRPr sz="2285">
              <a:solidFill>
                <a:schemeClr val="dk2"/>
              </a:solidFill>
            </a:endParaRPr>
          </a:p>
        </p:txBody>
      </p:sp>
      <p:grpSp>
        <p:nvGrpSpPr>
          <p:cNvPr id="287" name="Google Shape;287;p22"/>
          <p:cNvGrpSpPr/>
          <p:nvPr/>
        </p:nvGrpSpPr>
        <p:grpSpPr>
          <a:xfrm>
            <a:off x="3210350" y="1954675"/>
            <a:ext cx="6592975" cy="4533185"/>
            <a:chOff x="2333596" y="7311710"/>
            <a:chExt cx="5695874" cy="3916359"/>
          </a:xfrm>
        </p:grpSpPr>
        <p:pic>
          <p:nvPicPr>
            <p:cNvPr id="288" name="Google Shape;288;p22"/>
            <p:cNvPicPr preferRelativeResize="0"/>
            <p:nvPr/>
          </p:nvPicPr>
          <p:blipFill rotWithShape="1">
            <a:blip r:embed="rId4">
              <a:alphaModFix/>
            </a:blip>
            <a:srcRect b="51244" l="1334" r="2020" t="3190"/>
            <a:stretch/>
          </p:blipFill>
          <p:spPr>
            <a:xfrm>
              <a:off x="2333596" y="7311710"/>
              <a:ext cx="5695870" cy="1941642"/>
            </a:xfrm>
            <a:prstGeom prst="rect">
              <a:avLst/>
            </a:prstGeom>
            <a:noFill/>
            <a:ln>
              <a:noFill/>
            </a:ln>
          </p:spPr>
        </p:pic>
        <p:pic>
          <p:nvPicPr>
            <p:cNvPr id="289" name="Google Shape;289;p22"/>
            <p:cNvPicPr preferRelativeResize="0"/>
            <p:nvPr/>
          </p:nvPicPr>
          <p:blipFill rotWithShape="1">
            <a:blip r:embed="rId4">
              <a:alphaModFix/>
            </a:blip>
            <a:srcRect b="4839" l="1334" r="1276" t="51565"/>
            <a:stretch/>
          </p:blipFill>
          <p:spPr>
            <a:xfrm>
              <a:off x="2333596" y="9384518"/>
              <a:ext cx="5695874" cy="1843551"/>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3"/>
          <p:cNvSpPr txBox="1"/>
          <p:nvPr>
            <p:ph type="title"/>
          </p:nvPr>
        </p:nvSpPr>
        <p:spPr>
          <a:xfrm>
            <a:off x="515503" y="137354"/>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Maths: </a:t>
            </a:r>
            <a:r>
              <a:rPr lang="en-GB" sz="3555"/>
              <a:t>Multiplication</a:t>
            </a:r>
            <a:r>
              <a:rPr lang="en-GB" sz="3555"/>
              <a:t> and Division</a:t>
            </a:r>
            <a:endParaRPr sz="3555"/>
          </a:p>
        </p:txBody>
      </p:sp>
      <p:grpSp>
        <p:nvGrpSpPr>
          <p:cNvPr id="296" name="Google Shape;296;p23"/>
          <p:cNvGrpSpPr/>
          <p:nvPr/>
        </p:nvGrpSpPr>
        <p:grpSpPr>
          <a:xfrm>
            <a:off x="308600" y="989781"/>
            <a:ext cx="10002677" cy="6117445"/>
            <a:chOff x="620518" y="1224000"/>
            <a:chExt cx="9689700" cy="5904300"/>
          </a:xfrm>
        </p:grpSpPr>
        <p:sp>
          <p:nvSpPr>
            <p:cNvPr id="297" name="Google Shape;297;p23"/>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298" name="Google Shape;298;p23"/>
            <p:cNvSpPr/>
            <p:nvPr/>
          </p:nvSpPr>
          <p:spPr>
            <a:xfrm>
              <a:off x="735083" y="2040012"/>
              <a:ext cx="24039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299" name="Google Shape;299;p23"/>
            <p:cNvSpPr/>
            <p:nvPr/>
          </p:nvSpPr>
          <p:spPr>
            <a:xfrm>
              <a:off x="735083" y="1343982"/>
              <a:ext cx="24039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300" name="Google Shape;300;p23"/>
            <p:cNvSpPr/>
            <p:nvPr/>
          </p:nvSpPr>
          <p:spPr>
            <a:xfrm>
              <a:off x="3291907" y="2040011"/>
              <a:ext cx="3209100" cy="4212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301" name="Google Shape;301;p23"/>
            <p:cNvSpPr/>
            <p:nvPr/>
          </p:nvSpPr>
          <p:spPr>
            <a:xfrm>
              <a:off x="3291890" y="1343982"/>
              <a:ext cx="32091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302" name="Google Shape;302;p23"/>
            <p:cNvSpPr/>
            <p:nvPr/>
          </p:nvSpPr>
          <p:spPr>
            <a:xfrm>
              <a:off x="6653842" y="2040011"/>
              <a:ext cx="3522600" cy="4212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303" name="Google Shape;303;p23"/>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304" name="Google Shape;304;p23"/>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05" name="Google Shape;305;p23"/>
          <p:cNvSpPr txBox="1"/>
          <p:nvPr/>
        </p:nvSpPr>
        <p:spPr>
          <a:xfrm>
            <a:off x="2000826" y="7025768"/>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306" name="Google Shape;306;p23"/>
          <p:cNvSpPr txBox="1"/>
          <p:nvPr/>
        </p:nvSpPr>
        <p:spPr>
          <a:xfrm>
            <a:off x="464559" y="1826173"/>
            <a:ext cx="2406000" cy="4933800"/>
          </a:xfrm>
          <a:prstGeom prst="rect">
            <a:avLst/>
          </a:prstGeom>
          <a:noFill/>
          <a:ln>
            <a:noFill/>
          </a:ln>
        </p:spPr>
        <p:txBody>
          <a:bodyPr anchorCtr="0" anchor="t" bIns="116050" lIns="116050" spcFirstLastPara="1" rIns="116050" wrap="square" tIns="116050">
            <a:noAutofit/>
          </a:bodyPr>
          <a:lstStyle/>
          <a:p>
            <a:pPr indent="0" lvl="0" marL="0" rtl="0" algn="just">
              <a:spcBef>
                <a:spcPts val="0"/>
              </a:spcBef>
              <a:spcAft>
                <a:spcPts val="0"/>
              </a:spcAft>
              <a:buClr>
                <a:schemeClr val="dk1"/>
              </a:buClr>
              <a:buSzPts val="1100"/>
              <a:buFont typeface="Arial"/>
              <a:buNone/>
            </a:pPr>
            <a:r>
              <a:rPr b="1" lang="en-GB" sz="1169">
                <a:solidFill>
                  <a:schemeClr val="dk1"/>
                </a:solidFill>
              </a:rPr>
              <a:t>Array:</a:t>
            </a:r>
            <a:r>
              <a:rPr lang="en-GB" sz="1169">
                <a:solidFill>
                  <a:schemeClr val="dk1"/>
                </a:solidFill>
              </a:rPr>
              <a:t> an arrangement of items to represent concepts in rows or columns</a:t>
            </a:r>
            <a:endParaRPr sz="1169">
              <a:solidFill>
                <a:schemeClr val="dk1"/>
              </a:solidFill>
            </a:endParaRPr>
          </a:p>
          <a:p>
            <a:pPr indent="0" lvl="0" marL="0" rtl="0" algn="just">
              <a:spcBef>
                <a:spcPts val="0"/>
              </a:spcBef>
              <a:spcAft>
                <a:spcPts val="0"/>
              </a:spcAft>
              <a:buClr>
                <a:schemeClr val="dk1"/>
              </a:buClr>
              <a:buSzPts val="1100"/>
              <a:buFont typeface="Arial"/>
              <a:buNone/>
            </a:pPr>
            <a:r>
              <a:t/>
            </a:r>
            <a:endParaRPr sz="1169">
              <a:solidFill>
                <a:schemeClr val="dk1"/>
              </a:solidFill>
            </a:endParaRPr>
          </a:p>
          <a:p>
            <a:pPr indent="0" lvl="0" marL="0" rtl="0" algn="just">
              <a:spcBef>
                <a:spcPts val="0"/>
              </a:spcBef>
              <a:spcAft>
                <a:spcPts val="0"/>
              </a:spcAft>
              <a:buClr>
                <a:schemeClr val="dk1"/>
              </a:buClr>
              <a:buSzPts val="1100"/>
              <a:buFont typeface="Arial"/>
              <a:buNone/>
            </a:pPr>
            <a:r>
              <a:rPr b="1" lang="en-GB" sz="1169">
                <a:solidFill>
                  <a:schemeClr val="dk1"/>
                </a:solidFill>
              </a:rPr>
              <a:t>Multiples</a:t>
            </a:r>
            <a:r>
              <a:rPr lang="en-GB" sz="1169">
                <a:solidFill>
                  <a:schemeClr val="dk1"/>
                </a:solidFill>
              </a:rPr>
              <a:t>: found by multiplying any number by positive integers</a:t>
            </a:r>
            <a:endParaRPr sz="1169">
              <a:solidFill>
                <a:schemeClr val="dk1"/>
              </a:solidFill>
            </a:endParaRPr>
          </a:p>
          <a:p>
            <a:pPr indent="0" lvl="0" marL="0" rtl="0" algn="just">
              <a:spcBef>
                <a:spcPts val="0"/>
              </a:spcBef>
              <a:spcAft>
                <a:spcPts val="0"/>
              </a:spcAft>
              <a:buClr>
                <a:schemeClr val="dk1"/>
              </a:buClr>
              <a:buSzPts val="1100"/>
              <a:buFont typeface="Arial"/>
              <a:buNone/>
            </a:pPr>
            <a:r>
              <a:t/>
            </a:r>
            <a:endParaRPr sz="1169">
              <a:solidFill>
                <a:schemeClr val="dk1"/>
              </a:solidFill>
            </a:endParaRPr>
          </a:p>
          <a:p>
            <a:pPr indent="0" lvl="0" marL="0" rtl="0" algn="just">
              <a:spcBef>
                <a:spcPts val="0"/>
              </a:spcBef>
              <a:spcAft>
                <a:spcPts val="0"/>
              </a:spcAft>
              <a:buClr>
                <a:schemeClr val="dk1"/>
              </a:buClr>
              <a:buSzPts val="1100"/>
              <a:buFont typeface="Arial"/>
              <a:buNone/>
            </a:pPr>
            <a:r>
              <a:rPr b="1" lang="en-GB" sz="1169">
                <a:solidFill>
                  <a:schemeClr val="dk1"/>
                </a:solidFill>
              </a:rPr>
              <a:t>Factor:</a:t>
            </a:r>
            <a:r>
              <a:rPr lang="en-GB" sz="1169">
                <a:solidFill>
                  <a:schemeClr val="dk1"/>
                </a:solidFill>
              </a:rPr>
              <a:t> integers that multiply together to get another number.</a:t>
            </a:r>
            <a:endParaRPr sz="1169">
              <a:solidFill>
                <a:schemeClr val="dk1"/>
              </a:solidFill>
            </a:endParaRPr>
          </a:p>
          <a:p>
            <a:pPr indent="0" lvl="0" marL="0" rtl="0" algn="just">
              <a:spcBef>
                <a:spcPts val="0"/>
              </a:spcBef>
              <a:spcAft>
                <a:spcPts val="0"/>
              </a:spcAft>
              <a:buClr>
                <a:schemeClr val="dk1"/>
              </a:buClr>
              <a:buSzPts val="1100"/>
              <a:buFont typeface="Arial"/>
              <a:buNone/>
            </a:pPr>
            <a:r>
              <a:t/>
            </a:r>
            <a:endParaRPr sz="1169">
              <a:solidFill>
                <a:schemeClr val="dk1"/>
              </a:solidFill>
            </a:endParaRPr>
          </a:p>
          <a:p>
            <a:pPr indent="0" lvl="0" marL="0" rtl="0" algn="just">
              <a:spcBef>
                <a:spcPts val="0"/>
              </a:spcBef>
              <a:spcAft>
                <a:spcPts val="0"/>
              </a:spcAft>
              <a:buClr>
                <a:schemeClr val="dk1"/>
              </a:buClr>
              <a:buSzPts val="1100"/>
              <a:buFont typeface="Arial"/>
              <a:buNone/>
            </a:pPr>
            <a:r>
              <a:rPr b="1" lang="en-GB" sz="1169">
                <a:solidFill>
                  <a:schemeClr val="dk1"/>
                </a:solidFill>
              </a:rPr>
              <a:t>Mili:</a:t>
            </a:r>
            <a:r>
              <a:rPr lang="en-GB" sz="1169">
                <a:solidFill>
                  <a:schemeClr val="dk1"/>
                </a:solidFill>
              </a:rPr>
              <a:t> prefix meaning one thousandth</a:t>
            </a:r>
            <a:endParaRPr sz="1169">
              <a:solidFill>
                <a:schemeClr val="dk1"/>
              </a:solidFill>
            </a:endParaRPr>
          </a:p>
          <a:p>
            <a:pPr indent="0" lvl="0" marL="0" rtl="0" algn="just">
              <a:spcBef>
                <a:spcPts val="0"/>
              </a:spcBef>
              <a:spcAft>
                <a:spcPts val="0"/>
              </a:spcAft>
              <a:buClr>
                <a:schemeClr val="dk1"/>
              </a:buClr>
              <a:buSzPts val="1100"/>
              <a:buFont typeface="Arial"/>
              <a:buNone/>
            </a:pPr>
            <a:r>
              <a:t/>
            </a:r>
            <a:endParaRPr sz="1169">
              <a:solidFill>
                <a:schemeClr val="dk1"/>
              </a:solidFill>
            </a:endParaRPr>
          </a:p>
          <a:p>
            <a:pPr indent="0" lvl="0" marL="0" rtl="0" algn="just">
              <a:spcBef>
                <a:spcPts val="0"/>
              </a:spcBef>
              <a:spcAft>
                <a:spcPts val="0"/>
              </a:spcAft>
              <a:buClr>
                <a:schemeClr val="dk1"/>
              </a:buClr>
              <a:buSzPts val="1100"/>
              <a:buFont typeface="Arial"/>
              <a:buNone/>
            </a:pPr>
            <a:r>
              <a:rPr b="1" lang="en-GB" sz="1169">
                <a:solidFill>
                  <a:schemeClr val="dk1"/>
                </a:solidFill>
              </a:rPr>
              <a:t>Centi:</a:t>
            </a:r>
            <a:r>
              <a:rPr lang="en-GB" sz="1169">
                <a:solidFill>
                  <a:schemeClr val="dk1"/>
                </a:solidFill>
              </a:rPr>
              <a:t> prefix meaning one hundredth.</a:t>
            </a:r>
            <a:endParaRPr sz="1169">
              <a:solidFill>
                <a:schemeClr val="dk1"/>
              </a:solidFill>
            </a:endParaRPr>
          </a:p>
          <a:p>
            <a:pPr indent="0" lvl="0" marL="0" rtl="0" algn="just">
              <a:spcBef>
                <a:spcPts val="0"/>
              </a:spcBef>
              <a:spcAft>
                <a:spcPts val="0"/>
              </a:spcAft>
              <a:buClr>
                <a:schemeClr val="dk1"/>
              </a:buClr>
              <a:buSzPts val="1100"/>
              <a:buFont typeface="Arial"/>
              <a:buNone/>
            </a:pPr>
            <a:r>
              <a:t/>
            </a:r>
            <a:endParaRPr sz="1169">
              <a:solidFill>
                <a:schemeClr val="dk1"/>
              </a:solidFill>
            </a:endParaRPr>
          </a:p>
          <a:p>
            <a:pPr indent="0" lvl="0" marL="0" rtl="0" algn="just">
              <a:spcBef>
                <a:spcPts val="0"/>
              </a:spcBef>
              <a:spcAft>
                <a:spcPts val="0"/>
              </a:spcAft>
              <a:buClr>
                <a:schemeClr val="dk1"/>
              </a:buClr>
              <a:buSzPts val="1100"/>
              <a:buFont typeface="Arial"/>
              <a:buNone/>
            </a:pPr>
            <a:r>
              <a:rPr b="1" lang="en-GB" sz="1169">
                <a:solidFill>
                  <a:schemeClr val="dk1"/>
                </a:solidFill>
              </a:rPr>
              <a:t>Kilo:</a:t>
            </a:r>
            <a:r>
              <a:rPr lang="en-GB" sz="1169">
                <a:solidFill>
                  <a:schemeClr val="dk1"/>
                </a:solidFill>
              </a:rPr>
              <a:t> prefix meaning multiply by 1000</a:t>
            </a:r>
            <a:endParaRPr sz="1169">
              <a:solidFill>
                <a:schemeClr val="dk1"/>
              </a:solidFill>
            </a:endParaRPr>
          </a:p>
          <a:p>
            <a:pPr indent="0" lvl="0" marL="0" rtl="0" algn="just">
              <a:spcBef>
                <a:spcPts val="0"/>
              </a:spcBef>
              <a:spcAft>
                <a:spcPts val="0"/>
              </a:spcAft>
              <a:buClr>
                <a:schemeClr val="dk1"/>
              </a:buClr>
              <a:buSzPts val="1100"/>
              <a:buFont typeface="Arial"/>
              <a:buNone/>
            </a:pPr>
            <a:r>
              <a:t/>
            </a:r>
            <a:endParaRPr sz="1169">
              <a:solidFill>
                <a:schemeClr val="dk1"/>
              </a:solidFill>
            </a:endParaRPr>
          </a:p>
          <a:p>
            <a:pPr indent="0" lvl="0" marL="0" rtl="0" algn="just">
              <a:spcBef>
                <a:spcPts val="0"/>
              </a:spcBef>
              <a:spcAft>
                <a:spcPts val="0"/>
              </a:spcAft>
              <a:buClr>
                <a:schemeClr val="dk1"/>
              </a:buClr>
              <a:buSzPts val="1100"/>
              <a:buFont typeface="Arial"/>
              <a:buNone/>
            </a:pPr>
            <a:r>
              <a:rPr b="1" lang="en-GB" sz="1169">
                <a:solidFill>
                  <a:schemeClr val="dk1"/>
                </a:solidFill>
              </a:rPr>
              <a:t>Quotient:</a:t>
            </a:r>
            <a:r>
              <a:rPr lang="en-GB" sz="1169">
                <a:solidFill>
                  <a:schemeClr val="dk1"/>
                </a:solidFill>
              </a:rPr>
              <a:t> the result of a division</a:t>
            </a:r>
            <a:endParaRPr sz="1169">
              <a:solidFill>
                <a:schemeClr val="dk1"/>
              </a:solidFill>
            </a:endParaRPr>
          </a:p>
          <a:p>
            <a:pPr indent="0" lvl="0" marL="0" rtl="0" algn="just">
              <a:spcBef>
                <a:spcPts val="0"/>
              </a:spcBef>
              <a:spcAft>
                <a:spcPts val="0"/>
              </a:spcAft>
              <a:buClr>
                <a:schemeClr val="dk1"/>
              </a:buClr>
              <a:buSzPts val="1100"/>
              <a:buFont typeface="Arial"/>
              <a:buNone/>
            </a:pPr>
            <a:r>
              <a:t/>
            </a:r>
            <a:endParaRPr sz="1169">
              <a:solidFill>
                <a:schemeClr val="dk1"/>
              </a:solidFill>
            </a:endParaRPr>
          </a:p>
          <a:p>
            <a:pPr indent="0" lvl="0" marL="0" rtl="0" algn="just">
              <a:spcBef>
                <a:spcPts val="0"/>
              </a:spcBef>
              <a:spcAft>
                <a:spcPts val="0"/>
              </a:spcAft>
              <a:buClr>
                <a:schemeClr val="dk1"/>
              </a:buClr>
              <a:buSzPts val="1100"/>
              <a:buFont typeface="Arial"/>
              <a:buNone/>
            </a:pPr>
            <a:r>
              <a:rPr b="1" lang="en-GB" sz="1169">
                <a:solidFill>
                  <a:schemeClr val="dk1"/>
                </a:solidFill>
              </a:rPr>
              <a:t>Dividend:</a:t>
            </a:r>
            <a:r>
              <a:rPr lang="en-GB" sz="1169">
                <a:solidFill>
                  <a:schemeClr val="dk1"/>
                </a:solidFill>
              </a:rPr>
              <a:t> the number being divided</a:t>
            </a:r>
            <a:endParaRPr sz="1169">
              <a:solidFill>
                <a:schemeClr val="dk1"/>
              </a:solidFill>
            </a:endParaRPr>
          </a:p>
          <a:p>
            <a:pPr indent="0" lvl="0" marL="0" rtl="0" algn="just">
              <a:spcBef>
                <a:spcPts val="0"/>
              </a:spcBef>
              <a:spcAft>
                <a:spcPts val="0"/>
              </a:spcAft>
              <a:buClr>
                <a:schemeClr val="dk1"/>
              </a:buClr>
              <a:buSzPts val="1100"/>
              <a:buFont typeface="Arial"/>
              <a:buNone/>
            </a:pPr>
            <a:r>
              <a:t/>
            </a:r>
            <a:endParaRPr sz="1169">
              <a:solidFill>
                <a:schemeClr val="dk1"/>
              </a:solidFill>
            </a:endParaRPr>
          </a:p>
          <a:p>
            <a:pPr indent="0" lvl="0" marL="0" rtl="0" algn="just">
              <a:spcBef>
                <a:spcPts val="0"/>
              </a:spcBef>
              <a:spcAft>
                <a:spcPts val="0"/>
              </a:spcAft>
              <a:buClr>
                <a:schemeClr val="dk1"/>
              </a:buClr>
              <a:buSzPts val="1100"/>
              <a:buFont typeface="Arial"/>
              <a:buNone/>
            </a:pPr>
            <a:r>
              <a:rPr b="1" lang="en-GB" sz="1169">
                <a:solidFill>
                  <a:schemeClr val="dk1"/>
                </a:solidFill>
              </a:rPr>
              <a:t>Divisor:</a:t>
            </a:r>
            <a:r>
              <a:rPr lang="en-GB" sz="1169">
                <a:solidFill>
                  <a:schemeClr val="dk1"/>
                </a:solidFill>
              </a:rPr>
              <a:t> the number we divide by.</a:t>
            </a:r>
            <a:endParaRPr sz="1169">
              <a:solidFill>
                <a:schemeClr val="dk1"/>
              </a:solidFill>
            </a:endParaRPr>
          </a:p>
          <a:p>
            <a:pPr indent="0" lvl="0" marL="0" rtl="0" algn="l">
              <a:spcBef>
                <a:spcPts val="0"/>
              </a:spcBef>
              <a:spcAft>
                <a:spcPts val="0"/>
              </a:spcAft>
              <a:buNone/>
            </a:pPr>
            <a:r>
              <a:t/>
            </a:r>
            <a:endParaRPr sz="2285">
              <a:solidFill>
                <a:schemeClr val="dk2"/>
              </a:solidFill>
            </a:endParaRPr>
          </a:p>
        </p:txBody>
      </p:sp>
      <p:pic>
        <p:nvPicPr>
          <p:cNvPr id="307" name="Google Shape;307;p23"/>
          <p:cNvPicPr preferRelativeResize="0"/>
          <p:nvPr/>
        </p:nvPicPr>
        <p:blipFill rotWithShape="1">
          <a:blip r:embed="rId4">
            <a:alphaModFix/>
          </a:blip>
          <a:srcRect b="5444" l="2619" r="2846" t="3206"/>
          <a:stretch/>
        </p:blipFill>
        <p:spPr>
          <a:xfrm>
            <a:off x="3156950" y="1919050"/>
            <a:ext cx="3145096" cy="2076725"/>
          </a:xfrm>
          <a:prstGeom prst="rect">
            <a:avLst/>
          </a:prstGeom>
          <a:noFill/>
          <a:ln>
            <a:noFill/>
          </a:ln>
        </p:spPr>
      </p:pic>
      <p:pic>
        <p:nvPicPr>
          <p:cNvPr id="308" name="Google Shape;308;p23"/>
          <p:cNvPicPr preferRelativeResize="0"/>
          <p:nvPr/>
        </p:nvPicPr>
        <p:blipFill rotWithShape="1">
          <a:blip r:embed="rId5">
            <a:alphaModFix/>
          </a:blip>
          <a:srcRect b="3331" l="2255" r="2616" t="2587"/>
          <a:stretch/>
        </p:blipFill>
        <p:spPr>
          <a:xfrm>
            <a:off x="3223025" y="4120625"/>
            <a:ext cx="2882813" cy="1951700"/>
          </a:xfrm>
          <a:prstGeom prst="rect">
            <a:avLst/>
          </a:prstGeom>
          <a:noFill/>
          <a:ln cap="flat" cmpd="sng" w="31850">
            <a:solidFill>
              <a:schemeClr val="lt1"/>
            </a:solidFill>
            <a:prstDash val="solid"/>
            <a:miter lim="8000"/>
            <a:headEnd len="sm" w="sm" type="none"/>
            <a:tailEnd len="sm" w="sm" type="none"/>
          </a:ln>
        </p:spPr>
      </p:pic>
      <p:pic>
        <p:nvPicPr>
          <p:cNvPr id="309" name="Google Shape;309;p23"/>
          <p:cNvPicPr preferRelativeResize="0"/>
          <p:nvPr/>
        </p:nvPicPr>
        <p:blipFill rotWithShape="1">
          <a:blip r:embed="rId6">
            <a:alphaModFix/>
          </a:blip>
          <a:srcRect b="2905" l="920" r="53101" t="3699"/>
          <a:stretch/>
        </p:blipFill>
        <p:spPr>
          <a:xfrm>
            <a:off x="6588450" y="1919050"/>
            <a:ext cx="3453551" cy="2201575"/>
          </a:xfrm>
          <a:prstGeom prst="rect">
            <a:avLst/>
          </a:prstGeom>
          <a:noFill/>
          <a:ln>
            <a:noFill/>
          </a:ln>
        </p:spPr>
      </p:pic>
      <p:pic>
        <p:nvPicPr>
          <p:cNvPr id="310" name="Google Shape;310;p23"/>
          <p:cNvPicPr preferRelativeResize="0"/>
          <p:nvPr/>
        </p:nvPicPr>
        <p:blipFill rotWithShape="1">
          <a:blip r:embed="rId6">
            <a:alphaModFix/>
          </a:blip>
          <a:srcRect b="6423" l="50000" r="1437" t="3616"/>
          <a:stretch/>
        </p:blipFill>
        <p:spPr>
          <a:xfrm>
            <a:off x="6611075" y="4120623"/>
            <a:ext cx="3357146" cy="1951700"/>
          </a:xfrm>
          <a:prstGeom prst="rect">
            <a:avLst/>
          </a:prstGeom>
          <a:noFill/>
          <a:ln>
            <a:noFill/>
          </a:ln>
        </p:spPr>
      </p:pic>
      <p:pic>
        <p:nvPicPr>
          <p:cNvPr id="311" name="Google Shape;311;p23"/>
          <p:cNvPicPr preferRelativeResize="0"/>
          <p:nvPr/>
        </p:nvPicPr>
        <p:blipFill>
          <a:blip r:embed="rId7">
            <a:alphaModFix/>
          </a:blip>
          <a:stretch>
            <a:fillRect/>
          </a:stretch>
        </p:blipFill>
        <p:spPr>
          <a:xfrm>
            <a:off x="3023427" y="8863450"/>
            <a:ext cx="1120974" cy="1690412"/>
          </a:xfrm>
          <a:prstGeom prst="rect">
            <a:avLst/>
          </a:prstGeom>
          <a:noFill/>
          <a:ln>
            <a:noFill/>
          </a:ln>
        </p:spPr>
      </p:pic>
      <p:pic>
        <p:nvPicPr>
          <p:cNvPr id="312" name="Google Shape;312;p23"/>
          <p:cNvPicPr preferRelativeResize="0"/>
          <p:nvPr/>
        </p:nvPicPr>
        <p:blipFill rotWithShape="1">
          <a:blip r:embed="rId8">
            <a:alphaModFix/>
          </a:blip>
          <a:srcRect b="21322" l="1220" r="3451" t="8586"/>
          <a:stretch/>
        </p:blipFill>
        <p:spPr>
          <a:xfrm>
            <a:off x="3023425" y="6282000"/>
            <a:ext cx="7228175" cy="677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grpSp>
        <p:nvGrpSpPr>
          <p:cNvPr id="318" name="Google Shape;318;p24"/>
          <p:cNvGrpSpPr/>
          <p:nvPr/>
        </p:nvGrpSpPr>
        <p:grpSpPr>
          <a:xfrm>
            <a:off x="344668" y="989726"/>
            <a:ext cx="10002677" cy="5913156"/>
            <a:chOff x="620518" y="1224000"/>
            <a:chExt cx="9689700" cy="5904300"/>
          </a:xfrm>
        </p:grpSpPr>
        <p:sp>
          <p:nvSpPr>
            <p:cNvPr id="319" name="Google Shape;319;p24"/>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320" name="Google Shape;320;p24"/>
            <p:cNvSpPr/>
            <p:nvPr/>
          </p:nvSpPr>
          <p:spPr>
            <a:xfrm>
              <a:off x="735083" y="2040012"/>
              <a:ext cx="24039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321" name="Google Shape;321;p24"/>
            <p:cNvSpPr/>
            <p:nvPr/>
          </p:nvSpPr>
          <p:spPr>
            <a:xfrm>
              <a:off x="735083" y="1343982"/>
              <a:ext cx="24039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322" name="Google Shape;322;p24"/>
            <p:cNvSpPr/>
            <p:nvPr/>
          </p:nvSpPr>
          <p:spPr>
            <a:xfrm>
              <a:off x="3291914" y="2040000"/>
              <a:ext cx="6918000" cy="3375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323" name="Google Shape;323;p24"/>
            <p:cNvSpPr/>
            <p:nvPr/>
          </p:nvSpPr>
          <p:spPr>
            <a:xfrm>
              <a:off x="3291890" y="1343994"/>
              <a:ext cx="69180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324" name="Google Shape;324;p24"/>
            <p:cNvSpPr/>
            <p:nvPr/>
          </p:nvSpPr>
          <p:spPr>
            <a:xfrm>
              <a:off x="3291914" y="5508572"/>
              <a:ext cx="6918000" cy="14877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grpSp>
      <p:sp>
        <p:nvSpPr>
          <p:cNvPr id="325" name="Google Shape;325;p24"/>
          <p:cNvSpPr txBox="1"/>
          <p:nvPr>
            <p:ph type="title"/>
          </p:nvPr>
        </p:nvSpPr>
        <p:spPr>
          <a:xfrm>
            <a:off x="515503" y="137354"/>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Maths: </a:t>
            </a:r>
            <a:r>
              <a:rPr lang="en-GB"/>
              <a:t>Addition and Subtraction</a:t>
            </a:r>
            <a:endParaRPr sz="3555"/>
          </a:p>
        </p:txBody>
      </p:sp>
      <p:pic>
        <p:nvPicPr>
          <p:cNvPr id="326" name="Google Shape;326;p24"/>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27" name="Google Shape;327;p24"/>
          <p:cNvSpPr txBox="1"/>
          <p:nvPr/>
        </p:nvSpPr>
        <p:spPr>
          <a:xfrm>
            <a:off x="2000826" y="7025768"/>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328" name="Google Shape;328;p24"/>
          <p:cNvSpPr txBox="1"/>
          <p:nvPr/>
        </p:nvSpPr>
        <p:spPr>
          <a:xfrm>
            <a:off x="509675" y="1888725"/>
            <a:ext cx="2316000" cy="488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100">
                <a:solidFill>
                  <a:schemeClr val="dk1"/>
                </a:solidFill>
              </a:rPr>
              <a:t>Commutative:</a:t>
            </a:r>
            <a:r>
              <a:rPr lang="en-GB" sz="1100">
                <a:solidFill>
                  <a:schemeClr val="dk1"/>
                </a:solidFill>
              </a:rPr>
              <a:t> Order of numbers doesn’t change the result.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Associative:</a:t>
            </a:r>
            <a:r>
              <a:rPr lang="en-GB" sz="1100">
                <a:solidFill>
                  <a:schemeClr val="dk1"/>
                </a:solidFill>
              </a:rPr>
              <a:t> In addition/multiplication, grouping doesn’t affect the result.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Inverse:</a:t>
            </a:r>
            <a:r>
              <a:rPr lang="en-GB" sz="1100">
                <a:solidFill>
                  <a:schemeClr val="dk1"/>
                </a:solidFill>
              </a:rPr>
              <a:t> An operation that undoes another.</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Placeholder:</a:t>
            </a:r>
            <a:r>
              <a:rPr lang="en-GB" sz="1100">
                <a:solidFill>
                  <a:schemeClr val="dk1"/>
                </a:solidFill>
              </a:rPr>
              <a:t> A number in position to show value.</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Perimeter:</a:t>
            </a:r>
            <a:r>
              <a:rPr lang="en-GB" sz="1100">
                <a:solidFill>
                  <a:schemeClr val="dk1"/>
                </a:solidFill>
              </a:rPr>
              <a:t> Distance around a 2D shape.</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Polygon:</a:t>
            </a:r>
            <a:r>
              <a:rPr lang="en-GB" sz="1100">
                <a:solidFill>
                  <a:schemeClr val="dk1"/>
                </a:solidFill>
              </a:rPr>
              <a:t> 2D shape with straight lines.</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Balance:</a:t>
            </a:r>
            <a:r>
              <a:rPr lang="en-GB" sz="1100">
                <a:solidFill>
                  <a:schemeClr val="dk1"/>
                </a:solidFill>
              </a:rPr>
              <a:t> Money in a bank account.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Credit:</a:t>
            </a:r>
            <a:r>
              <a:rPr lang="en-GB" sz="1100">
                <a:solidFill>
                  <a:schemeClr val="dk1"/>
                </a:solidFill>
              </a:rPr>
              <a:t> Money going in.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Debit:</a:t>
            </a:r>
            <a:r>
              <a:rPr lang="en-GB" sz="1100">
                <a:solidFill>
                  <a:schemeClr val="dk1"/>
                </a:solidFill>
              </a:rPr>
              <a:t> Money going out.</a:t>
            </a:r>
            <a:endParaRPr sz="2285">
              <a:solidFill>
                <a:schemeClr val="dk2"/>
              </a:solidFill>
            </a:endParaRPr>
          </a:p>
        </p:txBody>
      </p:sp>
      <p:pic>
        <p:nvPicPr>
          <p:cNvPr id="329" name="Google Shape;329;p24"/>
          <p:cNvPicPr preferRelativeResize="0"/>
          <p:nvPr/>
        </p:nvPicPr>
        <p:blipFill rotWithShape="1">
          <a:blip r:embed="rId4">
            <a:alphaModFix/>
          </a:blip>
          <a:srcRect b="54685" l="792" r="1456" t="2273"/>
          <a:stretch/>
        </p:blipFill>
        <p:spPr>
          <a:xfrm>
            <a:off x="3224725" y="1888725"/>
            <a:ext cx="6937074" cy="1401975"/>
          </a:xfrm>
          <a:prstGeom prst="rect">
            <a:avLst/>
          </a:prstGeom>
          <a:noFill/>
          <a:ln cap="flat" cmpd="sng" w="28900">
            <a:solidFill>
              <a:schemeClr val="lt1"/>
            </a:solidFill>
            <a:prstDash val="solid"/>
            <a:miter lim="8000"/>
            <a:headEnd len="sm" w="sm" type="none"/>
            <a:tailEnd len="sm" w="sm" type="none"/>
          </a:ln>
        </p:spPr>
      </p:pic>
      <p:pic>
        <p:nvPicPr>
          <p:cNvPr id="330" name="Google Shape;330;p24"/>
          <p:cNvPicPr preferRelativeResize="0"/>
          <p:nvPr/>
        </p:nvPicPr>
        <p:blipFill rotWithShape="1">
          <a:blip r:embed="rId5">
            <a:alphaModFix/>
          </a:blip>
          <a:srcRect b="6344" l="28400" r="1821" t="2895"/>
          <a:stretch/>
        </p:blipFill>
        <p:spPr>
          <a:xfrm>
            <a:off x="6265125" y="5300150"/>
            <a:ext cx="3848786" cy="1378088"/>
          </a:xfrm>
          <a:prstGeom prst="rect">
            <a:avLst/>
          </a:prstGeom>
          <a:noFill/>
          <a:ln>
            <a:noFill/>
          </a:ln>
        </p:spPr>
      </p:pic>
      <p:pic>
        <p:nvPicPr>
          <p:cNvPr id="331" name="Google Shape;331;p24"/>
          <p:cNvPicPr preferRelativeResize="0"/>
          <p:nvPr/>
        </p:nvPicPr>
        <p:blipFill rotWithShape="1">
          <a:blip r:embed="rId6">
            <a:alphaModFix/>
          </a:blip>
          <a:srcRect b="-11127" l="2223" r="8156" t="3519"/>
          <a:stretch/>
        </p:blipFill>
        <p:spPr>
          <a:xfrm>
            <a:off x="3224725" y="5300150"/>
            <a:ext cx="3040400" cy="1401975"/>
          </a:xfrm>
          <a:prstGeom prst="rect">
            <a:avLst/>
          </a:prstGeom>
          <a:noFill/>
          <a:ln>
            <a:noFill/>
          </a:ln>
        </p:spPr>
      </p:pic>
      <p:pic>
        <p:nvPicPr>
          <p:cNvPr id="332" name="Google Shape;332;p24"/>
          <p:cNvPicPr preferRelativeResize="0"/>
          <p:nvPr/>
        </p:nvPicPr>
        <p:blipFill rotWithShape="1">
          <a:blip r:embed="rId4">
            <a:alphaModFix/>
          </a:blip>
          <a:srcRect b="3559" l="789" r="48937" t="48341"/>
          <a:stretch/>
        </p:blipFill>
        <p:spPr>
          <a:xfrm>
            <a:off x="3224725" y="3409750"/>
            <a:ext cx="3567650" cy="1566750"/>
          </a:xfrm>
          <a:prstGeom prst="rect">
            <a:avLst/>
          </a:prstGeom>
          <a:noFill/>
          <a:ln cap="flat" cmpd="sng" w="28900">
            <a:solidFill>
              <a:schemeClr val="lt1"/>
            </a:solidFill>
            <a:prstDash val="solid"/>
            <a:miter lim="8000"/>
            <a:headEnd len="sm" w="sm" type="none"/>
            <a:tailEnd len="sm" w="sm" type="none"/>
          </a:ln>
        </p:spPr>
      </p:pic>
      <p:pic>
        <p:nvPicPr>
          <p:cNvPr id="333" name="Google Shape;333;p24"/>
          <p:cNvPicPr preferRelativeResize="0"/>
          <p:nvPr/>
        </p:nvPicPr>
        <p:blipFill rotWithShape="1">
          <a:blip r:embed="rId4">
            <a:alphaModFix/>
          </a:blip>
          <a:srcRect b="3559" l="52778" r="1451" t="48341"/>
          <a:stretch/>
        </p:blipFill>
        <p:spPr>
          <a:xfrm>
            <a:off x="6792375" y="3409750"/>
            <a:ext cx="3304624" cy="1594067"/>
          </a:xfrm>
          <a:prstGeom prst="rect">
            <a:avLst/>
          </a:prstGeom>
          <a:noFill/>
          <a:ln cap="flat" cmpd="sng" w="28900">
            <a:solidFill>
              <a:schemeClr val="lt1"/>
            </a:solidFill>
            <a:prstDash val="solid"/>
            <a:miter lim="8000"/>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5"/>
          <p:cNvSpPr txBox="1"/>
          <p:nvPr>
            <p:ph type="title"/>
          </p:nvPr>
        </p:nvSpPr>
        <p:spPr>
          <a:xfrm>
            <a:off x="515503" y="137354"/>
            <a:ext cx="71946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Maths: </a:t>
            </a:r>
            <a:r>
              <a:rPr lang="en-GB"/>
              <a:t>Number Sense</a:t>
            </a:r>
            <a:endParaRPr sz="3555"/>
          </a:p>
        </p:txBody>
      </p:sp>
      <p:grpSp>
        <p:nvGrpSpPr>
          <p:cNvPr id="340" name="Google Shape;340;p25"/>
          <p:cNvGrpSpPr/>
          <p:nvPr/>
        </p:nvGrpSpPr>
        <p:grpSpPr>
          <a:xfrm>
            <a:off x="308593" y="989726"/>
            <a:ext cx="10002677" cy="5913156"/>
            <a:chOff x="620518" y="1224000"/>
            <a:chExt cx="9689700" cy="5904300"/>
          </a:xfrm>
        </p:grpSpPr>
        <p:sp>
          <p:nvSpPr>
            <p:cNvPr id="341" name="Google Shape;341;p25"/>
            <p:cNvSpPr/>
            <p:nvPr/>
          </p:nvSpPr>
          <p:spPr>
            <a:xfrm>
              <a:off x="620518" y="1224000"/>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342" name="Google Shape;342;p25"/>
            <p:cNvSpPr/>
            <p:nvPr/>
          </p:nvSpPr>
          <p:spPr>
            <a:xfrm>
              <a:off x="735083" y="2040012"/>
              <a:ext cx="24039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343" name="Google Shape;343;p25"/>
            <p:cNvSpPr/>
            <p:nvPr/>
          </p:nvSpPr>
          <p:spPr>
            <a:xfrm>
              <a:off x="735083" y="1343982"/>
              <a:ext cx="24039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344" name="Google Shape;344;p25"/>
            <p:cNvSpPr/>
            <p:nvPr/>
          </p:nvSpPr>
          <p:spPr>
            <a:xfrm>
              <a:off x="3291912" y="2040000"/>
              <a:ext cx="31848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345" name="Google Shape;345;p25"/>
            <p:cNvSpPr/>
            <p:nvPr/>
          </p:nvSpPr>
          <p:spPr>
            <a:xfrm>
              <a:off x="3291890" y="1343982"/>
              <a:ext cx="32091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346" name="Google Shape;346;p25"/>
            <p:cNvSpPr/>
            <p:nvPr/>
          </p:nvSpPr>
          <p:spPr>
            <a:xfrm>
              <a:off x="6629665"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347" name="Google Shape;347;p25"/>
            <p:cNvSpPr/>
            <p:nvPr/>
          </p:nvSpPr>
          <p:spPr>
            <a:xfrm>
              <a:off x="6629664"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348" name="Google Shape;348;p25"/>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49" name="Google Shape;349;p25"/>
          <p:cNvSpPr txBox="1"/>
          <p:nvPr/>
        </p:nvSpPr>
        <p:spPr>
          <a:xfrm>
            <a:off x="2000826" y="7025768"/>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350" name="Google Shape;350;p25"/>
          <p:cNvSpPr txBox="1"/>
          <p:nvPr/>
        </p:nvSpPr>
        <p:spPr>
          <a:xfrm>
            <a:off x="479600" y="1858650"/>
            <a:ext cx="2428800" cy="488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185">
                <a:solidFill>
                  <a:schemeClr val="dk1"/>
                </a:solidFill>
              </a:rPr>
              <a:t>Commutative</a:t>
            </a:r>
            <a:r>
              <a:rPr lang="en-GB" sz="1185">
                <a:solidFill>
                  <a:schemeClr val="dk1"/>
                </a:solidFill>
              </a:rPr>
              <a:t>: changing the order of the operations does not change the result</a:t>
            </a:r>
            <a:endParaRPr sz="1185">
              <a:solidFill>
                <a:schemeClr val="dk1"/>
              </a:solidFill>
            </a:endParaRPr>
          </a:p>
          <a:p>
            <a:pPr indent="0" lvl="0" marL="0" rtl="0" algn="l">
              <a:spcBef>
                <a:spcPts val="0"/>
              </a:spcBef>
              <a:spcAft>
                <a:spcPts val="0"/>
              </a:spcAft>
              <a:buClr>
                <a:schemeClr val="dk1"/>
              </a:buClr>
              <a:buSzPts val="1100"/>
              <a:buFont typeface="Arial"/>
              <a:buNone/>
            </a:pPr>
            <a:r>
              <a:t/>
            </a:r>
            <a:endParaRPr sz="1185">
              <a:solidFill>
                <a:schemeClr val="dk1"/>
              </a:solidFill>
            </a:endParaRPr>
          </a:p>
          <a:p>
            <a:pPr indent="0" lvl="0" marL="0" rtl="0" algn="l">
              <a:spcBef>
                <a:spcPts val="0"/>
              </a:spcBef>
              <a:spcAft>
                <a:spcPts val="0"/>
              </a:spcAft>
              <a:buNone/>
            </a:pPr>
            <a:r>
              <a:rPr b="1" lang="en-GB" sz="1185">
                <a:solidFill>
                  <a:schemeClr val="dk1"/>
                </a:solidFill>
              </a:rPr>
              <a:t>Associative:</a:t>
            </a:r>
            <a:r>
              <a:rPr lang="en-GB" sz="1185">
                <a:solidFill>
                  <a:schemeClr val="dk1"/>
                </a:solidFill>
              </a:rPr>
              <a:t> when you add or multiply you can do so regardless of how the numbers are grouped</a:t>
            </a:r>
            <a:endParaRPr sz="1185">
              <a:solidFill>
                <a:schemeClr val="dk1"/>
              </a:solidFill>
            </a:endParaRPr>
          </a:p>
          <a:p>
            <a:pPr indent="0" lvl="0" marL="0" rtl="0" algn="l">
              <a:spcBef>
                <a:spcPts val="0"/>
              </a:spcBef>
              <a:spcAft>
                <a:spcPts val="0"/>
              </a:spcAft>
              <a:buClr>
                <a:schemeClr val="dk1"/>
              </a:buClr>
              <a:buSzPts val="1100"/>
              <a:buFont typeface="Arial"/>
              <a:buNone/>
            </a:pPr>
            <a:r>
              <a:t/>
            </a:r>
            <a:endParaRPr sz="1185">
              <a:solidFill>
                <a:schemeClr val="dk1"/>
              </a:solidFill>
            </a:endParaRPr>
          </a:p>
          <a:p>
            <a:pPr indent="0" lvl="0" marL="0" rtl="0" algn="l">
              <a:spcBef>
                <a:spcPts val="0"/>
              </a:spcBef>
              <a:spcAft>
                <a:spcPts val="0"/>
              </a:spcAft>
              <a:buNone/>
            </a:pPr>
            <a:r>
              <a:rPr b="1" lang="en-GB" sz="1185">
                <a:solidFill>
                  <a:schemeClr val="dk1"/>
                </a:solidFill>
              </a:rPr>
              <a:t>Dividend:</a:t>
            </a:r>
            <a:r>
              <a:rPr lang="en-GB" sz="1185">
                <a:solidFill>
                  <a:schemeClr val="dk1"/>
                </a:solidFill>
              </a:rPr>
              <a:t> the number being divided</a:t>
            </a:r>
            <a:endParaRPr sz="1185">
              <a:solidFill>
                <a:schemeClr val="dk1"/>
              </a:solidFill>
            </a:endParaRPr>
          </a:p>
          <a:p>
            <a:pPr indent="0" lvl="0" marL="0" rtl="0" algn="l">
              <a:spcBef>
                <a:spcPts val="0"/>
              </a:spcBef>
              <a:spcAft>
                <a:spcPts val="0"/>
              </a:spcAft>
              <a:buClr>
                <a:schemeClr val="dk1"/>
              </a:buClr>
              <a:buSzPts val="1100"/>
              <a:buFont typeface="Arial"/>
              <a:buNone/>
            </a:pPr>
            <a:r>
              <a:t/>
            </a:r>
            <a:endParaRPr sz="1185">
              <a:solidFill>
                <a:schemeClr val="dk1"/>
              </a:solidFill>
            </a:endParaRPr>
          </a:p>
          <a:p>
            <a:pPr indent="0" lvl="0" marL="0" rtl="0" algn="l">
              <a:spcBef>
                <a:spcPts val="0"/>
              </a:spcBef>
              <a:spcAft>
                <a:spcPts val="0"/>
              </a:spcAft>
              <a:buNone/>
            </a:pPr>
            <a:r>
              <a:rPr b="1" lang="en-GB" sz="1185">
                <a:solidFill>
                  <a:schemeClr val="dk1"/>
                </a:solidFill>
              </a:rPr>
              <a:t>Divisor:</a:t>
            </a:r>
            <a:r>
              <a:rPr lang="en-GB" sz="1185">
                <a:solidFill>
                  <a:schemeClr val="dk1"/>
                </a:solidFill>
              </a:rPr>
              <a:t> the number we divide by.</a:t>
            </a:r>
            <a:endParaRPr sz="1185">
              <a:solidFill>
                <a:schemeClr val="dk1"/>
              </a:solidFill>
            </a:endParaRPr>
          </a:p>
          <a:p>
            <a:pPr indent="0" lvl="0" marL="0" rtl="0" algn="l">
              <a:spcBef>
                <a:spcPts val="0"/>
              </a:spcBef>
              <a:spcAft>
                <a:spcPts val="0"/>
              </a:spcAft>
              <a:buClr>
                <a:schemeClr val="dk1"/>
              </a:buClr>
              <a:buSzPts val="1100"/>
              <a:buFont typeface="Arial"/>
              <a:buNone/>
            </a:pPr>
            <a:r>
              <a:t/>
            </a:r>
            <a:endParaRPr sz="1185">
              <a:solidFill>
                <a:schemeClr val="dk1"/>
              </a:solidFill>
            </a:endParaRPr>
          </a:p>
          <a:p>
            <a:pPr indent="0" lvl="0" marL="0" rtl="0" algn="l">
              <a:spcBef>
                <a:spcPts val="0"/>
              </a:spcBef>
              <a:spcAft>
                <a:spcPts val="0"/>
              </a:spcAft>
              <a:buNone/>
            </a:pPr>
            <a:r>
              <a:rPr b="1" lang="en-GB" sz="1185">
                <a:solidFill>
                  <a:schemeClr val="dk1"/>
                </a:solidFill>
              </a:rPr>
              <a:t>Expression: </a:t>
            </a:r>
            <a:r>
              <a:rPr lang="en-GB" sz="1185">
                <a:solidFill>
                  <a:schemeClr val="dk1"/>
                </a:solidFill>
              </a:rPr>
              <a:t>a maths sentence with a minimum of two numbers and at least one math operation</a:t>
            </a:r>
            <a:endParaRPr sz="1185">
              <a:solidFill>
                <a:schemeClr val="dk1"/>
              </a:solidFill>
            </a:endParaRPr>
          </a:p>
          <a:p>
            <a:pPr indent="0" lvl="0" marL="0" rtl="0" algn="l">
              <a:spcBef>
                <a:spcPts val="0"/>
              </a:spcBef>
              <a:spcAft>
                <a:spcPts val="0"/>
              </a:spcAft>
              <a:buClr>
                <a:schemeClr val="dk1"/>
              </a:buClr>
              <a:buSzPts val="1100"/>
              <a:buFont typeface="Arial"/>
              <a:buNone/>
            </a:pPr>
            <a:r>
              <a:t/>
            </a:r>
            <a:endParaRPr sz="1185">
              <a:solidFill>
                <a:schemeClr val="dk1"/>
              </a:solidFill>
            </a:endParaRPr>
          </a:p>
          <a:p>
            <a:pPr indent="0" lvl="0" marL="0" rtl="0" algn="l">
              <a:spcBef>
                <a:spcPts val="0"/>
              </a:spcBef>
              <a:spcAft>
                <a:spcPts val="0"/>
              </a:spcAft>
              <a:buNone/>
            </a:pPr>
            <a:r>
              <a:rPr b="1" lang="en-GB" sz="1185">
                <a:solidFill>
                  <a:schemeClr val="dk1"/>
                </a:solidFill>
              </a:rPr>
              <a:t>Equation:</a:t>
            </a:r>
            <a:r>
              <a:rPr lang="en-GB" sz="1185">
                <a:solidFill>
                  <a:schemeClr val="dk1"/>
                </a:solidFill>
              </a:rPr>
              <a:t> a mathematical statement that two things are equal</a:t>
            </a:r>
            <a:endParaRPr sz="1185">
              <a:solidFill>
                <a:schemeClr val="dk1"/>
              </a:solidFill>
            </a:endParaRPr>
          </a:p>
          <a:p>
            <a:pPr indent="0" lvl="0" marL="0" rtl="0" algn="l">
              <a:spcBef>
                <a:spcPts val="0"/>
              </a:spcBef>
              <a:spcAft>
                <a:spcPts val="0"/>
              </a:spcAft>
              <a:buClr>
                <a:schemeClr val="dk1"/>
              </a:buClr>
              <a:buSzPts val="1100"/>
              <a:buFont typeface="Arial"/>
              <a:buNone/>
            </a:pPr>
            <a:r>
              <a:t/>
            </a:r>
            <a:endParaRPr sz="1185">
              <a:solidFill>
                <a:schemeClr val="dk1"/>
              </a:solidFill>
            </a:endParaRPr>
          </a:p>
          <a:p>
            <a:pPr indent="0" lvl="0" marL="0" rtl="0" algn="l">
              <a:spcBef>
                <a:spcPts val="0"/>
              </a:spcBef>
              <a:spcAft>
                <a:spcPts val="0"/>
              </a:spcAft>
              <a:buClr>
                <a:schemeClr val="dk1"/>
              </a:buClr>
              <a:buSzPts val="1100"/>
              <a:buFont typeface="Arial"/>
              <a:buNone/>
            </a:pPr>
            <a:r>
              <a:rPr b="1" lang="en-GB" sz="1185">
                <a:solidFill>
                  <a:schemeClr val="dk1"/>
                </a:solidFill>
              </a:rPr>
              <a:t>Quotient: </a:t>
            </a:r>
            <a:r>
              <a:rPr lang="en-GB" sz="1185">
                <a:solidFill>
                  <a:schemeClr val="dk1"/>
                </a:solidFill>
              </a:rPr>
              <a:t>the result of a division</a:t>
            </a:r>
            <a:endParaRPr sz="1185">
              <a:solidFill>
                <a:schemeClr val="dk1"/>
              </a:solidFill>
            </a:endParaRPr>
          </a:p>
          <a:p>
            <a:pPr indent="0" lvl="0" marL="0" rtl="0" algn="l">
              <a:spcBef>
                <a:spcPts val="0"/>
              </a:spcBef>
              <a:spcAft>
                <a:spcPts val="0"/>
              </a:spcAft>
              <a:buNone/>
            </a:pPr>
            <a:r>
              <a:t/>
            </a:r>
            <a:endParaRPr sz="2285">
              <a:solidFill>
                <a:schemeClr val="dk2"/>
              </a:solidFill>
            </a:endParaRPr>
          </a:p>
        </p:txBody>
      </p:sp>
      <p:pic>
        <p:nvPicPr>
          <p:cNvPr id="351" name="Google Shape;351;p25"/>
          <p:cNvPicPr preferRelativeResize="0"/>
          <p:nvPr/>
        </p:nvPicPr>
        <p:blipFill rotWithShape="1">
          <a:blip r:embed="rId4">
            <a:alphaModFix/>
          </a:blip>
          <a:srcRect b="60528" l="1050" r="51203" t="652"/>
          <a:stretch/>
        </p:blipFill>
        <p:spPr>
          <a:xfrm>
            <a:off x="3104150" y="1858650"/>
            <a:ext cx="3162201" cy="1597884"/>
          </a:xfrm>
          <a:prstGeom prst="rect">
            <a:avLst/>
          </a:prstGeom>
          <a:noFill/>
          <a:ln>
            <a:noFill/>
          </a:ln>
        </p:spPr>
      </p:pic>
      <p:pic>
        <p:nvPicPr>
          <p:cNvPr id="352" name="Google Shape;352;p25"/>
          <p:cNvPicPr preferRelativeResize="0"/>
          <p:nvPr/>
        </p:nvPicPr>
        <p:blipFill rotWithShape="1">
          <a:blip r:embed="rId4">
            <a:alphaModFix/>
          </a:blip>
          <a:srcRect b="59896" l="50731" r="2872" t="1251"/>
          <a:stretch/>
        </p:blipFill>
        <p:spPr>
          <a:xfrm>
            <a:off x="3155350" y="5055125"/>
            <a:ext cx="3162201" cy="1645885"/>
          </a:xfrm>
          <a:prstGeom prst="rect">
            <a:avLst/>
          </a:prstGeom>
          <a:noFill/>
          <a:ln>
            <a:noFill/>
          </a:ln>
        </p:spPr>
      </p:pic>
      <p:pic>
        <p:nvPicPr>
          <p:cNvPr id="353" name="Google Shape;353;p25"/>
          <p:cNvPicPr preferRelativeResize="0"/>
          <p:nvPr/>
        </p:nvPicPr>
        <p:blipFill rotWithShape="1">
          <a:blip r:embed="rId4">
            <a:alphaModFix/>
          </a:blip>
          <a:srcRect b="19042" l="50551" r="3552" t="43296"/>
          <a:stretch/>
        </p:blipFill>
        <p:spPr>
          <a:xfrm>
            <a:off x="6573925" y="2037975"/>
            <a:ext cx="3533350" cy="1802001"/>
          </a:xfrm>
          <a:prstGeom prst="rect">
            <a:avLst/>
          </a:prstGeom>
          <a:noFill/>
          <a:ln>
            <a:noFill/>
          </a:ln>
        </p:spPr>
      </p:pic>
      <p:pic>
        <p:nvPicPr>
          <p:cNvPr id="354" name="Google Shape;354;p25"/>
          <p:cNvPicPr preferRelativeResize="0"/>
          <p:nvPr/>
        </p:nvPicPr>
        <p:blipFill rotWithShape="1">
          <a:blip r:embed="rId5">
            <a:alphaModFix/>
          </a:blip>
          <a:srcRect b="4514" l="1042" r="66079" t="3184"/>
          <a:stretch/>
        </p:blipFill>
        <p:spPr>
          <a:xfrm>
            <a:off x="6564488" y="3958975"/>
            <a:ext cx="1781575" cy="2137997"/>
          </a:xfrm>
          <a:prstGeom prst="rect">
            <a:avLst/>
          </a:prstGeom>
          <a:noFill/>
          <a:ln>
            <a:noFill/>
          </a:ln>
        </p:spPr>
      </p:pic>
      <p:pic>
        <p:nvPicPr>
          <p:cNvPr id="355" name="Google Shape;355;p25"/>
          <p:cNvPicPr preferRelativeResize="0"/>
          <p:nvPr/>
        </p:nvPicPr>
        <p:blipFill rotWithShape="1">
          <a:blip r:embed="rId4">
            <a:alphaModFix/>
          </a:blip>
          <a:srcRect b="16920" l="1050" r="51203" t="43463"/>
          <a:stretch/>
        </p:blipFill>
        <p:spPr>
          <a:xfrm>
            <a:off x="3155350" y="3456525"/>
            <a:ext cx="2973025" cy="1533075"/>
          </a:xfrm>
          <a:prstGeom prst="rect">
            <a:avLst/>
          </a:prstGeom>
          <a:noFill/>
          <a:ln>
            <a:noFill/>
          </a:ln>
        </p:spPr>
      </p:pic>
      <p:pic>
        <p:nvPicPr>
          <p:cNvPr id="356" name="Google Shape;356;p25"/>
          <p:cNvPicPr preferRelativeResize="0"/>
          <p:nvPr/>
        </p:nvPicPr>
        <p:blipFill rotWithShape="1">
          <a:blip r:embed="rId5">
            <a:alphaModFix/>
          </a:blip>
          <a:srcRect b="4514" l="36344" r="35712" t="3184"/>
          <a:stretch/>
        </p:blipFill>
        <p:spPr>
          <a:xfrm>
            <a:off x="8482750" y="3924900"/>
            <a:ext cx="1562475" cy="2206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6"/>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Maths: Angles</a:t>
            </a:r>
            <a:endParaRPr/>
          </a:p>
        </p:txBody>
      </p:sp>
      <p:grpSp>
        <p:nvGrpSpPr>
          <p:cNvPr id="363" name="Google Shape;363;p26"/>
          <p:cNvGrpSpPr/>
          <p:nvPr/>
        </p:nvGrpSpPr>
        <p:grpSpPr>
          <a:xfrm>
            <a:off x="345143" y="1112023"/>
            <a:ext cx="10001708" cy="5913747"/>
            <a:chOff x="620518" y="1224000"/>
            <a:chExt cx="9689700" cy="5904300"/>
          </a:xfrm>
        </p:grpSpPr>
        <p:sp>
          <p:nvSpPr>
            <p:cNvPr id="364" name="Google Shape;364;p26"/>
            <p:cNvSpPr/>
            <p:nvPr/>
          </p:nvSpPr>
          <p:spPr>
            <a:xfrm>
              <a:off x="620518" y="1224000"/>
              <a:ext cx="9689700" cy="59043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365" name="Google Shape;365;p26"/>
            <p:cNvSpPr/>
            <p:nvPr/>
          </p:nvSpPr>
          <p:spPr>
            <a:xfrm>
              <a:off x="735075" y="2039996"/>
              <a:ext cx="2157600" cy="49563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6" name="Google Shape;366;p26"/>
            <p:cNvSpPr/>
            <p:nvPr/>
          </p:nvSpPr>
          <p:spPr>
            <a:xfrm>
              <a:off x="735075" y="1343999"/>
              <a:ext cx="2157600" cy="5040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367" name="Google Shape;367;p26"/>
            <p:cNvSpPr/>
            <p:nvPr/>
          </p:nvSpPr>
          <p:spPr>
            <a:xfrm>
              <a:off x="3045284" y="2039996"/>
              <a:ext cx="7130100" cy="49563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8" name="Google Shape;368;p26"/>
            <p:cNvSpPr/>
            <p:nvPr/>
          </p:nvSpPr>
          <p:spPr>
            <a:xfrm>
              <a:off x="3045285" y="1344010"/>
              <a:ext cx="7130100" cy="5040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grpSp>
      <p:pic>
        <p:nvPicPr>
          <p:cNvPr id="369" name="Google Shape;369;p26"/>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70" name="Google Shape;370;p26"/>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371" name="Google Shape;371;p26"/>
          <p:cNvSpPr txBox="1"/>
          <p:nvPr/>
        </p:nvSpPr>
        <p:spPr>
          <a:xfrm>
            <a:off x="494625" y="1873700"/>
            <a:ext cx="2090400" cy="484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100">
                <a:solidFill>
                  <a:schemeClr val="dk1"/>
                </a:solidFill>
              </a:rPr>
              <a:t>Polygon:</a:t>
            </a:r>
            <a:r>
              <a:rPr lang="en-GB" sz="1100">
                <a:solidFill>
                  <a:schemeClr val="dk1"/>
                </a:solidFill>
              </a:rPr>
              <a:t> A 2D shape made with straight lines</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Scalene triangle</a:t>
            </a:r>
            <a:r>
              <a:rPr lang="en-GB" sz="1100">
                <a:solidFill>
                  <a:schemeClr val="dk1"/>
                </a:solidFill>
              </a:rPr>
              <a:t>: a triangle with all different sides and angles</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Isosceles triangle: </a:t>
            </a:r>
            <a:r>
              <a:rPr lang="en-GB" sz="1100">
                <a:solidFill>
                  <a:schemeClr val="dk1"/>
                </a:solidFill>
              </a:rPr>
              <a:t>a triangle with two angles the same size and two angles the same size</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Right-angled triangle:</a:t>
            </a:r>
            <a:r>
              <a:rPr lang="en-GB" sz="1100">
                <a:solidFill>
                  <a:schemeClr val="dk1"/>
                </a:solidFill>
              </a:rPr>
              <a:t> a triangle with a right angle</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Frequency:</a:t>
            </a:r>
            <a:r>
              <a:rPr lang="en-GB" sz="1100">
                <a:solidFill>
                  <a:schemeClr val="dk1"/>
                </a:solidFill>
              </a:rPr>
              <a:t> the number of times a data value occurs</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Sector:</a:t>
            </a:r>
            <a:r>
              <a:rPr lang="en-GB" sz="1100">
                <a:solidFill>
                  <a:schemeClr val="dk1"/>
                </a:solidFill>
              </a:rPr>
              <a:t> part of a circle made by two radii touching the centre</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Rotation:</a:t>
            </a:r>
            <a:r>
              <a:rPr lang="en-GB" sz="1100">
                <a:solidFill>
                  <a:schemeClr val="dk1"/>
                </a:solidFill>
              </a:rPr>
              <a:t> turn in a given direction</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Protractor: </a:t>
            </a:r>
            <a:r>
              <a:rPr lang="en-GB" sz="1100">
                <a:solidFill>
                  <a:schemeClr val="dk1"/>
                </a:solidFill>
              </a:rPr>
              <a:t>equipment used to measure angles</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Compass: </a:t>
            </a:r>
            <a:r>
              <a:rPr lang="en-GB" sz="1100">
                <a:solidFill>
                  <a:schemeClr val="dk1"/>
                </a:solidFill>
              </a:rPr>
              <a:t>equipment used to draw arcs and circles.</a:t>
            </a:r>
            <a:endParaRPr sz="1100">
              <a:solidFill>
                <a:schemeClr val="dk1"/>
              </a:solidFill>
            </a:endParaRPr>
          </a:p>
          <a:p>
            <a:pPr indent="0" lvl="0" marL="0" rtl="0" algn="l">
              <a:spcBef>
                <a:spcPts val="0"/>
              </a:spcBef>
              <a:spcAft>
                <a:spcPts val="0"/>
              </a:spcAft>
              <a:buNone/>
            </a:pPr>
            <a:r>
              <a:t/>
            </a:r>
            <a:endParaRPr sz="900">
              <a:solidFill>
                <a:schemeClr val="dk2"/>
              </a:solidFill>
            </a:endParaRPr>
          </a:p>
        </p:txBody>
      </p:sp>
      <p:pic>
        <p:nvPicPr>
          <p:cNvPr id="372" name="Google Shape;372;p26"/>
          <p:cNvPicPr preferRelativeResize="0"/>
          <p:nvPr/>
        </p:nvPicPr>
        <p:blipFill rotWithShape="1">
          <a:blip r:embed="rId4">
            <a:alphaModFix/>
          </a:blip>
          <a:srcRect b="35538" l="1127" r="67986" t="2580"/>
          <a:stretch/>
        </p:blipFill>
        <p:spPr>
          <a:xfrm>
            <a:off x="2915375" y="1997125"/>
            <a:ext cx="2187719" cy="1704975"/>
          </a:xfrm>
          <a:prstGeom prst="rect">
            <a:avLst/>
          </a:prstGeom>
          <a:noFill/>
          <a:ln>
            <a:noFill/>
          </a:ln>
        </p:spPr>
      </p:pic>
      <p:pic>
        <p:nvPicPr>
          <p:cNvPr id="373" name="Google Shape;373;p26"/>
          <p:cNvPicPr preferRelativeResize="0"/>
          <p:nvPr/>
        </p:nvPicPr>
        <p:blipFill rotWithShape="1">
          <a:blip r:embed="rId5">
            <a:alphaModFix/>
          </a:blip>
          <a:srcRect b="4818" l="2431" r="1866" t="3766"/>
          <a:stretch/>
        </p:blipFill>
        <p:spPr>
          <a:xfrm>
            <a:off x="2902350" y="4788225"/>
            <a:ext cx="2420900" cy="2029221"/>
          </a:xfrm>
          <a:prstGeom prst="rect">
            <a:avLst/>
          </a:prstGeom>
          <a:noFill/>
          <a:ln>
            <a:noFill/>
          </a:ln>
        </p:spPr>
      </p:pic>
      <p:pic>
        <p:nvPicPr>
          <p:cNvPr id="374" name="Google Shape;374;p26"/>
          <p:cNvPicPr preferRelativeResize="0"/>
          <p:nvPr/>
        </p:nvPicPr>
        <p:blipFill rotWithShape="1">
          <a:blip r:embed="rId6">
            <a:alphaModFix/>
          </a:blip>
          <a:srcRect b="2098" l="1441" r="52091" t="3375"/>
          <a:stretch/>
        </p:blipFill>
        <p:spPr>
          <a:xfrm>
            <a:off x="5346000" y="4811849"/>
            <a:ext cx="2371375" cy="1765850"/>
          </a:xfrm>
          <a:prstGeom prst="rect">
            <a:avLst/>
          </a:prstGeom>
          <a:noFill/>
          <a:ln>
            <a:noFill/>
          </a:ln>
        </p:spPr>
      </p:pic>
      <p:pic>
        <p:nvPicPr>
          <p:cNvPr id="375" name="Google Shape;375;p26"/>
          <p:cNvPicPr preferRelativeResize="0"/>
          <p:nvPr/>
        </p:nvPicPr>
        <p:blipFill rotWithShape="1">
          <a:blip r:embed="rId4">
            <a:alphaModFix/>
          </a:blip>
          <a:srcRect b="34686" l="33469" r="33400" t="2578"/>
          <a:stretch/>
        </p:blipFill>
        <p:spPr>
          <a:xfrm>
            <a:off x="5225800" y="1997138"/>
            <a:ext cx="2236901" cy="1647675"/>
          </a:xfrm>
          <a:prstGeom prst="rect">
            <a:avLst/>
          </a:prstGeom>
          <a:noFill/>
          <a:ln>
            <a:noFill/>
          </a:ln>
        </p:spPr>
      </p:pic>
      <p:pic>
        <p:nvPicPr>
          <p:cNvPr id="376" name="Google Shape;376;p26"/>
          <p:cNvPicPr preferRelativeResize="0"/>
          <p:nvPr/>
        </p:nvPicPr>
        <p:blipFill rotWithShape="1">
          <a:blip r:embed="rId4">
            <a:alphaModFix/>
          </a:blip>
          <a:srcRect b="34280" l="67965" r="766" t="2576"/>
          <a:stretch/>
        </p:blipFill>
        <p:spPr>
          <a:xfrm>
            <a:off x="7710100" y="2020763"/>
            <a:ext cx="2037275" cy="1600401"/>
          </a:xfrm>
          <a:prstGeom prst="rect">
            <a:avLst/>
          </a:prstGeom>
          <a:noFill/>
          <a:ln>
            <a:noFill/>
          </a:ln>
        </p:spPr>
      </p:pic>
      <p:pic>
        <p:nvPicPr>
          <p:cNvPr id="377" name="Google Shape;377;p26"/>
          <p:cNvPicPr preferRelativeResize="0"/>
          <p:nvPr/>
        </p:nvPicPr>
        <p:blipFill rotWithShape="1">
          <a:blip r:embed="rId4">
            <a:alphaModFix/>
          </a:blip>
          <a:srcRect b="3384" l="1127" r="54134" t="69460"/>
          <a:stretch/>
        </p:blipFill>
        <p:spPr>
          <a:xfrm>
            <a:off x="2898875" y="3780000"/>
            <a:ext cx="3697375" cy="873025"/>
          </a:xfrm>
          <a:prstGeom prst="rect">
            <a:avLst/>
          </a:prstGeom>
          <a:noFill/>
          <a:ln>
            <a:noFill/>
          </a:ln>
        </p:spPr>
      </p:pic>
      <p:pic>
        <p:nvPicPr>
          <p:cNvPr id="378" name="Google Shape;378;p26"/>
          <p:cNvPicPr preferRelativeResize="0"/>
          <p:nvPr/>
        </p:nvPicPr>
        <p:blipFill rotWithShape="1">
          <a:blip r:embed="rId4">
            <a:alphaModFix/>
          </a:blip>
          <a:srcRect b="3385" l="47406" r="767" t="68982"/>
          <a:stretch/>
        </p:blipFill>
        <p:spPr>
          <a:xfrm>
            <a:off x="6596250" y="3859063"/>
            <a:ext cx="3446925" cy="714892"/>
          </a:xfrm>
          <a:prstGeom prst="rect">
            <a:avLst/>
          </a:prstGeom>
          <a:noFill/>
          <a:ln>
            <a:noFill/>
          </a:ln>
        </p:spPr>
      </p:pic>
      <p:pic>
        <p:nvPicPr>
          <p:cNvPr id="379" name="Google Shape;379;p26"/>
          <p:cNvPicPr preferRelativeResize="0"/>
          <p:nvPr/>
        </p:nvPicPr>
        <p:blipFill rotWithShape="1">
          <a:blip r:embed="rId6">
            <a:alphaModFix/>
          </a:blip>
          <a:srcRect b="6025" l="50265" r="1056" t="3370"/>
          <a:stretch/>
        </p:blipFill>
        <p:spPr>
          <a:xfrm>
            <a:off x="7740125" y="4949501"/>
            <a:ext cx="2348915" cy="1600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grpSp>
        <p:nvGrpSpPr>
          <p:cNvPr id="385" name="Google Shape;385;p27"/>
          <p:cNvGrpSpPr/>
          <p:nvPr/>
        </p:nvGrpSpPr>
        <p:grpSpPr>
          <a:xfrm>
            <a:off x="308531" y="989848"/>
            <a:ext cx="10001708" cy="5913747"/>
            <a:chOff x="620518" y="1224000"/>
            <a:chExt cx="9689700" cy="5904300"/>
          </a:xfrm>
        </p:grpSpPr>
        <p:sp>
          <p:nvSpPr>
            <p:cNvPr id="386" name="Google Shape;386;p27"/>
            <p:cNvSpPr/>
            <p:nvPr/>
          </p:nvSpPr>
          <p:spPr>
            <a:xfrm>
              <a:off x="620518" y="1224000"/>
              <a:ext cx="9689700" cy="59043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387" name="Google Shape;387;p27"/>
            <p:cNvSpPr/>
            <p:nvPr/>
          </p:nvSpPr>
          <p:spPr>
            <a:xfrm>
              <a:off x="735075" y="2039996"/>
              <a:ext cx="2157600" cy="49563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8" name="Google Shape;388;p27"/>
            <p:cNvSpPr/>
            <p:nvPr/>
          </p:nvSpPr>
          <p:spPr>
            <a:xfrm>
              <a:off x="735075" y="1343999"/>
              <a:ext cx="2157600" cy="5040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389" name="Google Shape;389;p27"/>
            <p:cNvSpPr/>
            <p:nvPr/>
          </p:nvSpPr>
          <p:spPr>
            <a:xfrm>
              <a:off x="3045309" y="2039996"/>
              <a:ext cx="7165500" cy="49563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0" name="Google Shape;390;p27"/>
            <p:cNvSpPr/>
            <p:nvPr/>
          </p:nvSpPr>
          <p:spPr>
            <a:xfrm>
              <a:off x="3045309" y="1344010"/>
              <a:ext cx="7165500" cy="5040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grpSp>
      <p:sp>
        <p:nvSpPr>
          <p:cNvPr id="391" name="Google Shape;391;p27"/>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Maths: FDP Equivalence</a:t>
            </a:r>
            <a:endParaRPr/>
          </a:p>
        </p:txBody>
      </p:sp>
      <p:pic>
        <p:nvPicPr>
          <p:cNvPr id="392" name="Google Shape;392;p27"/>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93" name="Google Shape;393;p27"/>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394" name="Google Shape;394;p27"/>
          <p:cNvSpPr txBox="1"/>
          <p:nvPr/>
        </p:nvSpPr>
        <p:spPr>
          <a:xfrm>
            <a:off x="494625" y="1873700"/>
            <a:ext cx="2105400" cy="47970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GB" sz="1000">
                <a:solidFill>
                  <a:schemeClr val="dk1"/>
                </a:solidFill>
              </a:rPr>
              <a:t>Fraction: </a:t>
            </a:r>
            <a:r>
              <a:rPr lang="en-GB" sz="1000">
                <a:solidFill>
                  <a:schemeClr val="dk1"/>
                </a:solidFill>
              </a:rPr>
              <a:t>how many parts of a whole we have</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90000"/>
              </a:lnSpc>
              <a:spcBef>
                <a:spcPts val="0"/>
              </a:spcBef>
              <a:spcAft>
                <a:spcPts val="0"/>
              </a:spcAft>
              <a:buNone/>
            </a:pPr>
            <a:r>
              <a:rPr b="1" lang="en-GB" sz="1000">
                <a:solidFill>
                  <a:schemeClr val="dk1"/>
                </a:solidFill>
              </a:rPr>
              <a:t>Decimal: </a:t>
            </a:r>
            <a:r>
              <a:rPr lang="en-GB" sz="1000">
                <a:solidFill>
                  <a:schemeClr val="dk1"/>
                </a:solidFill>
              </a:rPr>
              <a:t>a number with a decimal point used to separate ones, tenths, hundredths etc.</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90000"/>
              </a:lnSpc>
              <a:spcBef>
                <a:spcPts val="0"/>
              </a:spcBef>
              <a:spcAft>
                <a:spcPts val="0"/>
              </a:spcAft>
              <a:buNone/>
            </a:pPr>
            <a:r>
              <a:rPr b="1" lang="en-GB" sz="1000">
                <a:solidFill>
                  <a:schemeClr val="dk1"/>
                </a:solidFill>
              </a:rPr>
              <a:t>Percentage: </a:t>
            </a:r>
            <a:r>
              <a:rPr lang="en-GB" sz="1000">
                <a:solidFill>
                  <a:schemeClr val="dk1"/>
                </a:solidFill>
              </a:rPr>
              <a:t>a proportion of a whole represented as a number between 0 and 100</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90000"/>
              </a:lnSpc>
              <a:spcBef>
                <a:spcPts val="0"/>
              </a:spcBef>
              <a:spcAft>
                <a:spcPts val="0"/>
              </a:spcAft>
              <a:buNone/>
            </a:pPr>
            <a:r>
              <a:rPr b="1" lang="en-GB" sz="1000">
                <a:solidFill>
                  <a:schemeClr val="dk1"/>
                </a:solidFill>
              </a:rPr>
              <a:t>Place value:</a:t>
            </a:r>
            <a:r>
              <a:rPr lang="en-GB" sz="1000">
                <a:solidFill>
                  <a:schemeClr val="dk1"/>
                </a:solidFill>
              </a:rPr>
              <a:t> the numerical value that a digit has decided by its position in the number</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rPr b="1" lang="en-GB" sz="1000">
                <a:solidFill>
                  <a:schemeClr val="dk1"/>
                </a:solidFill>
              </a:rPr>
              <a:t>Placeholder:</a:t>
            </a:r>
            <a:r>
              <a:rPr lang="en-GB" sz="1000">
                <a:solidFill>
                  <a:schemeClr val="dk1"/>
                </a:solidFill>
              </a:rPr>
              <a:t> a number that occupies a position to give value</a:t>
            </a:r>
            <a:endParaRPr sz="1000">
              <a:solidFill>
                <a:schemeClr val="dk1"/>
              </a:solidFill>
            </a:endParaRPr>
          </a:p>
          <a:p>
            <a:pPr indent="0" lvl="0" marL="0" rtl="0" algn="l">
              <a:lnSpc>
                <a:spcPct val="90000"/>
              </a:lnSpc>
              <a:spcBef>
                <a:spcPts val="0"/>
              </a:spcBef>
              <a:spcAft>
                <a:spcPts val="0"/>
              </a:spcAft>
              <a:buNone/>
            </a:pPr>
            <a:r>
              <a:rPr lang="en-GB" sz="1000">
                <a:solidFill>
                  <a:schemeClr val="dk1"/>
                </a:solidFill>
              </a:rPr>
              <a:t>Interval: a range between two numbers</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90000"/>
              </a:lnSpc>
              <a:spcBef>
                <a:spcPts val="0"/>
              </a:spcBef>
              <a:spcAft>
                <a:spcPts val="0"/>
              </a:spcAft>
              <a:buNone/>
            </a:pPr>
            <a:r>
              <a:rPr b="1" lang="en-GB" sz="1000">
                <a:solidFill>
                  <a:schemeClr val="dk1"/>
                </a:solidFill>
              </a:rPr>
              <a:t>Tenth:</a:t>
            </a:r>
            <a:r>
              <a:rPr lang="en-GB" sz="1000">
                <a:solidFill>
                  <a:schemeClr val="dk1"/>
                </a:solidFill>
              </a:rPr>
              <a:t> one whole split into 10 equal parts</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90000"/>
              </a:lnSpc>
              <a:spcBef>
                <a:spcPts val="0"/>
              </a:spcBef>
              <a:spcAft>
                <a:spcPts val="0"/>
              </a:spcAft>
              <a:buNone/>
            </a:pPr>
            <a:r>
              <a:rPr b="1" lang="en-GB" sz="1000">
                <a:solidFill>
                  <a:schemeClr val="dk1"/>
                </a:solidFill>
              </a:rPr>
              <a:t>Hundredth:</a:t>
            </a:r>
            <a:r>
              <a:rPr lang="en-GB" sz="1000">
                <a:solidFill>
                  <a:schemeClr val="dk1"/>
                </a:solidFill>
              </a:rPr>
              <a:t> one whole split into 100 equal parts</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90000"/>
              </a:lnSpc>
              <a:spcBef>
                <a:spcPts val="0"/>
              </a:spcBef>
              <a:spcAft>
                <a:spcPts val="0"/>
              </a:spcAft>
              <a:buNone/>
            </a:pPr>
            <a:r>
              <a:rPr b="1" lang="en-GB" sz="1000">
                <a:solidFill>
                  <a:schemeClr val="dk1"/>
                </a:solidFill>
              </a:rPr>
              <a:t>Sector: </a:t>
            </a:r>
            <a:r>
              <a:rPr lang="en-GB" sz="1000">
                <a:solidFill>
                  <a:schemeClr val="dk1"/>
                </a:solidFill>
              </a:rPr>
              <a:t>a part of a circle between two radius (often referred to as looking like a piece of pie)</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000">
              <a:solidFill>
                <a:schemeClr val="dk1"/>
              </a:solidFill>
            </a:endParaRPr>
          </a:p>
          <a:p>
            <a:pPr indent="0" lvl="0" marL="0" rtl="0" algn="l">
              <a:lnSpc>
                <a:spcPct val="90000"/>
              </a:lnSpc>
              <a:spcBef>
                <a:spcPts val="0"/>
              </a:spcBef>
              <a:spcAft>
                <a:spcPts val="0"/>
              </a:spcAft>
              <a:buClr>
                <a:schemeClr val="dk1"/>
              </a:buClr>
              <a:buSzPts val="1100"/>
              <a:buFont typeface="Arial"/>
              <a:buNone/>
            </a:pPr>
            <a:r>
              <a:rPr b="1" lang="en-GB" sz="1000">
                <a:solidFill>
                  <a:schemeClr val="dk1"/>
                </a:solidFill>
              </a:rPr>
              <a:t>Recurring:</a:t>
            </a:r>
            <a:r>
              <a:rPr lang="en-GB" sz="1000">
                <a:solidFill>
                  <a:schemeClr val="dk1"/>
                </a:solidFill>
              </a:rPr>
              <a:t> a decimal that repeats in a given pattern</a:t>
            </a:r>
            <a:endParaRPr sz="1000">
              <a:solidFill>
                <a:schemeClr val="dk1"/>
              </a:solidFill>
            </a:endParaRPr>
          </a:p>
          <a:p>
            <a:pPr indent="0" lvl="0" marL="0" rtl="0" algn="l">
              <a:lnSpc>
                <a:spcPct val="90000"/>
              </a:lnSpc>
              <a:spcBef>
                <a:spcPts val="0"/>
              </a:spcBef>
              <a:spcAft>
                <a:spcPts val="0"/>
              </a:spcAft>
              <a:buNone/>
            </a:pPr>
            <a:r>
              <a:t/>
            </a:r>
            <a:endParaRPr sz="1000">
              <a:solidFill>
                <a:schemeClr val="dk2"/>
              </a:solidFill>
            </a:endParaRPr>
          </a:p>
        </p:txBody>
      </p:sp>
      <p:pic>
        <p:nvPicPr>
          <p:cNvPr id="395" name="Google Shape;395;p27"/>
          <p:cNvPicPr preferRelativeResize="0"/>
          <p:nvPr/>
        </p:nvPicPr>
        <p:blipFill rotWithShape="1">
          <a:blip r:embed="rId4">
            <a:alphaModFix/>
          </a:blip>
          <a:srcRect b="51768" l="1096" r="47946" t="2553"/>
          <a:stretch/>
        </p:blipFill>
        <p:spPr>
          <a:xfrm>
            <a:off x="2960475" y="1873700"/>
            <a:ext cx="3709225" cy="1527575"/>
          </a:xfrm>
          <a:prstGeom prst="rect">
            <a:avLst/>
          </a:prstGeom>
          <a:noFill/>
          <a:ln>
            <a:noFill/>
          </a:ln>
        </p:spPr>
      </p:pic>
      <p:pic>
        <p:nvPicPr>
          <p:cNvPr id="396" name="Google Shape;396;p27"/>
          <p:cNvPicPr preferRelativeResize="0"/>
          <p:nvPr/>
        </p:nvPicPr>
        <p:blipFill rotWithShape="1">
          <a:blip r:embed="rId5">
            <a:alphaModFix/>
          </a:blip>
          <a:srcRect b="2980" l="2627" r="2180" t="5887"/>
          <a:stretch/>
        </p:blipFill>
        <p:spPr>
          <a:xfrm>
            <a:off x="6197800" y="5061600"/>
            <a:ext cx="2801938" cy="1633525"/>
          </a:xfrm>
          <a:prstGeom prst="rect">
            <a:avLst/>
          </a:prstGeom>
          <a:noFill/>
          <a:ln>
            <a:noFill/>
          </a:ln>
        </p:spPr>
      </p:pic>
      <p:pic>
        <p:nvPicPr>
          <p:cNvPr id="397" name="Google Shape;397;p27"/>
          <p:cNvPicPr preferRelativeResize="0"/>
          <p:nvPr/>
        </p:nvPicPr>
        <p:blipFill rotWithShape="1">
          <a:blip r:embed="rId6">
            <a:alphaModFix/>
          </a:blip>
          <a:srcRect b="7027" l="2978" r="3660" t="6115"/>
          <a:stretch/>
        </p:blipFill>
        <p:spPr>
          <a:xfrm>
            <a:off x="2877000" y="5111725"/>
            <a:ext cx="3134335" cy="1527575"/>
          </a:xfrm>
          <a:prstGeom prst="rect">
            <a:avLst/>
          </a:prstGeom>
          <a:noFill/>
          <a:ln>
            <a:noFill/>
          </a:ln>
        </p:spPr>
      </p:pic>
      <p:pic>
        <p:nvPicPr>
          <p:cNvPr id="398" name="Google Shape;398;p27"/>
          <p:cNvPicPr preferRelativeResize="0"/>
          <p:nvPr/>
        </p:nvPicPr>
        <p:blipFill rotWithShape="1">
          <a:blip r:embed="rId4">
            <a:alphaModFix/>
          </a:blip>
          <a:srcRect b="51768" l="54360" r="1445" t="2553"/>
          <a:stretch/>
        </p:blipFill>
        <p:spPr>
          <a:xfrm>
            <a:off x="6801850" y="1873700"/>
            <a:ext cx="3217101" cy="1527575"/>
          </a:xfrm>
          <a:prstGeom prst="rect">
            <a:avLst/>
          </a:prstGeom>
          <a:noFill/>
          <a:ln>
            <a:noFill/>
          </a:ln>
        </p:spPr>
      </p:pic>
      <p:pic>
        <p:nvPicPr>
          <p:cNvPr id="399" name="Google Shape;399;p27"/>
          <p:cNvPicPr preferRelativeResize="0"/>
          <p:nvPr/>
        </p:nvPicPr>
        <p:blipFill rotWithShape="1">
          <a:blip r:embed="rId4">
            <a:alphaModFix/>
          </a:blip>
          <a:srcRect b="2435" l="1100" r="64431" t="51884"/>
          <a:stretch/>
        </p:blipFill>
        <p:spPr>
          <a:xfrm>
            <a:off x="2877000" y="3467650"/>
            <a:ext cx="2509100" cy="1527575"/>
          </a:xfrm>
          <a:prstGeom prst="rect">
            <a:avLst/>
          </a:prstGeom>
          <a:noFill/>
          <a:ln>
            <a:noFill/>
          </a:ln>
        </p:spPr>
      </p:pic>
      <p:pic>
        <p:nvPicPr>
          <p:cNvPr id="400" name="Google Shape;400;p27"/>
          <p:cNvPicPr preferRelativeResize="0"/>
          <p:nvPr/>
        </p:nvPicPr>
        <p:blipFill rotWithShape="1">
          <a:blip r:embed="rId4">
            <a:alphaModFix/>
          </a:blip>
          <a:srcRect b="1526" l="38773" r="1189" t="52796"/>
          <a:stretch/>
        </p:blipFill>
        <p:spPr>
          <a:xfrm>
            <a:off x="5459275" y="3414675"/>
            <a:ext cx="4672950" cy="16335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8"/>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Maths: Directed Numbers</a:t>
            </a:r>
            <a:endParaRPr/>
          </a:p>
        </p:txBody>
      </p:sp>
      <p:grpSp>
        <p:nvGrpSpPr>
          <p:cNvPr id="407" name="Google Shape;407;p28"/>
          <p:cNvGrpSpPr/>
          <p:nvPr/>
        </p:nvGrpSpPr>
        <p:grpSpPr>
          <a:xfrm>
            <a:off x="280206" y="1008723"/>
            <a:ext cx="10001708" cy="5913747"/>
            <a:chOff x="620518" y="1224000"/>
            <a:chExt cx="9689700" cy="5904300"/>
          </a:xfrm>
        </p:grpSpPr>
        <p:sp>
          <p:nvSpPr>
            <p:cNvPr id="408" name="Google Shape;408;p28"/>
            <p:cNvSpPr/>
            <p:nvPr/>
          </p:nvSpPr>
          <p:spPr>
            <a:xfrm>
              <a:off x="620518" y="1224000"/>
              <a:ext cx="9689700" cy="59043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409" name="Google Shape;409;p28"/>
            <p:cNvSpPr/>
            <p:nvPr/>
          </p:nvSpPr>
          <p:spPr>
            <a:xfrm>
              <a:off x="735075" y="2039996"/>
              <a:ext cx="2157600" cy="49563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0" name="Google Shape;410;p28"/>
            <p:cNvSpPr/>
            <p:nvPr/>
          </p:nvSpPr>
          <p:spPr>
            <a:xfrm>
              <a:off x="735075" y="1343999"/>
              <a:ext cx="2157600" cy="5040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411" name="Google Shape;411;p28"/>
            <p:cNvSpPr/>
            <p:nvPr/>
          </p:nvSpPr>
          <p:spPr>
            <a:xfrm>
              <a:off x="3045309" y="2039996"/>
              <a:ext cx="3455700" cy="49563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2" name="Google Shape;412;p28"/>
            <p:cNvSpPr/>
            <p:nvPr/>
          </p:nvSpPr>
          <p:spPr>
            <a:xfrm>
              <a:off x="3045309" y="1343998"/>
              <a:ext cx="3455700" cy="5040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sp>
          <p:nvSpPr>
            <p:cNvPr id="413" name="Google Shape;413;p28"/>
            <p:cNvSpPr/>
            <p:nvPr/>
          </p:nvSpPr>
          <p:spPr>
            <a:xfrm>
              <a:off x="6653858" y="2039996"/>
              <a:ext cx="3522600" cy="49563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414" name="Google Shape;414;p28"/>
            <p:cNvSpPr/>
            <p:nvPr/>
          </p:nvSpPr>
          <p:spPr>
            <a:xfrm>
              <a:off x="6653857" y="1343998"/>
              <a:ext cx="3522600" cy="5040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grpSp>
      <p:pic>
        <p:nvPicPr>
          <p:cNvPr id="415" name="Google Shape;415;p28"/>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416" name="Google Shape;416;p28"/>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417" name="Google Shape;417;p28"/>
          <p:cNvSpPr txBox="1"/>
          <p:nvPr/>
        </p:nvSpPr>
        <p:spPr>
          <a:xfrm>
            <a:off x="494625" y="1873700"/>
            <a:ext cx="2105400" cy="47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100">
                <a:solidFill>
                  <a:schemeClr val="dk1"/>
                </a:solidFill>
              </a:rPr>
              <a:t>Subtract:</a:t>
            </a:r>
            <a:r>
              <a:rPr lang="en-GB" sz="1100">
                <a:solidFill>
                  <a:schemeClr val="dk1"/>
                </a:solidFill>
              </a:rPr>
              <a:t> taking away one number from another.</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Negative</a:t>
            </a:r>
            <a:r>
              <a:rPr lang="en-GB" sz="1100">
                <a:solidFill>
                  <a:schemeClr val="dk1"/>
                </a:solidFill>
              </a:rPr>
              <a:t>: a value less than zero.</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Commutative:</a:t>
            </a:r>
            <a:r>
              <a:rPr lang="en-GB" sz="1100">
                <a:solidFill>
                  <a:schemeClr val="dk1"/>
                </a:solidFill>
              </a:rPr>
              <a:t> changing the order of the operations does not change the result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GB" sz="1100">
                <a:solidFill>
                  <a:schemeClr val="dk1"/>
                </a:solidFill>
              </a:rPr>
              <a:t>Product:</a:t>
            </a:r>
            <a:r>
              <a:rPr lang="en-GB" sz="1100">
                <a:solidFill>
                  <a:schemeClr val="dk1"/>
                </a:solidFill>
              </a:rPr>
              <a:t> multiply terms</a:t>
            </a:r>
            <a:endParaRPr sz="1100">
              <a:solidFill>
                <a:schemeClr val="dk1"/>
              </a:solidFill>
            </a:endParaRPr>
          </a:p>
          <a:p>
            <a:pPr indent="0" lvl="0" marL="0" rtl="0" algn="l">
              <a:spcBef>
                <a:spcPts val="0"/>
              </a:spcBef>
              <a:spcAft>
                <a:spcPts val="0"/>
              </a:spcAft>
              <a:buNone/>
            </a:pPr>
            <a:r>
              <a:rPr lang="en-GB" sz="1100">
                <a:solidFill>
                  <a:schemeClr val="dk1"/>
                </a:solidFill>
              </a:rPr>
              <a:t>Inverse: the opposite function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Square root:</a:t>
            </a:r>
            <a:r>
              <a:rPr lang="en-GB" sz="1100">
                <a:solidFill>
                  <a:schemeClr val="dk1"/>
                </a:solidFill>
              </a:rPr>
              <a:t> a square root of a number is a number when multiplied by itself gives the value (symbol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Square: </a:t>
            </a:r>
            <a:r>
              <a:rPr lang="en-GB" sz="1100">
                <a:solidFill>
                  <a:schemeClr val="dk1"/>
                </a:solidFill>
              </a:rPr>
              <a:t>a term multiplied by itself.</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GB" sz="1100">
                <a:solidFill>
                  <a:schemeClr val="dk1"/>
                </a:solidFill>
              </a:rPr>
              <a:t>Expression:</a:t>
            </a:r>
            <a:r>
              <a:rPr lang="en-GB" sz="1100">
                <a:solidFill>
                  <a:schemeClr val="dk1"/>
                </a:solidFill>
              </a:rPr>
              <a:t> a maths sentence with a minimum of two numbers and at least one math operation (no equals sign)</a:t>
            </a:r>
            <a:endParaRPr sz="1100">
              <a:solidFill>
                <a:schemeClr val="dk1"/>
              </a:solidFill>
            </a:endParaRPr>
          </a:p>
          <a:p>
            <a:pPr indent="0" lvl="0" marL="0" rtl="0" algn="l">
              <a:spcBef>
                <a:spcPts val="0"/>
              </a:spcBef>
              <a:spcAft>
                <a:spcPts val="0"/>
              </a:spcAft>
              <a:buNone/>
            </a:pPr>
            <a:r>
              <a:t/>
            </a:r>
            <a:endParaRPr sz="1100">
              <a:solidFill>
                <a:schemeClr val="dk1"/>
              </a:solidFill>
            </a:endParaRPr>
          </a:p>
        </p:txBody>
      </p:sp>
      <p:pic>
        <p:nvPicPr>
          <p:cNvPr id="418" name="Google Shape;418;p28"/>
          <p:cNvPicPr preferRelativeResize="0"/>
          <p:nvPr/>
        </p:nvPicPr>
        <p:blipFill rotWithShape="1">
          <a:blip r:embed="rId4">
            <a:alphaModFix/>
          </a:blip>
          <a:srcRect b="8014" l="3101" r="1470" t="6362"/>
          <a:stretch/>
        </p:blipFill>
        <p:spPr>
          <a:xfrm>
            <a:off x="2844950" y="1873700"/>
            <a:ext cx="3469663" cy="1704925"/>
          </a:xfrm>
          <a:prstGeom prst="rect">
            <a:avLst/>
          </a:prstGeom>
          <a:noFill/>
          <a:ln>
            <a:noFill/>
          </a:ln>
        </p:spPr>
      </p:pic>
      <p:pic>
        <p:nvPicPr>
          <p:cNvPr id="419" name="Google Shape;419;p28"/>
          <p:cNvPicPr preferRelativeResize="0"/>
          <p:nvPr/>
        </p:nvPicPr>
        <p:blipFill rotWithShape="1">
          <a:blip r:embed="rId5">
            <a:alphaModFix/>
          </a:blip>
          <a:srcRect b="3016" l="1271" r="51847" t="3891"/>
          <a:stretch/>
        </p:blipFill>
        <p:spPr>
          <a:xfrm>
            <a:off x="2844950" y="3939475"/>
            <a:ext cx="1677600" cy="1994865"/>
          </a:xfrm>
          <a:prstGeom prst="rect">
            <a:avLst/>
          </a:prstGeom>
          <a:noFill/>
          <a:ln>
            <a:noFill/>
          </a:ln>
        </p:spPr>
      </p:pic>
      <p:pic>
        <p:nvPicPr>
          <p:cNvPr id="420" name="Google Shape;420;p28"/>
          <p:cNvPicPr preferRelativeResize="0"/>
          <p:nvPr/>
        </p:nvPicPr>
        <p:blipFill rotWithShape="1">
          <a:blip r:embed="rId6">
            <a:alphaModFix/>
          </a:blip>
          <a:srcRect b="4348" l="2660" r="2660" t="3145"/>
          <a:stretch/>
        </p:blipFill>
        <p:spPr>
          <a:xfrm>
            <a:off x="6559550" y="1873700"/>
            <a:ext cx="2484500" cy="2766125"/>
          </a:xfrm>
          <a:prstGeom prst="rect">
            <a:avLst/>
          </a:prstGeom>
          <a:noFill/>
          <a:ln>
            <a:noFill/>
          </a:ln>
        </p:spPr>
      </p:pic>
      <p:pic>
        <p:nvPicPr>
          <p:cNvPr id="421" name="Google Shape;421;p28"/>
          <p:cNvPicPr preferRelativeResize="0"/>
          <p:nvPr/>
        </p:nvPicPr>
        <p:blipFill rotWithShape="1">
          <a:blip r:embed="rId7">
            <a:alphaModFix/>
          </a:blip>
          <a:srcRect b="5713" l="2084" r="1901" t="3460"/>
          <a:stretch/>
        </p:blipFill>
        <p:spPr>
          <a:xfrm>
            <a:off x="6559550" y="4820800"/>
            <a:ext cx="3521725" cy="1849900"/>
          </a:xfrm>
          <a:prstGeom prst="rect">
            <a:avLst/>
          </a:prstGeom>
          <a:noFill/>
          <a:ln>
            <a:noFill/>
          </a:ln>
        </p:spPr>
      </p:pic>
      <p:pic>
        <p:nvPicPr>
          <p:cNvPr id="422" name="Google Shape;422;p28"/>
          <p:cNvPicPr preferRelativeResize="0"/>
          <p:nvPr/>
        </p:nvPicPr>
        <p:blipFill rotWithShape="1">
          <a:blip r:embed="rId5">
            <a:alphaModFix/>
          </a:blip>
          <a:srcRect b="3016" l="51735" r="3313" t="3891"/>
          <a:stretch/>
        </p:blipFill>
        <p:spPr>
          <a:xfrm>
            <a:off x="4626175" y="3935100"/>
            <a:ext cx="1677600" cy="208053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9"/>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Maths: Percentages</a:t>
            </a:r>
            <a:endParaRPr/>
          </a:p>
        </p:txBody>
      </p:sp>
      <p:grpSp>
        <p:nvGrpSpPr>
          <p:cNvPr id="429" name="Google Shape;429;p29"/>
          <p:cNvGrpSpPr/>
          <p:nvPr/>
        </p:nvGrpSpPr>
        <p:grpSpPr>
          <a:xfrm>
            <a:off x="251906" y="963536"/>
            <a:ext cx="10001708" cy="5913747"/>
            <a:chOff x="620518" y="1224000"/>
            <a:chExt cx="9689700" cy="5904300"/>
          </a:xfrm>
        </p:grpSpPr>
        <p:sp>
          <p:nvSpPr>
            <p:cNvPr id="430" name="Google Shape;430;p29"/>
            <p:cNvSpPr/>
            <p:nvPr/>
          </p:nvSpPr>
          <p:spPr>
            <a:xfrm>
              <a:off x="620518" y="1224000"/>
              <a:ext cx="9689700" cy="59043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431" name="Google Shape;431;p29"/>
            <p:cNvSpPr/>
            <p:nvPr/>
          </p:nvSpPr>
          <p:spPr>
            <a:xfrm>
              <a:off x="735075" y="2039996"/>
              <a:ext cx="2157600" cy="49563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2" name="Google Shape;432;p29"/>
            <p:cNvSpPr/>
            <p:nvPr/>
          </p:nvSpPr>
          <p:spPr>
            <a:xfrm>
              <a:off x="735075" y="1343999"/>
              <a:ext cx="2157600" cy="5040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433" name="Google Shape;433;p29"/>
            <p:cNvSpPr/>
            <p:nvPr/>
          </p:nvSpPr>
          <p:spPr>
            <a:xfrm>
              <a:off x="3045309" y="2040009"/>
              <a:ext cx="7105500" cy="49563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4" name="Google Shape;434;p29"/>
            <p:cNvSpPr/>
            <p:nvPr/>
          </p:nvSpPr>
          <p:spPr>
            <a:xfrm>
              <a:off x="3045309" y="1343997"/>
              <a:ext cx="7105500" cy="5040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grpSp>
      <p:pic>
        <p:nvPicPr>
          <p:cNvPr id="435" name="Google Shape;435;p29"/>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436" name="Google Shape;436;p29"/>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437" name="Google Shape;437;p29"/>
          <p:cNvSpPr txBox="1"/>
          <p:nvPr/>
        </p:nvSpPr>
        <p:spPr>
          <a:xfrm>
            <a:off x="494625" y="1873700"/>
            <a:ext cx="2105400" cy="47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chemeClr val="dk1"/>
                </a:solidFill>
              </a:rPr>
              <a:t>Fraction:</a:t>
            </a:r>
            <a:r>
              <a:rPr lang="en-GB" sz="1200">
                <a:solidFill>
                  <a:schemeClr val="dk1"/>
                </a:solidFill>
              </a:rPr>
              <a:t> how many parts of a whole we have</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b="1" lang="en-GB" sz="1200">
                <a:solidFill>
                  <a:schemeClr val="dk1"/>
                </a:solidFill>
              </a:rPr>
              <a:t>Equivalent:</a:t>
            </a:r>
            <a:r>
              <a:rPr lang="en-GB" sz="1200">
                <a:solidFill>
                  <a:schemeClr val="dk1"/>
                </a:solidFill>
              </a:rPr>
              <a:t> of equal value</a:t>
            </a:r>
            <a:endParaRPr sz="1200">
              <a:solidFill>
                <a:schemeClr val="dk1"/>
              </a:solidFill>
            </a:endParaRPr>
          </a:p>
          <a:p>
            <a:pPr indent="0" lvl="0" marL="0" rtl="0" algn="l">
              <a:spcBef>
                <a:spcPts val="0"/>
              </a:spcBef>
              <a:spcAft>
                <a:spcPts val="0"/>
              </a:spcAft>
              <a:buNone/>
            </a:pPr>
            <a:r>
              <a:rPr lang="en-GB" sz="1200">
                <a:solidFill>
                  <a:schemeClr val="dk1"/>
                </a:solidFill>
              </a:rPr>
              <a:t>Whole: a number with no fractional or decimal part.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GB" sz="1200">
                <a:solidFill>
                  <a:schemeClr val="dk1"/>
                </a:solidFill>
              </a:rPr>
              <a:t>Percentage: </a:t>
            </a:r>
            <a:r>
              <a:rPr lang="en-GB" sz="1200">
                <a:solidFill>
                  <a:schemeClr val="dk1"/>
                </a:solidFill>
              </a:rPr>
              <a:t>parts per 100 (uses the % symbol)</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rPr b="1" lang="en-GB" sz="1200">
                <a:solidFill>
                  <a:schemeClr val="dk1"/>
                </a:solidFill>
              </a:rPr>
              <a:t>Place Value: </a:t>
            </a:r>
            <a:r>
              <a:rPr lang="en-GB" sz="1200">
                <a:solidFill>
                  <a:schemeClr val="dk1"/>
                </a:solidFill>
              </a:rPr>
              <a:t>the value of a digit depending on its place in a number. In our decimal number system, each place is 10 times bigger than the place to its right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b="1" lang="en-GB" sz="1200">
                <a:solidFill>
                  <a:schemeClr val="dk1"/>
                </a:solidFill>
              </a:rPr>
              <a:t>Convert:</a:t>
            </a:r>
            <a:r>
              <a:rPr lang="en-GB" sz="1200">
                <a:solidFill>
                  <a:schemeClr val="dk1"/>
                </a:solidFill>
              </a:rPr>
              <a:t> change into an equivalent representation, often fraction to decimal to a percentage cycle.</a:t>
            </a:r>
            <a:endParaRPr sz="1200">
              <a:solidFill>
                <a:schemeClr val="dk1"/>
              </a:solidFill>
            </a:endParaRPr>
          </a:p>
          <a:p>
            <a:pPr indent="0" lvl="0" marL="0" rtl="0" algn="l">
              <a:spcBef>
                <a:spcPts val="0"/>
              </a:spcBef>
              <a:spcAft>
                <a:spcPts val="0"/>
              </a:spcAft>
              <a:buNone/>
            </a:pPr>
            <a:r>
              <a:t/>
            </a:r>
            <a:endParaRPr sz="1000">
              <a:solidFill>
                <a:schemeClr val="dk2"/>
              </a:solidFill>
            </a:endParaRPr>
          </a:p>
        </p:txBody>
      </p:sp>
      <p:pic>
        <p:nvPicPr>
          <p:cNvPr id="438" name="Google Shape;438;p29"/>
          <p:cNvPicPr preferRelativeResize="0"/>
          <p:nvPr/>
        </p:nvPicPr>
        <p:blipFill rotWithShape="1">
          <a:blip r:embed="rId4">
            <a:alphaModFix/>
          </a:blip>
          <a:srcRect b="54108" l="1554" r="45759" t="2052"/>
          <a:stretch/>
        </p:blipFill>
        <p:spPr>
          <a:xfrm>
            <a:off x="2915800" y="1873700"/>
            <a:ext cx="3323350" cy="1425175"/>
          </a:xfrm>
          <a:prstGeom prst="rect">
            <a:avLst/>
          </a:prstGeom>
          <a:noFill/>
          <a:ln>
            <a:noFill/>
          </a:ln>
        </p:spPr>
      </p:pic>
      <p:sp>
        <p:nvSpPr>
          <p:cNvPr id="439" name="Google Shape;439;p29"/>
          <p:cNvSpPr/>
          <p:nvPr/>
        </p:nvSpPr>
        <p:spPr>
          <a:xfrm>
            <a:off x="-925950" y="1374200"/>
            <a:ext cx="28200" cy="47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0" name="Google Shape;440;p29"/>
          <p:cNvSpPr/>
          <p:nvPr/>
        </p:nvSpPr>
        <p:spPr>
          <a:xfrm flipH="1">
            <a:off x="2915750" y="3365675"/>
            <a:ext cx="3323400" cy="192300"/>
          </a:xfrm>
          <a:prstGeom prst="rect">
            <a:avLst/>
          </a:prstGeom>
          <a:solidFill>
            <a:schemeClr val="lt1"/>
          </a:solid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41" name="Google Shape;441;p29"/>
          <p:cNvPicPr preferRelativeResize="0"/>
          <p:nvPr/>
        </p:nvPicPr>
        <p:blipFill rotWithShape="1">
          <a:blip r:embed="rId5">
            <a:alphaModFix/>
          </a:blip>
          <a:srcRect b="3225" l="2025" r="5502" t="2480"/>
          <a:stretch/>
        </p:blipFill>
        <p:spPr>
          <a:xfrm>
            <a:off x="6596275" y="3228450"/>
            <a:ext cx="3282050" cy="3397750"/>
          </a:xfrm>
          <a:prstGeom prst="rect">
            <a:avLst/>
          </a:prstGeom>
          <a:noFill/>
          <a:ln>
            <a:noFill/>
          </a:ln>
        </p:spPr>
      </p:pic>
      <p:pic>
        <p:nvPicPr>
          <p:cNvPr id="442" name="Google Shape;442;p29"/>
          <p:cNvPicPr preferRelativeResize="0"/>
          <p:nvPr/>
        </p:nvPicPr>
        <p:blipFill rotWithShape="1">
          <a:blip r:embed="rId6">
            <a:alphaModFix/>
          </a:blip>
          <a:srcRect b="3352" l="2644" r="2946" t="1681"/>
          <a:stretch/>
        </p:blipFill>
        <p:spPr>
          <a:xfrm>
            <a:off x="2915800" y="3298875"/>
            <a:ext cx="3020225" cy="3256900"/>
          </a:xfrm>
          <a:prstGeom prst="rect">
            <a:avLst/>
          </a:prstGeom>
          <a:noFill/>
          <a:ln cap="flat" cmpd="sng" w="28575">
            <a:solidFill>
              <a:schemeClr val="lt1"/>
            </a:solidFill>
            <a:prstDash val="solid"/>
            <a:miter lim="8000"/>
            <a:headEnd len="sm" w="sm" type="none"/>
            <a:tailEnd len="sm" w="sm" type="none"/>
          </a:ln>
        </p:spPr>
      </p:pic>
      <p:pic>
        <p:nvPicPr>
          <p:cNvPr id="443" name="Google Shape;443;p29"/>
          <p:cNvPicPr preferRelativeResize="0"/>
          <p:nvPr/>
        </p:nvPicPr>
        <p:blipFill>
          <a:blip r:embed="rId7">
            <a:alphaModFix/>
          </a:blip>
          <a:stretch>
            <a:fillRect/>
          </a:stretch>
        </p:blipFill>
        <p:spPr>
          <a:xfrm>
            <a:off x="6554922" y="1873697"/>
            <a:ext cx="2670750" cy="133169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30"/>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Maths: Prime Numbers</a:t>
            </a:r>
            <a:endParaRPr/>
          </a:p>
        </p:txBody>
      </p:sp>
      <p:grpSp>
        <p:nvGrpSpPr>
          <p:cNvPr id="450" name="Google Shape;450;p30"/>
          <p:cNvGrpSpPr/>
          <p:nvPr/>
        </p:nvGrpSpPr>
        <p:grpSpPr>
          <a:xfrm>
            <a:off x="308531" y="989848"/>
            <a:ext cx="10001708" cy="5913747"/>
            <a:chOff x="620518" y="1224000"/>
            <a:chExt cx="9689700" cy="5904300"/>
          </a:xfrm>
        </p:grpSpPr>
        <p:sp>
          <p:nvSpPr>
            <p:cNvPr id="451" name="Google Shape;451;p30"/>
            <p:cNvSpPr/>
            <p:nvPr/>
          </p:nvSpPr>
          <p:spPr>
            <a:xfrm>
              <a:off x="620518" y="1224000"/>
              <a:ext cx="9689700" cy="59043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452" name="Google Shape;452;p30"/>
            <p:cNvSpPr/>
            <p:nvPr/>
          </p:nvSpPr>
          <p:spPr>
            <a:xfrm>
              <a:off x="735075" y="2039996"/>
              <a:ext cx="2157600" cy="49563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3" name="Google Shape;453;p30"/>
            <p:cNvSpPr/>
            <p:nvPr/>
          </p:nvSpPr>
          <p:spPr>
            <a:xfrm>
              <a:off x="735075" y="1343999"/>
              <a:ext cx="2157600" cy="5040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454" name="Google Shape;454;p30"/>
            <p:cNvSpPr/>
            <p:nvPr/>
          </p:nvSpPr>
          <p:spPr>
            <a:xfrm>
              <a:off x="3045309" y="2039996"/>
              <a:ext cx="3455700" cy="49563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5" name="Google Shape;455;p30"/>
            <p:cNvSpPr/>
            <p:nvPr/>
          </p:nvSpPr>
          <p:spPr>
            <a:xfrm>
              <a:off x="3045309" y="1343998"/>
              <a:ext cx="3455700" cy="5040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sp>
          <p:nvSpPr>
            <p:cNvPr id="456" name="Google Shape;456;p30"/>
            <p:cNvSpPr/>
            <p:nvPr/>
          </p:nvSpPr>
          <p:spPr>
            <a:xfrm>
              <a:off x="6653858" y="2039996"/>
              <a:ext cx="3522600" cy="49563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457" name="Google Shape;457;p30"/>
            <p:cNvSpPr/>
            <p:nvPr/>
          </p:nvSpPr>
          <p:spPr>
            <a:xfrm>
              <a:off x="6653857" y="1343998"/>
              <a:ext cx="3522600" cy="5040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grpSp>
      <p:pic>
        <p:nvPicPr>
          <p:cNvPr id="458" name="Google Shape;458;p30"/>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459" name="Google Shape;459;p30"/>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460" name="Google Shape;460;p30"/>
          <p:cNvSpPr txBox="1"/>
          <p:nvPr/>
        </p:nvSpPr>
        <p:spPr>
          <a:xfrm>
            <a:off x="494625" y="1873700"/>
            <a:ext cx="2105400" cy="47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000">
                <a:solidFill>
                  <a:schemeClr val="dk1"/>
                </a:solidFill>
              </a:rPr>
              <a:t>Multiples:</a:t>
            </a:r>
            <a:r>
              <a:rPr lang="en-GB" sz="1000">
                <a:solidFill>
                  <a:schemeClr val="dk1"/>
                </a:solidFill>
              </a:rPr>
              <a:t> found by multiplying any number by positive integers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b="1" lang="en-GB" sz="1000">
                <a:solidFill>
                  <a:schemeClr val="dk1"/>
                </a:solidFill>
              </a:rPr>
              <a:t>Factor: </a:t>
            </a:r>
            <a:r>
              <a:rPr lang="en-GB" sz="1000">
                <a:solidFill>
                  <a:schemeClr val="dk1"/>
                </a:solidFill>
              </a:rPr>
              <a:t>integers that multiply together to get another number.</a:t>
            </a:r>
            <a:endParaRPr sz="1000">
              <a:solidFill>
                <a:schemeClr val="dk1"/>
              </a:solidFill>
            </a:endParaRPr>
          </a:p>
          <a:p>
            <a:pPr indent="0" lvl="0" marL="0" rtl="0" algn="l">
              <a:spcBef>
                <a:spcPts val="0"/>
              </a:spcBef>
              <a:spcAft>
                <a:spcPts val="0"/>
              </a:spcAft>
              <a:buNone/>
            </a:pPr>
            <a:r>
              <a:rPr lang="en-GB" sz="1000">
                <a:solidFill>
                  <a:schemeClr val="dk1"/>
                </a:solidFill>
              </a:rPr>
              <a:t>Prime: an integer with only 2 factors.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rPr b="1" lang="en-GB" sz="1000">
                <a:solidFill>
                  <a:schemeClr val="dk1"/>
                </a:solidFill>
              </a:rPr>
              <a:t>Conjecture: </a:t>
            </a:r>
            <a:r>
              <a:rPr lang="en-GB" sz="1000">
                <a:solidFill>
                  <a:schemeClr val="dk1"/>
                </a:solidFill>
              </a:rPr>
              <a:t>a statement that might be true (based on reasoning) but is not proven.</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rPr b="1" lang="en-GB" sz="1000">
                <a:solidFill>
                  <a:schemeClr val="dk1"/>
                </a:solidFill>
              </a:rPr>
              <a:t>Counterexample:</a:t>
            </a:r>
            <a:r>
              <a:rPr lang="en-GB" sz="1000">
                <a:solidFill>
                  <a:schemeClr val="dk1"/>
                </a:solidFill>
              </a:rPr>
              <a:t> a special type of example that disproves a statement.</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rPr b="1" lang="en-GB" sz="1000">
                <a:solidFill>
                  <a:schemeClr val="dk1"/>
                </a:solidFill>
              </a:rPr>
              <a:t>Expression</a:t>
            </a:r>
            <a:r>
              <a:rPr lang="en-GB" sz="1000">
                <a:solidFill>
                  <a:schemeClr val="dk1"/>
                </a:solidFill>
              </a:rPr>
              <a:t>: a maths sentence with a minimum of two numbers and at least one math operation (no equals sign)</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rPr b="1" lang="en-GB" sz="1000">
                <a:solidFill>
                  <a:schemeClr val="dk1"/>
                </a:solidFill>
              </a:rPr>
              <a:t>HCF:</a:t>
            </a:r>
            <a:r>
              <a:rPr lang="en-GB" sz="1000">
                <a:solidFill>
                  <a:schemeClr val="dk1"/>
                </a:solidFill>
              </a:rPr>
              <a:t> highest common factor (biggest factor two or more numbers share)</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b="1" lang="en-GB" sz="1000">
                <a:solidFill>
                  <a:schemeClr val="dk1"/>
                </a:solidFill>
              </a:rPr>
              <a:t>LCM:</a:t>
            </a:r>
            <a:r>
              <a:rPr lang="en-GB" sz="1000">
                <a:solidFill>
                  <a:schemeClr val="dk1"/>
                </a:solidFill>
              </a:rPr>
              <a:t> lowest common multiple (the first time the times table of two or more numbers match)</a:t>
            </a:r>
            <a:endParaRPr sz="1000">
              <a:solidFill>
                <a:schemeClr val="dk1"/>
              </a:solidFill>
            </a:endParaRPr>
          </a:p>
          <a:p>
            <a:pPr indent="0" lvl="0" marL="0" rtl="0" algn="l">
              <a:spcBef>
                <a:spcPts val="0"/>
              </a:spcBef>
              <a:spcAft>
                <a:spcPts val="0"/>
              </a:spcAft>
              <a:buNone/>
            </a:pPr>
            <a:r>
              <a:t/>
            </a:r>
            <a:endParaRPr sz="1000">
              <a:solidFill>
                <a:schemeClr val="dk2"/>
              </a:solidFill>
            </a:endParaRPr>
          </a:p>
        </p:txBody>
      </p:sp>
      <p:pic>
        <p:nvPicPr>
          <p:cNvPr id="461" name="Google Shape;461;p30"/>
          <p:cNvPicPr preferRelativeResize="0"/>
          <p:nvPr/>
        </p:nvPicPr>
        <p:blipFill rotWithShape="1">
          <a:blip r:embed="rId4">
            <a:alphaModFix/>
          </a:blip>
          <a:srcRect b="5193" l="2113" r="2257" t="3865"/>
          <a:stretch/>
        </p:blipFill>
        <p:spPr>
          <a:xfrm>
            <a:off x="6596275" y="1873700"/>
            <a:ext cx="3459268" cy="1854350"/>
          </a:xfrm>
          <a:prstGeom prst="rect">
            <a:avLst/>
          </a:prstGeom>
          <a:noFill/>
          <a:ln cap="flat" cmpd="sng" w="28575">
            <a:solidFill>
              <a:schemeClr val="lt1"/>
            </a:solidFill>
            <a:prstDash val="solid"/>
            <a:miter lim="8000"/>
            <a:headEnd len="sm" w="sm" type="none"/>
            <a:tailEnd len="sm" w="sm" type="none"/>
          </a:ln>
        </p:spPr>
      </p:pic>
      <p:pic>
        <p:nvPicPr>
          <p:cNvPr id="462" name="Google Shape;462;p30"/>
          <p:cNvPicPr preferRelativeResize="0"/>
          <p:nvPr/>
        </p:nvPicPr>
        <p:blipFill rotWithShape="1">
          <a:blip r:embed="rId5">
            <a:alphaModFix/>
          </a:blip>
          <a:srcRect b="3704" l="2122" r="1408" t="2513"/>
          <a:stretch/>
        </p:blipFill>
        <p:spPr>
          <a:xfrm>
            <a:off x="2882300" y="2964500"/>
            <a:ext cx="3431700" cy="1854350"/>
          </a:xfrm>
          <a:prstGeom prst="rect">
            <a:avLst/>
          </a:prstGeom>
          <a:noFill/>
          <a:ln>
            <a:noFill/>
          </a:ln>
        </p:spPr>
      </p:pic>
      <p:pic>
        <p:nvPicPr>
          <p:cNvPr id="463" name="Google Shape;463;p30"/>
          <p:cNvPicPr preferRelativeResize="0"/>
          <p:nvPr/>
        </p:nvPicPr>
        <p:blipFill rotWithShape="1">
          <a:blip r:embed="rId6">
            <a:alphaModFix/>
          </a:blip>
          <a:srcRect b="36727" l="2685" r="3109" t="2134"/>
          <a:stretch/>
        </p:blipFill>
        <p:spPr>
          <a:xfrm>
            <a:off x="6596275" y="3873200"/>
            <a:ext cx="3528475" cy="2538875"/>
          </a:xfrm>
          <a:prstGeom prst="rect">
            <a:avLst/>
          </a:prstGeom>
          <a:noFill/>
          <a:ln>
            <a:noFill/>
          </a:ln>
        </p:spPr>
      </p:pic>
      <p:pic>
        <p:nvPicPr>
          <p:cNvPr id="464" name="Google Shape;464;p30"/>
          <p:cNvPicPr preferRelativeResize="0"/>
          <p:nvPr/>
        </p:nvPicPr>
        <p:blipFill rotWithShape="1">
          <a:blip r:embed="rId7">
            <a:alphaModFix/>
          </a:blip>
          <a:srcRect b="4269" l="2351" r="1689" t="3318"/>
          <a:stretch/>
        </p:blipFill>
        <p:spPr>
          <a:xfrm>
            <a:off x="2868500" y="4916600"/>
            <a:ext cx="3459275" cy="1754112"/>
          </a:xfrm>
          <a:prstGeom prst="rect">
            <a:avLst/>
          </a:prstGeom>
          <a:noFill/>
          <a:ln>
            <a:noFill/>
          </a:ln>
        </p:spPr>
      </p:pic>
      <p:pic>
        <p:nvPicPr>
          <p:cNvPr id="465" name="Google Shape;465;p30"/>
          <p:cNvPicPr preferRelativeResize="0"/>
          <p:nvPr/>
        </p:nvPicPr>
        <p:blipFill rotWithShape="1">
          <a:blip r:embed="rId8">
            <a:alphaModFix/>
          </a:blip>
          <a:srcRect b="0" l="0" r="0" t="2563"/>
          <a:stretch/>
        </p:blipFill>
        <p:spPr>
          <a:xfrm>
            <a:off x="2872925" y="1873699"/>
            <a:ext cx="1866900" cy="993050"/>
          </a:xfrm>
          <a:prstGeom prst="rect">
            <a:avLst/>
          </a:prstGeom>
          <a:noFill/>
          <a:ln>
            <a:noFill/>
          </a:ln>
        </p:spPr>
      </p:pic>
      <p:pic>
        <p:nvPicPr>
          <p:cNvPr id="466" name="Google Shape;466;p30"/>
          <p:cNvPicPr preferRelativeResize="0"/>
          <p:nvPr/>
        </p:nvPicPr>
        <p:blipFill rotWithShape="1">
          <a:blip r:embed="rId9">
            <a:alphaModFix/>
          </a:blip>
          <a:srcRect b="0" l="0" r="33391" t="0"/>
          <a:stretch/>
        </p:blipFill>
        <p:spPr>
          <a:xfrm>
            <a:off x="4739825" y="1949638"/>
            <a:ext cx="1564790" cy="815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31"/>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Maths: </a:t>
            </a:r>
            <a:r>
              <a:rPr lang="en-GB"/>
              <a:t>Indices</a:t>
            </a:r>
            <a:endParaRPr/>
          </a:p>
        </p:txBody>
      </p:sp>
      <p:grpSp>
        <p:nvGrpSpPr>
          <p:cNvPr id="473" name="Google Shape;473;p31"/>
          <p:cNvGrpSpPr/>
          <p:nvPr/>
        </p:nvGrpSpPr>
        <p:grpSpPr>
          <a:xfrm>
            <a:off x="308531" y="989848"/>
            <a:ext cx="10001708" cy="5913747"/>
            <a:chOff x="620518" y="1224000"/>
            <a:chExt cx="9689700" cy="5904300"/>
          </a:xfrm>
        </p:grpSpPr>
        <p:sp>
          <p:nvSpPr>
            <p:cNvPr id="474" name="Google Shape;474;p31"/>
            <p:cNvSpPr/>
            <p:nvPr/>
          </p:nvSpPr>
          <p:spPr>
            <a:xfrm>
              <a:off x="620518" y="1224000"/>
              <a:ext cx="9689700" cy="59043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475" name="Google Shape;475;p31"/>
            <p:cNvSpPr/>
            <p:nvPr/>
          </p:nvSpPr>
          <p:spPr>
            <a:xfrm>
              <a:off x="735075" y="2039996"/>
              <a:ext cx="2157600" cy="49563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6" name="Google Shape;476;p31"/>
            <p:cNvSpPr/>
            <p:nvPr/>
          </p:nvSpPr>
          <p:spPr>
            <a:xfrm>
              <a:off x="735075" y="1343999"/>
              <a:ext cx="2157600" cy="5040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477" name="Google Shape;477;p31"/>
            <p:cNvSpPr/>
            <p:nvPr/>
          </p:nvSpPr>
          <p:spPr>
            <a:xfrm>
              <a:off x="3045309" y="2039996"/>
              <a:ext cx="3455700" cy="49563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8" name="Google Shape;478;p31"/>
            <p:cNvSpPr/>
            <p:nvPr/>
          </p:nvSpPr>
          <p:spPr>
            <a:xfrm>
              <a:off x="3045309" y="1343998"/>
              <a:ext cx="3455700" cy="5040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sp>
          <p:nvSpPr>
            <p:cNvPr id="479" name="Google Shape;479;p31"/>
            <p:cNvSpPr/>
            <p:nvPr/>
          </p:nvSpPr>
          <p:spPr>
            <a:xfrm>
              <a:off x="6653858" y="2039996"/>
              <a:ext cx="3522600" cy="49563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480" name="Google Shape;480;p31"/>
            <p:cNvSpPr/>
            <p:nvPr/>
          </p:nvSpPr>
          <p:spPr>
            <a:xfrm>
              <a:off x="6653857" y="1343998"/>
              <a:ext cx="3522600" cy="5040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grpSp>
      <p:pic>
        <p:nvPicPr>
          <p:cNvPr id="481" name="Google Shape;481;p31"/>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482" name="Google Shape;482;p31"/>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483" name="Google Shape;483;p31"/>
          <p:cNvSpPr txBox="1"/>
          <p:nvPr/>
        </p:nvSpPr>
        <p:spPr>
          <a:xfrm>
            <a:off x="494625" y="1873700"/>
            <a:ext cx="2105400" cy="47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100">
                <a:solidFill>
                  <a:schemeClr val="dk1"/>
                </a:solidFill>
              </a:rPr>
              <a:t>Base: </a:t>
            </a:r>
            <a:r>
              <a:rPr lang="en-GB" sz="1100">
                <a:solidFill>
                  <a:schemeClr val="dk1"/>
                </a:solidFill>
              </a:rPr>
              <a:t>The number that gets multiplied by a power</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Power: </a:t>
            </a:r>
            <a:r>
              <a:rPr lang="en-GB" sz="1100">
                <a:solidFill>
                  <a:schemeClr val="dk1"/>
                </a:solidFill>
              </a:rPr>
              <a:t>The exponent – or the number that tells you how many times to use the number in multiplication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Exponent: </a:t>
            </a:r>
            <a:r>
              <a:rPr lang="en-GB" sz="1100">
                <a:solidFill>
                  <a:schemeClr val="dk1"/>
                </a:solidFill>
              </a:rPr>
              <a:t>The power – or the number that tells you how many times to use the number in multiplication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Indices: </a:t>
            </a:r>
            <a:r>
              <a:rPr lang="en-GB" sz="1100">
                <a:solidFill>
                  <a:schemeClr val="dk1"/>
                </a:solidFill>
              </a:rPr>
              <a:t>The power or the exponent.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Coefficient: </a:t>
            </a:r>
            <a:r>
              <a:rPr lang="en-GB" sz="1100">
                <a:solidFill>
                  <a:schemeClr val="dk1"/>
                </a:solidFill>
              </a:rPr>
              <a:t>The number used to multiply a variable</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Simplify: </a:t>
            </a:r>
            <a:r>
              <a:rPr lang="en-GB" sz="1100">
                <a:solidFill>
                  <a:schemeClr val="dk1"/>
                </a:solidFill>
              </a:rPr>
              <a:t>To reduce a power to its lowest term</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GB" sz="1100">
                <a:solidFill>
                  <a:schemeClr val="dk1"/>
                </a:solidFill>
              </a:rPr>
              <a:t>Product: </a:t>
            </a:r>
            <a:r>
              <a:rPr lang="en-GB" sz="1100">
                <a:solidFill>
                  <a:schemeClr val="dk1"/>
                </a:solidFill>
              </a:rPr>
              <a:t>Multiply</a:t>
            </a:r>
            <a:endParaRPr sz="1100">
              <a:solidFill>
                <a:schemeClr val="dk1"/>
              </a:solidFill>
            </a:endParaRPr>
          </a:p>
          <a:p>
            <a:pPr indent="0" lvl="0" marL="0" rtl="0" algn="l">
              <a:spcBef>
                <a:spcPts val="0"/>
              </a:spcBef>
              <a:spcAft>
                <a:spcPts val="0"/>
              </a:spcAft>
              <a:buNone/>
            </a:pPr>
            <a:r>
              <a:t/>
            </a:r>
            <a:endParaRPr sz="1000">
              <a:solidFill>
                <a:schemeClr val="dk2"/>
              </a:solidFill>
            </a:endParaRPr>
          </a:p>
        </p:txBody>
      </p:sp>
      <p:pic>
        <p:nvPicPr>
          <p:cNvPr id="484" name="Google Shape;484;p31"/>
          <p:cNvPicPr preferRelativeResize="0"/>
          <p:nvPr/>
        </p:nvPicPr>
        <p:blipFill rotWithShape="1">
          <a:blip r:embed="rId4">
            <a:alphaModFix/>
          </a:blip>
          <a:srcRect b="50870" l="0" r="0" t="0"/>
          <a:stretch/>
        </p:blipFill>
        <p:spPr>
          <a:xfrm>
            <a:off x="2878600" y="1873700"/>
            <a:ext cx="3330475" cy="3324825"/>
          </a:xfrm>
          <a:prstGeom prst="rect">
            <a:avLst/>
          </a:prstGeom>
          <a:noFill/>
          <a:ln>
            <a:noFill/>
          </a:ln>
        </p:spPr>
      </p:pic>
      <p:pic>
        <p:nvPicPr>
          <p:cNvPr id="485" name="Google Shape;485;p31"/>
          <p:cNvPicPr preferRelativeResize="0"/>
          <p:nvPr/>
        </p:nvPicPr>
        <p:blipFill rotWithShape="1">
          <a:blip r:embed="rId4">
            <a:alphaModFix/>
          </a:blip>
          <a:srcRect b="21872" l="0" r="0" t="52915"/>
          <a:stretch/>
        </p:blipFill>
        <p:spPr>
          <a:xfrm>
            <a:off x="6641350" y="5000850"/>
            <a:ext cx="3403450" cy="1743675"/>
          </a:xfrm>
          <a:prstGeom prst="rect">
            <a:avLst/>
          </a:prstGeom>
          <a:noFill/>
          <a:ln>
            <a:noFill/>
          </a:ln>
        </p:spPr>
      </p:pic>
      <p:pic>
        <p:nvPicPr>
          <p:cNvPr id="486" name="Google Shape;486;p31"/>
          <p:cNvPicPr preferRelativeResize="0"/>
          <p:nvPr/>
        </p:nvPicPr>
        <p:blipFill>
          <a:blip r:embed="rId5">
            <a:alphaModFix/>
          </a:blip>
          <a:stretch>
            <a:fillRect/>
          </a:stretch>
        </p:blipFill>
        <p:spPr>
          <a:xfrm>
            <a:off x="2938863" y="5198525"/>
            <a:ext cx="3209925" cy="1504950"/>
          </a:xfrm>
          <a:prstGeom prst="rect">
            <a:avLst/>
          </a:prstGeom>
          <a:noFill/>
          <a:ln>
            <a:noFill/>
          </a:ln>
        </p:spPr>
      </p:pic>
      <p:pic>
        <p:nvPicPr>
          <p:cNvPr id="487" name="Google Shape;487;p31"/>
          <p:cNvPicPr preferRelativeResize="0"/>
          <p:nvPr/>
        </p:nvPicPr>
        <p:blipFill rotWithShape="1">
          <a:blip r:embed="rId6">
            <a:alphaModFix/>
          </a:blip>
          <a:srcRect b="66500" l="0" r="0" t="0"/>
          <a:stretch/>
        </p:blipFill>
        <p:spPr>
          <a:xfrm>
            <a:off x="6641350" y="1910642"/>
            <a:ext cx="3124200" cy="1346525"/>
          </a:xfrm>
          <a:prstGeom prst="rect">
            <a:avLst/>
          </a:prstGeom>
          <a:noFill/>
          <a:ln>
            <a:noFill/>
          </a:ln>
        </p:spPr>
      </p:pic>
      <p:pic>
        <p:nvPicPr>
          <p:cNvPr id="488" name="Google Shape;488;p31"/>
          <p:cNvPicPr preferRelativeResize="0"/>
          <p:nvPr/>
        </p:nvPicPr>
        <p:blipFill rotWithShape="1">
          <a:blip r:embed="rId6">
            <a:alphaModFix/>
          </a:blip>
          <a:srcRect b="0" l="0" r="0" t="56620"/>
          <a:stretch/>
        </p:blipFill>
        <p:spPr>
          <a:xfrm>
            <a:off x="6641350" y="3257163"/>
            <a:ext cx="3124200" cy="17436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32"/>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Maths: Fractional Thinking</a:t>
            </a:r>
            <a:endParaRPr/>
          </a:p>
        </p:txBody>
      </p:sp>
      <p:grpSp>
        <p:nvGrpSpPr>
          <p:cNvPr id="495" name="Google Shape;495;p32"/>
          <p:cNvGrpSpPr/>
          <p:nvPr/>
        </p:nvGrpSpPr>
        <p:grpSpPr>
          <a:xfrm>
            <a:off x="308531" y="989848"/>
            <a:ext cx="10001708" cy="5913747"/>
            <a:chOff x="620518" y="1224000"/>
            <a:chExt cx="9689700" cy="5904300"/>
          </a:xfrm>
        </p:grpSpPr>
        <p:sp>
          <p:nvSpPr>
            <p:cNvPr id="496" name="Google Shape;496;p32"/>
            <p:cNvSpPr/>
            <p:nvPr/>
          </p:nvSpPr>
          <p:spPr>
            <a:xfrm>
              <a:off x="620518" y="1224000"/>
              <a:ext cx="9689700" cy="59043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497" name="Google Shape;497;p32"/>
            <p:cNvSpPr/>
            <p:nvPr/>
          </p:nvSpPr>
          <p:spPr>
            <a:xfrm>
              <a:off x="735075" y="2039996"/>
              <a:ext cx="2157600" cy="49563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8" name="Google Shape;498;p32"/>
            <p:cNvSpPr/>
            <p:nvPr/>
          </p:nvSpPr>
          <p:spPr>
            <a:xfrm>
              <a:off x="735075" y="1343999"/>
              <a:ext cx="2157600" cy="5040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499" name="Google Shape;499;p32"/>
            <p:cNvSpPr/>
            <p:nvPr/>
          </p:nvSpPr>
          <p:spPr>
            <a:xfrm>
              <a:off x="3045309" y="2039996"/>
              <a:ext cx="7165500" cy="49563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0" name="Google Shape;500;p32"/>
            <p:cNvSpPr/>
            <p:nvPr/>
          </p:nvSpPr>
          <p:spPr>
            <a:xfrm>
              <a:off x="3045309" y="1344010"/>
              <a:ext cx="7165500" cy="5040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grpSp>
      <p:pic>
        <p:nvPicPr>
          <p:cNvPr id="501" name="Google Shape;501;p32"/>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502" name="Google Shape;502;p32"/>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503" name="Google Shape;503;p32"/>
          <p:cNvSpPr txBox="1"/>
          <p:nvPr/>
        </p:nvSpPr>
        <p:spPr>
          <a:xfrm>
            <a:off x="515500" y="1817350"/>
            <a:ext cx="2105400" cy="47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100">
                <a:solidFill>
                  <a:schemeClr val="dk1"/>
                </a:solidFill>
              </a:rPr>
              <a:t>Numerator:</a:t>
            </a:r>
            <a:r>
              <a:rPr lang="en-GB" sz="1100">
                <a:solidFill>
                  <a:schemeClr val="dk1"/>
                </a:solidFill>
              </a:rPr>
              <a:t> the number above the line on a fraction. The top number. Represents how many parts are taken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Denominator: </a:t>
            </a:r>
            <a:r>
              <a:rPr lang="en-GB" sz="1100">
                <a:solidFill>
                  <a:schemeClr val="dk1"/>
                </a:solidFill>
              </a:rPr>
              <a:t>the number below the line on a fraction. The number represent the total number of parts</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GB" sz="1100">
                <a:solidFill>
                  <a:schemeClr val="dk1"/>
                </a:solidFill>
              </a:rPr>
              <a:t>Equivalent:</a:t>
            </a:r>
            <a:r>
              <a:rPr lang="en-GB" sz="1100">
                <a:solidFill>
                  <a:schemeClr val="dk1"/>
                </a:solidFill>
              </a:rPr>
              <a:t> of equal value</a:t>
            </a:r>
            <a:endParaRPr sz="1100">
              <a:solidFill>
                <a:schemeClr val="dk1"/>
              </a:solidFill>
            </a:endParaRPr>
          </a:p>
          <a:p>
            <a:pPr indent="0" lvl="0" marL="0" rtl="0" algn="l">
              <a:spcBef>
                <a:spcPts val="0"/>
              </a:spcBef>
              <a:spcAft>
                <a:spcPts val="0"/>
              </a:spcAft>
              <a:buNone/>
            </a:pPr>
            <a:r>
              <a:rPr lang="en-GB" sz="1100">
                <a:solidFill>
                  <a:schemeClr val="dk1"/>
                </a:solidFill>
              </a:rPr>
              <a:t>Mixed numbers: a number with an integer and a proper fraction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Improper fractions: </a:t>
            </a:r>
            <a:r>
              <a:rPr lang="en-GB" sz="1100">
                <a:solidFill>
                  <a:schemeClr val="dk1"/>
                </a:solidFill>
              </a:rPr>
              <a:t>a fraction with a bigger numerator than denominator</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GB" sz="1100">
                <a:solidFill>
                  <a:schemeClr val="dk1"/>
                </a:solidFill>
              </a:rPr>
              <a:t>Substitute: </a:t>
            </a:r>
            <a:r>
              <a:rPr lang="en-GB" sz="1100">
                <a:solidFill>
                  <a:schemeClr val="dk1"/>
                </a:solidFill>
              </a:rPr>
              <a:t>replace a variable with a numerical value</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GB" sz="1100">
                <a:solidFill>
                  <a:schemeClr val="dk1"/>
                </a:solidFill>
              </a:rPr>
              <a:t>Place value: </a:t>
            </a:r>
            <a:r>
              <a:rPr lang="en-GB" sz="1100">
                <a:solidFill>
                  <a:schemeClr val="dk1"/>
                </a:solidFill>
              </a:rPr>
              <a:t>the value of a digit depending on its place in a number. In our decimal number system, each place is</a:t>
            </a:r>
            <a:endParaRPr sz="1100">
              <a:solidFill>
                <a:schemeClr val="dk1"/>
              </a:solidFill>
            </a:endParaRPr>
          </a:p>
          <a:p>
            <a:pPr indent="0" lvl="0" marL="0" rtl="0" algn="l">
              <a:spcBef>
                <a:spcPts val="0"/>
              </a:spcBef>
              <a:spcAft>
                <a:spcPts val="0"/>
              </a:spcAft>
              <a:buClr>
                <a:schemeClr val="dk1"/>
              </a:buClr>
              <a:buSzPts val="1100"/>
              <a:buFont typeface="Arial"/>
              <a:buNone/>
            </a:pPr>
            <a:r>
              <a:rPr lang="en-GB" sz="1100">
                <a:solidFill>
                  <a:schemeClr val="dk1"/>
                </a:solidFill>
              </a:rPr>
              <a:t>10 times bigger than the place to its right</a:t>
            </a:r>
            <a:endParaRPr sz="1100">
              <a:solidFill>
                <a:schemeClr val="dk1"/>
              </a:solidFill>
            </a:endParaRPr>
          </a:p>
          <a:p>
            <a:pPr indent="0" lvl="0" marL="0" rtl="0" algn="l">
              <a:spcBef>
                <a:spcPts val="0"/>
              </a:spcBef>
              <a:spcAft>
                <a:spcPts val="0"/>
              </a:spcAft>
              <a:buNone/>
            </a:pPr>
            <a:r>
              <a:t/>
            </a:r>
            <a:endParaRPr sz="1000">
              <a:solidFill>
                <a:schemeClr val="dk2"/>
              </a:solidFill>
            </a:endParaRPr>
          </a:p>
        </p:txBody>
      </p:sp>
      <p:pic>
        <p:nvPicPr>
          <p:cNvPr id="504" name="Google Shape;504;p32"/>
          <p:cNvPicPr preferRelativeResize="0"/>
          <p:nvPr/>
        </p:nvPicPr>
        <p:blipFill>
          <a:blip r:embed="rId4">
            <a:alphaModFix/>
          </a:blip>
          <a:stretch>
            <a:fillRect/>
          </a:stretch>
        </p:blipFill>
        <p:spPr>
          <a:xfrm>
            <a:off x="2918613" y="1873688"/>
            <a:ext cx="1838325" cy="1514475"/>
          </a:xfrm>
          <a:prstGeom prst="rect">
            <a:avLst/>
          </a:prstGeom>
          <a:noFill/>
          <a:ln>
            <a:noFill/>
          </a:ln>
        </p:spPr>
      </p:pic>
      <p:pic>
        <p:nvPicPr>
          <p:cNvPr id="505" name="Google Shape;505;p32"/>
          <p:cNvPicPr preferRelativeResize="0"/>
          <p:nvPr/>
        </p:nvPicPr>
        <p:blipFill>
          <a:blip r:embed="rId5">
            <a:alphaModFix/>
          </a:blip>
          <a:stretch>
            <a:fillRect/>
          </a:stretch>
        </p:blipFill>
        <p:spPr>
          <a:xfrm>
            <a:off x="2918625" y="3521275"/>
            <a:ext cx="2562225" cy="1552575"/>
          </a:xfrm>
          <a:prstGeom prst="rect">
            <a:avLst/>
          </a:prstGeom>
          <a:noFill/>
          <a:ln>
            <a:noFill/>
          </a:ln>
        </p:spPr>
      </p:pic>
      <p:pic>
        <p:nvPicPr>
          <p:cNvPr id="506" name="Google Shape;506;p32"/>
          <p:cNvPicPr preferRelativeResize="0"/>
          <p:nvPr/>
        </p:nvPicPr>
        <p:blipFill>
          <a:blip r:embed="rId6">
            <a:alphaModFix/>
          </a:blip>
          <a:stretch>
            <a:fillRect/>
          </a:stretch>
        </p:blipFill>
        <p:spPr>
          <a:xfrm>
            <a:off x="2942438" y="5206963"/>
            <a:ext cx="2514600" cy="1552575"/>
          </a:xfrm>
          <a:prstGeom prst="rect">
            <a:avLst/>
          </a:prstGeom>
          <a:noFill/>
          <a:ln>
            <a:noFill/>
          </a:ln>
        </p:spPr>
      </p:pic>
      <p:pic>
        <p:nvPicPr>
          <p:cNvPr id="507" name="Google Shape;507;p32"/>
          <p:cNvPicPr preferRelativeResize="0"/>
          <p:nvPr/>
        </p:nvPicPr>
        <p:blipFill rotWithShape="1">
          <a:blip r:embed="rId7">
            <a:alphaModFix/>
          </a:blip>
          <a:srcRect b="0" l="0" r="66650" t="0"/>
          <a:stretch/>
        </p:blipFill>
        <p:spPr>
          <a:xfrm>
            <a:off x="4866225" y="1873700"/>
            <a:ext cx="2407850" cy="1666875"/>
          </a:xfrm>
          <a:prstGeom prst="rect">
            <a:avLst/>
          </a:prstGeom>
          <a:noFill/>
          <a:ln>
            <a:noFill/>
          </a:ln>
        </p:spPr>
      </p:pic>
      <p:pic>
        <p:nvPicPr>
          <p:cNvPr id="508" name="Google Shape;508;p32"/>
          <p:cNvPicPr preferRelativeResize="0"/>
          <p:nvPr/>
        </p:nvPicPr>
        <p:blipFill rotWithShape="1">
          <a:blip r:embed="rId7">
            <a:alphaModFix/>
          </a:blip>
          <a:srcRect b="4260" l="36545" r="29175" t="0"/>
          <a:stretch/>
        </p:blipFill>
        <p:spPr>
          <a:xfrm>
            <a:off x="7587300" y="1873700"/>
            <a:ext cx="2474925" cy="1595800"/>
          </a:xfrm>
          <a:prstGeom prst="rect">
            <a:avLst/>
          </a:prstGeom>
          <a:noFill/>
          <a:ln>
            <a:noFill/>
          </a:ln>
        </p:spPr>
      </p:pic>
      <p:pic>
        <p:nvPicPr>
          <p:cNvPr id="509" name="Google Shape;509;p32"/>
          <p:cNvPicPr preferRelativeResize="0"/>
          <p:nvPr/>
        </p:nvPicPr>
        <p:blipFill rotWithShape="1">
          <a:blip r:embed="rId8">
            <a:alphaModFix/>
          </a:blip>
          <a:srcRect b="0" l="0" r="54931" t="0"/>
          <a:stretch/>
        </p:blipFill>
        <p:spPr>
          <a:xfrm>
            <a:off x="6317018" y="3616763"/>
            <a:ext cx="3030699" cy="1400175"/>
          </a:xfrm>
          <a:prstGeom prst="rect">
            <a:avLst/>
          </a:prstGeom>
          <a:noFill/>
          <a:ln>
            <a:noFill/>
          </a:ln>
        </p:spPr>
      </p:pic>
      <p:pic>
        <p:nvPicPr>
          <p:cNvPr id="510" name="Google Shape;510;p32"/>
          <p:cNvPicPr preferRelativeResize="0"/>
          <p:nvPr/>
        </p:nvPicPr>
        <p:blipFill rotWithShape="1">
          <a:blip r:embed="rId8">
            <a:alphaModFix/>
          </a:blip>
          <a:srcRect b="0" l="47592" r="0" t="0"/>
          <a:stretch/>
        </p:blipFill>
        <p:spPr>
          <a:xfrm>
            <a:off x="6070225" y="5093150"/>
            <a:ext cx="3524301" cy="14001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33"/>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Subject: Shapes</a:t>
            </a:r>
            <a:endParaRPr/>
          </a:p>
        </p:txBody>
      </p:sp>
      <p:grpSp>
        <p:nvGrpSpPr>
          <p:cNvPr id="517" name="Google Shape;517;p33"/>
          <p:cNvGrpSpPr/>
          <p:nvPr/>
        </p:nvGrpSpPr>
        <p:grpSpPr>
          <a:xfrm>
            <a:off x="308527" y="989846"/>
            <a:ext cx="10111202" cy="6132206"/>
            <a:chOff x="620518" y="1224000"/>
            <a:chExt cx="9689700" cy="5904300"/>
          </a:xfrm>
        </p:grpSpPr>
        <p:sp>
          <p:nvSpPr>
            <p:cNvPr id="518" name="Google Shape;518;p33"/>
            <p:cNvSpPr/>
            <p:nvPr/>
          </p:nvSpPr>
          <p:spPr>
            <a:xfrm>
              <a:off x="620518" y="1224000"/>
              <a:ext cx="9689700" cy="59043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519" name="Google Shape;519;p33"/>
            <p:cNvSpPr/>
            <p:nvPr/>
          </p:nvSpPr>
          <p:spPr>
            <a:xfrm>
              <a:off x="735075" y="2039996"/>
              <a:ext cx="2157600" cy="49563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0" name="Google Shape;520;p33"/>
            <p:cNvSpPr/>
            <p:nvPr/>
          </p:nvSpPr>
          <p:spPr>
            <a:xfrm>
              <a:off x="735075" y="1343999"/>
              <a:ext cx="2157600" cy="5040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521" name="Google Shape;521;p33"/>
            <p:cNvSpPr/>
            <p:nvPr/>
          </p:nvSpPr>
          <p:spPr>
            <a:xfrm>
              <a:off x="3045316" y="2039991"/>
              <a:ext cx="4115100" cy="49563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2" name="Google Shape;522;p33"/>
            <p:cNvSpPr/>
            <p:nvPr/>
          </p:nvSpPr>
          <p:spPr>
            <a:xfrm>
              <a:off x="3045313" y="1343997"/>
              <a:ext cx="4115100" cy="5040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grpSp>
      <p:pic>
        <p:nvPicPr>
          <p:cNvPr id="523" name="Google Shape;523;p33"/>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524" name="Google Shape;524;p33"/>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525" name="Google Shape;525;p33"/>
          <p:cNvSpPr txBox="1"/>
          <p:nvPr/>
        </p:nvSpPr>
        <p:spPr>
          <a:xfrm>
            <a:off x="515500" y="1873700"/>
            <a:ext cx="2181000" cy="48123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GB" sz="1100">
                <a:solidFill>
                  <a:schemeClr val="dk1"/>
                </a:solidFill>
              </a:rPr>
              <a:t>Vertically Opposite: </a:t>
            </a:r>
            <a:r>
              <a:rPr lang="en-GB" sz="1100">
                <a:solidFill>
                  <a:schemeClr val="dk1"/>
                </a:solidFill>
              </a:rPr>
              <a:t>angles formed when two or more straight lines cross at a point.</a:t>
            </a:r>
            <a:endParaRPr sz="11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90000"/>
              </a:lnSpc>
              <a:spcBef>
                <a:spcPts val="0"/>
              </a:spcBef>
              <a:spcAft>
                <a:spcPts val="0"/>
              </a:spcAft>
              <a:buNone/>
            </a:pPr>
            <a:r>
              <a:rPr b="1" lang="en-GB" sz="1100">
                <a:solidFill>
                  <a:schemeClr val="dk1"/>
                </a:solidFill>
              </a:rPr>
              <a:t>Interior Angles:</a:t>
            </a:r>
            <a:r>
              <a:rPr lang="en-GB" sz="1100">
                <a:solidFill>
                  <a:schemeClr val="dk1"/>
                </a:solidFill>
              </a:rPr>
              <a:t> angles inside the shape</a:t>
            </a:r>
            <a:endParaRPr sz="11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90000"/>
              </a:lnSpc>
              <a:spcBef>
                <a:spcPts val="0"/>
              </a:spcBef>
              <a:spcAft>
                <a:spcPts val="0"/>
              </a:spcAft>
              <a:buNone/>
            </a:pPr>
            <a:r>
              <a:rPr b="1" lang="en-GB" sz="1100">
                <a:solidFill>
                  <a:schemeClr val="dk1"/>
                </a:solidFill>
              </a:rPr>
              <a:t>Sum:</a:t>
            </a:r>
            <a:r>
              <a:rPr lang="en-GB" sz="1100">
                <a:solidFill>
                  <a:schemeClr val="dk1"/>
                </a:solidFill>
              </a:rPr>
              <a:t> total, add all the interior angles together</a:t>
            </a:r>
            <a:endParaRPr sz="11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90000"/>
              </a:lnSpc>
              <a:spcBef>
                <a:spcPts val="0"/>
              </a:spcBef>
              <a:spcAft>
                <a:spcPts val="0"/>
              </a:spcAft>
              <a:buNone/>
            </a:pPr>
            <a:r>
              <a:rPr b="1" lang="en-GB" sz="1100">
                <a:solidFill>
                  <a:schemeClr val="dk1"/>
                </a:solidFill>
              </a:rPr>
              <a:t>Convex Quadrilateral:</a:t>
            </a:r>
            <a:r>
              <a:rPr lang="en-GB" sz="1100">
                <a:solidFill>
                  <a:schemeClr val="dk1"/>
                </a:solidFill>
              </a:rPr>
              <a:t> a four-sided polygon where every interior angle is less than 180°</a:t>
            </a:r>
            <a:endParaRPr sz="11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90000"/>
              </a:lnSpc>
              <a:spcBef>
                <a:spcPts val="0"/>
              </a:spcBef>
              <a:spcAft>
                <a:spcPts val="0"/>
              </a:spcAft>
              <a:buNone/>
            </a:pPr>
            <a:r>
              <a:rPr b="1" lang="en-GB" sz="1100">
                <a:solidFill>
                  <a:schemeClr val="dk1"/>
                </a:solidFill>
              </a:rPr>
              <a:t>Concave Quadrilateral:</a:t>
            </a:r>
            <a:r>
              <a:rPr lang="en-GB" sz="1100">
                <a:solidFill>
                  <a:schemeClr val="dk1"/>
                </a:solidFill>
              </a:rPr>
              <a:t> a four-sided polygon where one interior angle exceeds 180°</a:t>
            </a:r>
            <a:endParaRPr sz="11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90000"/>
              </a:lnSpc>
              <a:spcBef>
                <a:spcPts val="0"/>
              </a:spcBef>
              <a:spcAft>
                <a:spcPts val="0"/>
              </a:spcAft>
              <a:buNone/>
            </a:pPr>
            <a:r>
              <a:rPr b="1" lang="en-GB" sz="1100">
                <a:solidFill>
                  <a:schemeClr val="dk1"/>
                </a:solidFill>
              </a:rPr>
              <a:t>Polygon: </a:t>
            </a:r>
            <a:r>
              <a:rPr lang="en-GB" sz="1100">
                <a:solidFill>
                  <a:schemeClr val="dk1"/>
                </a:solidFill>
              </a:rPr>
              <a:t>A 2D shape made with straight lines</a:t>
            </a:r>
            <a:endParaRPr sz="11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90000"/>
              </a:lnSpc>
              <a:spcBef>
                <a:spcPts val="0"/>
              </a:spcBef>
              <a:spcAft>
                <a:spcPts val="0"/>
              </a:spcAft>
              <a:buNone/>
            </a:pPr>
            <a:r>
              <a:rPr b="1" lang="en-GB" sz="1100">
                <a:solidFill>
                  <a:schemeClr val="dk1"/>
                </a:solidFill>
              </a:rPr>
              <a:t>Scalene triangle:</a:t>
            </a:r>
            <a:r>
              <a:rPr lang="en-GB" sz="1100">
                <a:solidFill>
                  <a:schemeClr val="dk1"/>
                </a:solidFill>
              </a:rPr>
              <a:t> a triangle with all different sides and angles</a:t>
            </a:r>
            <a:endParaRPr sz="11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90000"/>
              </a:lnSpc>
              <a:spcBef>
                <a:spcPts val="0"/>
              </a:spcBef>
              <a:spcAft>
                <a:spcPts val="0"/>
              </a:spcAft>
              <a:buNone/>
            </a:pPr>
            <a:r>
              <a:rPr b="1" lang="en-GB" sz="1100">
                <a:solidFill>
                  <a:schemeClr val="dk1"/>
                </a:solidFill>
              </a:rPr>
              <a:t>Isosceles triangle:</a:t>
            </a:r>
            <a:r>
              <a:rPr lang="en-GB" sz="1100">
                <a:solidFill>
                  <a:schemeClr val="dk1"/>
                </a:solidFill>
              </a:rPr>
              <a:t> a triangle with two angles the same size and two angles the same size</a:t>
            </a:r>
            <a:endParaRPr sz="1100">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90000"/>
              </a:lnSpc>
              <a:spcBef>
                <a:spcPts val="0"/>
              </a:spcBef>
              <a:spcAft>
                <a:spcPts val="0"/>
              </a:spcAft>
              <a:buClr>
                <a:schemeClr val="dk1"/>
              </a:buClr>
              <a:buSzPts val="1100"/>
              <a:buFont typeface="Arial"/>
              <a:buNone/>
            </a:pPr>
            <a:r>
              <a:rPr b="1" lang="en-GB" sz="1100">
                <a:solidFill>
                  <a:schemeClr val="dk1"/>
                </a:solidFill>
              </a:rPr>
              <a:t>Right-angled triangle:</a:t>
            </a:r>
            <a:r>
              <a:rPr lang="en-GB" sz="1100">
                <a:solidFill>
                  <a:schemeClr val="dk1"/>
                </a:solidFill>
              </a:rPr>
              <a:t> a triangle with a right angle</a:t>
            </a:r>
            <a:endParaRPr sz="1100">
              <a:solidFill>
                <a:schemeClr val="dk1"/>
              </a:solidFill>
            </a:endParaRPr>
          </a:p>
          <a:p>
            <a:pPr indent="0" lvl="0" marL="0" rtl="0" algn="l">
              <a:spcBef>
                <a:spcPts val="0"/>
              </a:spcBef>
              <a:spcAft>
                <a:spcPts val="0"/>
              </a:spcAft>
              <a:buNone/>
            </a:pPr>
            <a:r>
              <a:t/>
            </a:r>
            <a:endParaRPr sz="1000">
              <a:solidFill>
                <a:schemeClr val="dk2"/>
              </a:solidFill>
            </a:endParaRPr>
          </a:p>
        </p:txBody>
      </p:sp>
      <p:pic>
        <p:nvPicPr>
          <p:cNvPr id="526" name="Google Shape;526;p33"/>
          <p:cNvPicPr preferRelativeResize="0"/>
          <p:nvPr/>
        </p:nvPicPr>
        <p:blipFill rotWithShape="1">
          <a:blip r:embed="rId4">
            <a:alphaModFix/>
          </a:blip>
          <a:srcRect b="0" l="0" r="45055" t="0"/>
          <a:stretch/>
        </p:blipFill>
        <p:spPr>
          <a:xfrm>
            <a:off x="2886199" y="1873700"/>
            <a:ext cx="3398051" cy="1780050"/>
          </a:xfrm>
          <a:prstGeom prst="rect">
            <a:avLst/>
          </a:prstGeom>
          <a:noFill/>
          <a:ln>
            <a:noFill/>
          </a:ln>
        </p:spPr>
      </p:pic>
      <p:pic>
        <p:nvPicPr>
          <p:cNvPr id="527" name="Google Shape;527;p33"/>
          <p:cNvPicPr preferRelativeResize="0"/>
          <p:nvPr/>
        </p:nvPicPr>
        <p:blipFill rotWithShape="1">
          <a:blip r:embed="rId4">
            <a:alphaModFix/>
          </a:blip>
          <a:srcRect b="0" l="56607" r="0" t="0"/>
          <a:stretch/>
        </p:blipFill>
        <p:spPr>
          <a:xfrm>
            <a:off x="7304006" y="2082750"/>
            <a:ext cx="2956744" cy="1961100"/>
          </a:xfrm>
          <a:prstGeom prst="rect">
            <a:avLst/>
          </a:prstGeom>
          <a:noFill/>
          <a:ln>
            <a:noFill/>
          </a:ln>
        </p:spPr>
      </p:pic>
      <p:pic>
        <p:nvPicPr>
          <p:cNvPr id="528" name="Google Shape;528;p33"/>
          <p:cNvPicPr preferRelativeResize="0"/>
          <p:nvPr/>
        </p:nvPicPr>
        <p:blipFill rotWithShape="1">
          <a:blip r:embed="rId5">
            <a:alphaModFix/>
          </a:blip>
          <a:srcRect b="52410" l="0" r="0" t="0"/>
          <a:stretch/>
        </p:blipFill>
        <p:spPr>
          <a:xfrm>
            <a:off x="2886200" y="3733074"/>
            <a:ext cx="3935375" cy="1558760"/>
          </a:xfrm>
          <a:prstGeom prst="rect">
            <a:avLst/>
          </a:prstGeom>
          <a:noFill/>
          <a:ln>
            <a:noFill/>
          </a:ln>
        </p:spPr>
      </p:pic>
      <p:pic>
        <p:nvPicPr>
          <p:cNvPr id="529" name="Google Shape;529;p33"/>
          <p:cNvPicPr preferRelativeResize="0"/>
          <p:nvPr/>
        </p:nvPicPr>
        <p:blipFill rotWithShape="1">
          <a:blip r:embed="rId5">
            <a:alphaModFix/>
          </a:blip>
          <a:srcRect b="0" l="0" r="0" t="52410"/>
          <a:stretch/>
        </p:blipFill>
        <p:spPr>
          <a:xfrm>
            <a:off x="2886200" y="5338750"/>
            <a:ext cx="3577800" cy="1417125"/>
          </a:xfrm>
          <a:prstGeom prst="rect">
            <a:avLst/>
          </a:prstGeom>
          <a:noFill/>
          <a:ln>
            <a:noFill/>
          </a:ln>
        </p:spPr>
      </p:pic>
      <p:pic>
        <p:nvPicPr>
          <p:cNvPr id="530" name="Google Shape;530;p33"/>
          <p:cNvPicPr preferRelativeResize="0"/>
          <p:nvPr/>
        </p:nvPicPr>
        <p:blipFill rotWithShape="1">
          <a:blip r:embed="rId6">
            <a:alphaModFix/>
          </a:blip>
          <a:srcRect b="54097" l="0" r="0" t="0"/>
          <a:stretch/>
        </p:blipFill>
        <p:spPr>
          <a:xfrm>
            <a:off x="7444025" y="4439875"/>
            <a:ext cx="2676700" cy="1961105"/>
          </a:xfrm>
          <a:prstGeom prst="rect">
            <a:avLst/>
          </a:prstGeom>
          <a:noFill/>
          <a:ln>
            <a:noFill/>
          </a:ln>
        </p:spPr>
      </p:pic>
      <p:sp>
        <p:nvSpPr>
          <p:cNvPr id="531" name="Google Shape;531;p33"/>
          <p:cNvSpPr/>
          <p:nvPr/>
        </p:nvSpPr>
        <p:spPr>
          <a:xfrm>
            <a:off x="7254475" y="1110050"/>
            <a:ext cx="3055800" cy="6777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sp>
        <p:nvSpPr>
          <p:cNvPr id="532" name="Google Shape;532;p33"/>
          <p:cNvSpPr/>
          <p:nvPr/>
        </p:nvSpPr>
        <p:spPr>
          <a:xfrm>
            <a:off x="7254475" y="1842663"/>
            <a:ext cx="3055800" cy="51282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34"/>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Maths: Rates</a:t>
            </a:r>
            <a:endParaRPr/>
          </a:p>
        </p:txBody>
      </p:sp>
      <p:grpSp>
        <p:nvGrpSpPr>
          <p:cNvPr id="539" name="Google Shape;539;p34"/>
          <p:cNvGrpSpPr/>
          <p:nvPr/>
        </p:nvGrpSpPr>
        <p:grpSpPr>
          <a:xfrm>
            <a:off x="345143" y="963548"/>
            <a:ext cx="10001708" cy="5913747"/>
            <a:chOff x="620518" y="1224000"/>
            <a:chExt cx="9689700" cy="5904300"/>
          </a:xfrm>
        </p:grpSpPr>
        <p:sp>
          <p:nvSpPr>
            <p:cNvPr id="540" name="Google Shape;540;p34"/>
            <p:cNvSpPr/>
            <p:nvPr/>
          </p:nvSpPr>
          <p:spPr>
            <a:xfrm>
              <a:off x="620518" y="1224000"/>
              <a:ext cx="9689700" cy="5904300"/>
            </a:xfrm>
            <a:prstGeom prst="rect">
              <a:avLst/>
            </a:prstGeom>
            <a:solidFill>
              <a:schemeClr val="lt1"/>
            </a:solidFill>
            <a:ln cap="flat" cmpd="sng" w="38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541" name="Google Shape;541;p34"/>
            <p:cNvSpPr/>
            <p:nvPr/>
          </p:nvSpPr>
          <p:spPr>
            <a:xfrm>
              <a:off x="735086" y="1924007"/>
              <a:ext cx="2157600" cy="21321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2" name="Google Shape;542;p34"/>
            <p:cNvSpPr/>
            <p:nvPr/>
          </p:nvSpPr>
          <p:spPr>
            <a:xfrm>
              <a:off x="735075" y="1343999"/>
              <a:ext cx="2157600" cy="504000"/>
            </a:xfrm>
            <a:prstGeom prst="rect">
              <a:avLst/>
            </a:prstGeom>
            <a:noFill/>
            <a:ln cap="flat" cmpd="sng" w="285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543" name="Google Shape;543;p34"/>
            <p:cNvSpPr/>
            <p:nvPr/>
          </p:nvSpPr>
          <p:spPr>
            <a:xfrm>
              <a:off x="3045309" y="1893044"/>
              <a:ext cx="7131300" cy="21984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4" name="Google Shape;544;p34"/>
            <p:cNvSpPr/>
            <p:nvPr/>
          </p:nvSpPr>
          <p:spPr>
            <a:xfrm>
              <a:off x="3045309" y="1343998"/>
              <a:ext cx="3455700" cy="504000"/>
            </a:xfrm>
            <a:prstGeom prst="rect">
              <a:avLst/>
            </a:prstGeom>
            <a:noFill/>
            <a:ln cap="flat" cmpd="sng" w="285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sp>
          <p:nvSpPr>
            <p:cNvPr id="545" name="Google Shape;545;p34"/>
            <p:cNvSpPr/>
            <p:nvPr/>
          </p:nvSpPr>
          <p:spPr>
            <a:xfrm>
              <a:off x="735086" y="4163573"/>
              <a:ext cx="9475800" cy="28179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546" name="Google Shape;546;p34"/>
            <p:cNvSpPr/>
            <p:nvPr/>
          </p:nvSpPr>
          <p:spPr>
            <a:xfrm>
              <a:off x="735092" y="4163574"/>
              <a:ext cx="3522600" cy="504000"/>
            </a:xfrm>
            <a:prstGeom prst="rect">
              <a:avLst/>
            </a:prstGeom>
            <a:noFill/>
            <a:ln cap="flat" cmpd="sng" w="285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grpSp>
      <p:pic>
        <p:nvPicPr>
          <p:cNvPr id="547" name="Google Shape;547;p34"/>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548" name="Google Shape;548;p34"/>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549" name="Google Shape;549;p34"/>
          <p:cNvSpPr txBox="1"/>
          <p:nvPr/>
        </p:nvSpPr>
        <p:spPr>
          <a:xfrm>
            <a:off x="515500" y="1666900"/>
            <a:ext cx="2105400" cy="213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000">
                <a:solidFill>
                  <a:schemeClr val="dk1"/>
                </a:solidFill>
              </a:rPr>
              <a:t>Convert: </a:t>
            </a:r>
            <a:r>
              <a:rPr lang="en-GB" sz="1000">
                <a:solidFill>
                  <a:schemeClr val="dk1"/>
                </a:solidFill>
              </a:rPr>
              <a:t>change</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rPr b="1" lang="en-GB" sz="1000">
                <a:solidFill>
                  <a:schemeClr val="dk1"/>
                </a:solidFill>
              </a:rPr>
              <a:t>Mass:</a:t>
            </a:r>
            <a:r>
              <a:rPr lang="en-GB" sz="1000">
                <a:solidFill>
                  <a:schemeClr val="dk1"/>
                </a:solidFill>
              </a:rPr>
              <a:t> a measure of how much matter is in an object. Commonly measured by weight.</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b="1" lang="en-GB" sz="1000">
                <a:solidFill>
                  <a:schemeClr val="dk1"/>
                </a:solidFill>
              </a:rPr>
              <a:t>Origin:</a:t>
            </a:r>
            <a:r>
              <a:rPr lang="en-GB" sz="1000">
                <a:solidFill>
                  <a:schemeClr val="dk1"/>
                </a:solidFill>
              </a:rPr>
              <a:t> the coordinate (0, 0)</a:t>
            </a:r>
            <a:endParaRPr sz="1000">
              <a:solidFill>
                <a:schemeClr val="dk1"/>
              </a:solidFill>
            </a:endParaRPr>
          </a:p>
          <a:p>
            <a:pPr indent="0" lvl="0" marL="0" rtl="0" algn="l">
              <a:spcBef>
                <a:spcPts val="0"/>
              </a:spcBef>
              <a:spcAft>
                <a:spcPts val="0"/>
              </a:spcAft>
              <a:buNone/>
            </a:pPr>
            <a:r>
              <a:rPr lang="en-GB" sz="1000">
                <a:solidFill>
                  <a:schemeClr val="dk1"/>
                </a:solidFill>
              </a:rPr>
              <a:t>Volume: the amount of 3D space a shape takes up</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Clr>
                <a:schemeClr val="dk1"/>
              </a:buClr>
              <a:buSzPts val="1100"/>
              <a:buFont typeface="Arial"/>
              <a:buNone/>
            </a:pPr>
            <a:r>
              <a:rPr b="1" lang="en-GB" sz="1000">
                <a:solidFill>
                  <a:schemeClr val="dk1"/>
                </a:solidFill>
              </a:rPr>
              <a:t>Substitute:</a:t>
            </a:r>
            <a:r>
              <a:rPr lang="en-GB" sz="1000">
                <a:solidFill>
                  <a:schemeClr val="dk1"/>
                </a:solidFill>
              </a:rPr>
              <a:t> putting numbers where letters are – replacing numbers into a formula</a:t>
            </a:r>
            <a:endParaRPr sz="1000">
              <a:solidFill>
                <a:schemeClr val="dk1"/>
              </a:solidFill>
            </a:endParaRPr>
          </a:p>
          <a:p>
            <a:pPr indent="0" lvl="0" marL="0" rtl="0" algn="l">
              <a:spcBef>
                <a:spcPts val="0"/>
              </a:spcBef>
              <a:spcAft>
                <a:spcPts val="0"/>
              </a:spcAft>
              <a:buNone/>
            </a:pPr>
            <a:r>
              <a:t/>
            </a:r>
            <a:endParaRPr sz="1000">
              <a:solidFill>
                <a:schemeClr val="dk2"/>
              </a:solidFill>
            </a:endParaRPr>
          </a:p>
        </p:txBody>
      </p:sp>
      <p:pic>
        <p:nvPicPr>
          <p:cNvPr id="550" name="Google Shape;550;p34"/>
          <p:cNvPicPr preferRelativeResize="0"/>
          <p:nvPr/>
        </p:nvPicPr>
        <p:blipFill>
          <a:blip r:embed="rId4">
            <a:alphaModFix/>
          </a:blip>
          <a:stretch>
            <a:fillRect/>
          </a:stretch>
        </p:blipFill>
        <p:spPr>
          <a:xfrm>
            <a:off x="2982375" y="1698613"/>
            <a:ext cx="3524250" cy="1857375"/>
          </a:xfrm>
          <a:prstGeom prst="rect">
            <a:avLst/>
          </a:prstGeom>
          <a:noFill/>
          <a:ln>
            <a:noFill/>
          </a:ln>
        </p:spPr>
      </p:pic>
      <p:pic>
        <p:nvPicPr>
          <p:cNvPr id="551" name="Google Shape;551;p34"/>
          <p:cNvPicPr preferRelativeResize="0"/>
          <p:nvPr/>
        </p:nvPicPr>
        <p:blipFill>
          <a:blip r:embed="rId5">
            <a:alphaModFix/>
          </a:blip>
          <a:stretch>
            <a:fillRect/>
          </a:stretch>
        </p:blipFill>
        <p:spPr>
          <a:xfrm>
            <a:off x="6587513" y="2101413"/>
            <a:ext cx="3438525" cy="1352550"/>
          </a:xfrm>
          <a:prstGeom prst="rect">
            <a:avLst/>
          </a:prstGeom>
          <a:noFill/>
          <a:ln>
            <a:noFill/>
          </a:ln>
        </p:spPr>
      </p:pic>
      <p:pic>
        <p:nvPicPr>
          <p:cNvPr id="552" name="Google Shape;552;p34"/>
          <p:cNvPicPr preferRelativeResize="0"/>
          <p:nvPr/>
        </p:nvPicPr>
        <p:blipFill>
          <a:blip r:embed="rId6">
            <a:alphaModFix/>
          </a:blip>
          <a:stretch>
            <a:fillRect/>
          </a:stretch>
        </p:blipFill>
        <p:spPr>
          <a:xfrm>
            <a:off x="515488" y="4654150"/>
            <a:ext cx="3609975" cy="2019300"/>
          </a:xfrm>
          <a:prstGeom prst="rect">
            <a:avLst/>
          </a:prstGeom>
          <a:noFill/>
          <a:ln>
            <a:noFill/>
          </a:ln>
        </p:spPr>
      </p:pic>
      <p:pic>
        <p:nvPicPr>
          <p:cNvPr id="553" name="Google Shape;553;p34"/>
          <p:cNvPicPr preferRelativeResize="0"/>
          <p:nvPr/>
        </p:nvPicPr>
        <p:blipFill>
          <a:blip r:embed="rId7">
            <a:alphaModFix/>
          </a:blip>
          <a:stretch>
            <a:fillRect/>
          </a:stretch>
        </p:blipFill>
        <p:spPr>
          <a:xfrm>
            <a:off x="4125475" y="3967925"/>
            <a:ext cx="2997700" cy="1661769"/>
          </a:xfrm>
          <a:prstGeom prst="rect">
            <a:avLst/>
          </a:prstGeom>
          <a:noFill/>
          <a:ln>
            <a:noFill/>
          </a:ln>
        </p:spPr>
      </p:pic>
      <p:pic>
        <p:nvPicPr>
          <p:cNvPr id="554" name="Google Shape;554;p34"/>
          <p:cNvPicPr preferRelativeResize="0"/>
          <p:nvPr/>
        </p:nvPicPr>
        <p:blipFill>
          <a:blip r:embed="rId8">
            <a:alphaModFix/>
          </a:blip>
          <a:stretch>
            <a:fillRect/>
          </a:stretch>
        </p:blipFill>
        <p:spPr>
          <a:xfrm>
            <a:off x="7123175" y="4024953"/>
            <a:ext cx="3084525" cy="2648497"/>
          </a:xfrm>
          <a:prstGeom prst="rect">
            <a:avLst/>
          </a:prstGeom>
          <a:noFill/>
          <a:ln>
            <a:noFill/>
          </a:ln>
        </p:spPr>
      </p:pic>
      <p:pic>
        <p:nvPicPr>
          <p:cNvPr id="555" name="Google Shape;555;p34"/>
          <p:cNvPicPr preferRelativeResize="0"/>
          <p:nvPr/>
        </p:nvPicPr>
        <p:blipFill>
          <a:blip r:embed="rId9">
            <a:alphaModFix/>
          </a:blip>
          <a:stretch>
            <a:fillRect/>
          </a:stretch>
        </p:blipFill>
        <p:spPr>
          <a:xfrm>
            <a:off x="4125475" y="5629693"/>
            <a:ext cx="3084525" cy="84123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35"/>
          <p:cNvSpPr txBox="1"/>
          <p:nvPr>
            <p:ph type="title"/>
          </p:nvPr>
        </p:nvSpPr>
        <p:spPr>
          <a:xfrm>
            <a:off x="206004" y="137356"/>
            <a:ext cx="89751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Science: Introduction to Science</a:t>
            </a:r>
            <a:endParaRPr sz="3555"/>
          </a:p>
        </p:txBody>
      </p:sp>
      <p:grpSp>
        <p:nvGrpSpPr>
          <p:cNvPr id="562" name="Google Shape;562;p35"/>
          <p:cNvGrpSpPr/>
          <p:nvPr/>
        </p:nvGrpSpPr>
        <p:grpSpPr>
          <a:xfrm>
            <a:off x="173712" y="916441"/>
            <a:ext cx="10002677" cy="5914337"/>
            <a:chOff x="521178" y="1197727"/>
            <a:chExt cx="9689700" cy="5904300"/>
          </a:xfrm>
        </p:grpSpPr>
        <p:sp>
          <p:nvSpPr>
            <p:cNvPr id="563" name="Google Shape;563;p35"/>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564" name="Google Shape;564;p35"/>
            <p:cNvSpPr/>
            <p:nvPr/>
          </p:nvSpPr>
          <p:spPr>
            <a:xfrm>
              <a:off x="691284" y="2039996"/>
              <a:ext cx="22500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565" name="Google Shape;565;p35"/>
            <p:cNvSpPr/>
            <p:nvPr/>
          </p:nvSpPr>
          <p:spPr>
            <a:xfrm>
              <a:off x="691284" y="1344010"/>
              <a:ext cx="22014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566" name="Google Shape;566;p35"/>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567" name="Google Shape;567;p35"/>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568" name="Google Shape;568;p35"/>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569" name="Google Shape;569;p35"/>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570" name="Google Shape;570;p35"/>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571" name="Google Shape;571;p35"/>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572" name="Google Shape;572;p35"/>
          <p:cNvSpPr txBox="1"/>
          <p:nvPr/>
        </p:nvSpPr>
        <p:spPr>
          <a:xfrm>
            <a:off x="381580" y="1801266"/>
            <a:ext cx="2227200" cy="4197000"/>
          </a:xfrm>
          <a:prstGeom prst="rect">
            <a:avLst/>
          </a:prstGeom>
          <a:noFill/>
          <a:ln>
            <a:noFill/>
          </a:ln>
        </p:spPr>
        <p:txBody>
          <a:bodyPr anchorCtr="0" anchor="t" bIns="46250" lIns="92475" spcFirstLastPara="1" rIns="92475" wrap="square" tIns="46250">
            <a:spAutoFit/>
          </a:bodyPr>
          <a:lstStyle/>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Scientific method </a:t>
            </a:r>
            <a:r>
              <a:rPr b="0" i="0" lang="en-GB" sz="1269" u="none" cap="none" strike="noStrike">
                <a:solidFill>
                  <a:srgbClr val="000000"/>
                </a:solidFill>
                <a:latin typeface="Arial"/>
                <a:ea typeface="Arial"/>
                <a:cs typeface="Arial"/>
                <a:sym typeface="Arial"/>
              </a:rPr>
              <a:t>– Process of carrying out an investigation which isolates one variable to see its effect on another</a:t>
            </a:r>
            <a:endParaRPr b="0" i="0" sz="1269"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Independent variable </a:t>
            </a:r>
            <a:r>
              <a:rPr b="0" i="0" lang="en-GB" sz="1269" u="none" cap="none" strike="noStrike">
                <a:solidFill>
                  <a:srgbClr val="000000"/>
                </a:solidFill>
                <a:latin typeface="Arial"/>
                <a:ea typeface="Arial"/>
                <a:cs typeface="Arial"/>
                <a:sym typeface="Arial"/>
              </a:rPr>
              <a:t>– The variable which you change</a:t>
            </a:r>
            <a:endParaRPr b="0" i="0" sz="1269"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Dependent variable </a:t>
            </a:r>
            <a:r>
              <a:rPr b="0" i="0" lang="en-GB" sz="1269" u="none" cap="none" strike="noStrike">
                <a:solidFill>
                  <a:srgbClr val="000000"/>
                </a:solidFill>
                <a:latin typeface="Arial"/>
                <a:ea typeface="Arial"/>
                <a:cs typeface="Arial"/>
                <a:sym typeface="Arial"/>
              </a:rPr>
              <a:t>– the dependent which is measured</a:t>
            </a:r>
            <a:endParaRPr b="0" i="0" sz="1269"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Control variable  </a:t>
            </a:r>
            <a:r>
              <a:rPr b="0" i="0" lang="en-GB" sz="1269" u="none" cap="none" strike="noStrike">
                <a:solidFill>
                  <a:srgbClr val="000000"/>
                </a:solidFill>
                <a:latin typeface="Arial"/>
                <a:ea typeface="Arial"/>
                <a:cs typeface="Arial"/>
                <a:sym typeface="Arial"/>
              </a:rPr>
              <a:t>- variables which are kept the same</a:t>
            </a:r>
            <a:endParaRPr b="0" i="0" sz="1269"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Conclusion</a:t>
            </a:r>
            <a:r>
              <a:rPr b="0" i="0" lang="en-GB" sz="1269" u="none" cap="none" strike="noStrike">
                <a:solidFill>
                  <a:srgbClr val="000000"/>
                </a:solidFill>
                <a:latin typeface="Arial"/>
                <a:ea typeface="Arial"/>
                <a:cs typeface="Arial"/>
                <a:sym typeface="Arial"/>
              </a:rPr>
              <a:t> – a written summary that describes the results using data</a:t>
            </a:r>
            <a:endParaRPr sz="1269"/>
          </a:p>
        </p:txBody>
      </p:sp>
      <p:sp>
        <p:nvSpPr>
          <p:cNvPr id="573" name="Google Shape;573;p35"/>
          <p:cNvSpPr txBox="1"/>
          <p:nvPr/>
        </p:nvSpPr>
        <p:spPr>
          <a:xfrm>
            <a:off x="2900909" y="1801282"/>
            <a:ext cx="3373800" cy="5232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0" i="0" lang="en-GB" sz="1396" u="none" cap="none" strike="noStrike">
                <a:solidFill>
                  <a:srgbClr val="000000"/>
                </a:solidFill>
                <a:latin typeface="Arial"/>
                <a:ea typeface="Arial"/>
                <a:cs typeface="Arial"/>
                <a:sym typeface="Arial"/>
              </a:rPr>
              <a:t>Bar chart = </a:t>
            </a:r>
            <a:r>
              <a:rPr lang="en-GB" sz="1396"/>
              <a:t>categorical</a:t>
            </a:r>
            <a:r>
              <a:rPr b="0" i="0" lang="en-GB" sz="1396" u="none" cap="none" strike="noStrike">
                <a:solidFill>
                  <a:srgbClr val="000000"/>
                </a:solidFill>
                <a:latin typeface="Arial"/>
                <a:ea typeface="Arial"/>
                <a:cs typeface="Arial"/>
                <a:sym typeface="Arial"/>
              </a:rPr>
              <a:t> data</a:t>
            </a:r>
            <a:endParaRPr sz="1396"/>
          </a:p>
          <a:p>
            <a:pPr indent="0" lvl="0" marL="0" marR="0" rtl="0" algn="l">
              <a:lnSpc>
                <a:spcPct val="100000"/>
              </a:lnSpc>
              <a:spcBef>
                <a:spcPts val="0"/>
              </a:spcBef>
              <a:spcAft>
                <a:spcPts val="0"/>
              </a:spcAft>
              <a:buNone/>
            </a:pPr>
            <a:r>
              <a:t/>
            </a:r>
            <a:endParaRPr b="0" i="0" sz="1396" u="none" cap="none" strike="noStrike">
              <a:solidFill>
                <a:srgbClr val="000000"/>
              </a:solidFill>
              <a:latin typeface="Arial"/>
              <a:ea typeface="Arial"/>
              <a:cs typeface="Arial"/>
              <a:sym typeface="Arial"/>
            </a:endParaRPr>
          </a:p>
        </p:txBody>
      </p:sp>
      <p:pic>
        <p:nvPicPr>
          <p:cNvPr id="574" name="Google Shape;574;p35"/>
          <p:cNvPicPr preferRelativeResize="0"/>
          <p:nvPr/>
        </p:nvPicPr>
        <p:blipFill rotWithShape="1">
          <a:blip r:embed="rId4">
            <a:alphaModFix/>
          </a:blip>
          <a:srcRect b="-3870" l="0" r="0" t="3870"/>
          <a:stretch/>
        </p:blipFill>
        <p:spPr>
          <a:xfrm>
            <a:off x="2900904" y="2096915"/>
            <a:ext cx="2217074" cy="1746714"/>
          </a:xfrm>
          <a:prstGeom prst="rect">
            <a:avLst/>
          </a:prstGeom>
          <a:noFill/>
          <a:ln>
            <a:noFill/>
          </a:ln>
        </p:spPr>
      </p:pic>
      <p:sp>
        <p:nvSpPr>
          <p:cNvPr id="575" name="Google Shape;575;p35"/>
          <p:cNvSpPr txBox="1"/>
          <p:nvPr/>
        </p:nvSpPr>
        <p:spPr>
          <a:xfrm>
            <a:off x="2849009" y="4305830"/>
            <a:ext cx="3477600" cy="738300"/>
          </a:xfrm>
          <a:prstGeom prst="rect">
            <a:avLst/>
          </a:prstGeom>
          <a:noFill/>
          <a:ln>
            <a:noFill/>
          </a:ln>
        </p:spPr>
        <p:txBody>
          <a:bodyPr anchorCtr="0" anchor="t" bIns="46250" lIns="92475" spcFirstLastPara="1" rIns="92475" wrap="square" tIns="46250">
            <a:spAutoFit/>
          </a:bodyPr>
          <a:lstStyle/>
          <a:p>
            <a:pPr indent="0" lvl="0" marL="0" marR="0" rtl="0" algn="just">
              <a:lnSpc>
                <a:spcPct val="100000"/>
              </a:lnSpc>
              <a:spcBef>
                <a:spcPts val="0"/>
              </a:spcBef>
              <a:spcAft>
                <a:spcPts val="0"/>
              </a:spcAft>
              <a:buNone/>
            </a:pPr>
            <a:r>
              <a:rPr b="0" i="0" lang="en-GB" sz="1396" u="none" cap="none" strike="noStrike">
                <a:solidFill>
                  <a:srgbClr val="000000"/>
                </a:solidFill>
                <a:latin typeface="Arial"/>
                <a:ea typeface="Arial"/>
                <a:cs typeface="Arial"/>
                <a:sym typeface="Arial"/>
              </a:rPr>
              <a:t>Line graph – continuous data</a:t>
            </a:r>
            <a:endParaRPr sz="1396"/>
          </a:p>
          <a:p>
            <a:pPr indent="0" lvl="0" marL="0" marR="0" rtl="0" algn="just">
              <a:lnSpc>
                <a:spcPct val="100000"/>
              </a:lnSpc>
              <a:spcBef>
                <a:spcPts val="0"/>
              </a:spcBef>
              <a:spcAft>
                <a:spcPts val="0"/>
              </a:spcAft>
              <a:buNone/>
            </a:pPr>
            <a:r>
              <a:rPr b="0" i="0" lang="en-GB" sz="1396" u="none" cap="none" strike="noStrike">
                <a:solidFill>
                  <a:srgbClr val="000000"/>
                </a:solidFill>
                <a:latin typeface="Arial"/>
                <a:ea typeface="Arial"/>
                <a:cs typeface="Arial"/>
                <a:sym typeface="Arial"/>
              </a:rPr>
              <a:t>Line of best fit – describes the pattern shown by a set of points</a:t>
            </a:r>
            <a:endParaRPr sz="1396"/>
          </a:p>
        </p:txBody>
      </p:sp>
      <p:pic>
        <p:nvPicPr>
          <p:cNvPr id="576" name="Google Shape;576;p35"/>
          <p:cNvPicPr preferRelativeResize="0"/>
          <p:nvPr/>
        </p:nvPicPr>
        <p:blipFill rotWithShape="1">
          <a:blip r:embed="rId5">
            <a:alphaModFix/>
          </a:blip>
          <a:srcRect b="0" l="0" r="4453" t="0"/>
          <a:stretch/>
        </p:blipFill>
        <p:spPr>
          <a:xfrm>
            <a:off x="2900904" y="5058042"/>
            <a:ext cx="3251861" cy="1601569"/>
          </a:xfrm>
          <a:prstGeom prst="rect">
            <a:avLst/>
          </a:prstGeom>
          <a:noFill/>
          <a:ln>
            <a:noFill/>
          </a:ln>
        </p:spPr>
      </p:pic>
      <p:pic>
        <p:nvPicPr>
          <p:cNvPr id="577" name="Google Shape;577;p35"/>
          <p:cNvPicPr preferRelativeResize="0"/>
          <p:nvPr/>
        </p:nvPicPr>
        <p:blipFill rotWithShape="1">
          <a:blip r:embed="rId6">
            <a:alphaModFix/>
          </a:blip>
          <a:srcRect b="0" l="0" r="18487" t="0"/>
          <a:stretch/>
        </p:blipFill>
        <p:spPr>
          <a:xfrm>
            <a:off x="6696725" y="2006411"/>
            <a:ext cx="3312813" cy="2286147"/>
          </a:xfrm>
          <a:prstGeom prst="rect">
            <a:avLst/>
          </a:prstGeom>
          <a:noFill/>
          <a:ln>
            <a:noFill/>
          </a:ln>
        </p:spPr>
      </p:pic>
      <p:sp>
        <p:nvSpPr>
          <p:cNvPr id="578" name="Google Shape;578;p35"/>
          <p:cNvSpPr txBox="1"/>
          <p:nvPr/>
        </p:nvSpPr>
        <p:spPr>
          <a:xfrm>
            <a:off x="6566973" y="4381763"/>
            <a:ext cx="3530700" cy="2342700"/>
          </a:xfrm>
          <a:prstGeom prst="rect">
            <a:avLst/>
          </a:prstGeom>
          <a:noFill/>
          <a:ln>
            <a:noFill/>
          </a:ln>
        </p:spPr>
        <p:txBody>
          <a:bodyPr anchorCtr="0" anchor="t" bIns="92475" lIns="92475" spcFirstLastPara="1" rIns="92475" wrap="square" tIns="92475">
            <a:spAutoFit/>
          </a:bodyPr>
          <a:lstStyle/>
          <a:p>
            <a:pPr indent="0" lvl="0" marL="0" rtl="0" algn="just">
              <a:lnSpc>
                <a:spcPct val="115000"/>
              </a:lnSpc>
              <a:spcBef>
                <a:spcPts val="0"/>
              </a:spcBef>
              <a:spcAft>
                <a:spcPts val="0"/>
              </a:spcAft>
              <a:buNone/>
            </a:pPr>
            <a:r>
              <a:rPr lang="en-GB" sz="1269">
                <a:solidFill>
                  <a:srgbClr val="141414"/>
                </a:solidFill>
                <a:highlight>
                  <a:srgbClr val="FFFFFF"/>
                </a:highlight>
              </a:rPr>
              <a:t>When you light the Bunsen burner, the flame will be yellow - this is often known as the ‘safety flame’ because you can see it.</a:t>
            </a:r>
            <a:endParaRPr sz="1269">
              <a:solidFill>
                <a:srgbClr val="141414"/>
              </a:solidFill>
              <a:highlight>
                <a:srgbClr val="FFFFFF"/>
              </a:highlight>
            </a:endParaRPr>
          </a:p>
          <a:p>
            <a:pPr indent="0" lvl="0" marL="0" rtl="0" algn="just">
              <a:lnSpc>
                <a:spcPct val="115000"/>
              </a:lnSpc>
              <a:spcBef>
                <a:spcPts val="635"/>
              </a:spcBef>
              <a:spcAft>
                <a:spcPts val="0"/>
              </a:spcAft>
              <a:buNone/>
            </a:pPr>
            <a:r>
              <a:rPr lang="en-GB" sz="1269">
                <a:solidFill>
                  <a:srgbClr val="141414"/>
                </a:solidFill>
                <a:highlight>
                  <a:srgbClr val="FFFFFF"/>
                </a:highlight>
              </a:rPr>
              <a:t>The blue flame is used for heating. It is hotter because more air can flow through the Bunsen burner but it is harder to see.</a:t>
            </a:r>
            <a:endParaRPr sz="1269">
              <a:solidFill>
                <a:srgbClr val="141414"/>
              </a:solidFill>
              <a:highlight>
                <a:srgbClr val="FFFFFF"/>
              </a:highlight>
            </a:endParaRPr>
          </a:p>
          <a:p>
            <a:pPr indent="0" lvl="0" marL="0" rtl="0" algn="just">
              <a:lnSpc>
                <a:spcPct val="115000"/>
              </a:lnSpc>
              <a:spcBef>
                <a:spcPts val="635"/>
              </a:spcBef>
              <a:spcAft>
                <a:spcPts val="635"/>
              </a:spcAft>
              <a:buNone/>
            </a:pPr>
            <a:r>
              <a:rPr lang="en-GB" sz="1269">
                <a:solidFill>
                  <a:srgbClr val="141414"/>
                </a:solidFill>
                <a:highlight>
                  <a:srgbClr val="FFFFFF"/>
                </a:highlight>
              </a:rPr>
              <a:t>Turning the collar of the Bunsen burner lets different amount of air in and changes the temperature of the flame.</a:t>
            </a:r>
            <a:endParaRPr sz="1269">
              <a:solidFill>
                <a:srgbClr val="141414"/>
              </a:solidFill>
              <a:highlight>
                <a:srgbClr val="FFFFFF"/>
              </a:high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36"/>
          <p:cNvSpPr txBox="1"/>
          <p:nvPr>
            <p:ph type="title"/>
          </p:nvPr>
        </p:nvSpPr>
        <p:spPr>
          <a:xfrm>
            <a:off x="173703" y="68678"/>
            <a:ext cx="9007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Cells</a:t>
            </a:r>
            <a:endParaRPr sz="3555"/>
          </a:p>
        </p:txBody>
      </p:sp>
      <p:grpSp>
        <p:nvGrpSpPr>
          <p:cNvPr id="585" name="Google Shape;585;p36"/>
          <p:cNvGrpSpPr/>
          <p:nvPr/>
        </p:nvGrpSpPr>
        <p:grpSpPr>
          <a:xfrm>
            <a:off x="173689" y="828607"/>
            <a:ext cx="10358289" cy="6197153"/>
            <a:chOff x="521178" y="1197727"/>
            <a:chExt cx="9689700" cy="5904300"/>
          </a:xfrm>
        </p:grpSpPr>
        <p:sp>
          <p:nvSpPr>
            <p:cNvPr id="586" name="Google Shape;586;p36"/>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587" name="Google Shape;587;p36"/>
            <p:cNvSpPr/>
            <p:nvPr/>
          </p:nvSpPr>
          <p:spPr>
            <a:xfrm>
              <a:off x="691279" y="2039993"/>
              <a:ext cx="22014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588" name="Google Shape;588;p36"/>
            <p:cNvSpPr/>
            <p:nvPr/>
          </p:nvSpPr>
          <p:spPr>
            <a:xfrm>
              <a:off x="691279" y="1343989"/>
              <a:ext cx="22014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589" name="Google Shape;589;p36"/>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590" name="Google Shape;590;p36"/>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591" name="Google Shape;591;p36"/>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592" name="Google Shape;592;p36"/>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593" name="Google Shape;593;p36"/>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594" name="Google Shape;594;p36"/>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595" name="Google Shape;595;p36"/>
          <p:cNvSpPr txBox="1"/>
          <p:nvPr/>
        </p:nvSpPr>
        <p:spPr>
          <a:xfrm>
            <a:off x="342681" y="1890228"/>
            <a:ext cx="2261100" cy="4314000"/>
          </a:xfrm>
          <a:prstGeom prst="rect">
            <a:avLst/>
          </a:prstGeom>
          <a:noFill/>
          <a:ln>
            <a:noFill/>
          </a:ln>
        </p:spPr>
        <p:txBody>
          <a:bodyPr anchorCtr="0" anchor="t" bIns="46250" lIns="92475" spcFirstLastPara="1" rIns="92475" wrap="square" tIns="46250">
            <a:spAutoFit/>
          </a:bodyPr>
          <a:lstStyle/>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Nucleus</a:t>
            </a:r>
            <a:r>
              <a:rPr b="0" i="0" lang="en-GB" sz="1143" u="none" cap="none" strike="noStrike">
                <a:solidFill>
                  <a:srgbClr val="000000"/>
                </a:solidFill>
                <a:latin typeface="Arial"/>
                <a:ea typeface="Arial"/>
                <a:cs typeface="Arial"/>
                <a:sym typeface="Arial"/>
              </a:rPr>
              <a:t> - Contains genetic material and controls activities of the cell.</a:t>
            </a:r>
            <a:endParaRPr b="0" i="0" sz="1143"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Cytoplasm</a:t>
            </a:r>
            <a:r>
              <a:rPr b="0" i="0" lang="en-GB" sz="1143" u="none" cap="none" strike="noStrike">
                <a:solidFill>
                  <a:srgbClr val="000000"/>
                </a:solidFill>
                <a:latin typeface="Arial"/>
                <a:ea typeface="Arial"/>
                <a:cs typeface="Arial"/>
                <a:sym typeface="Arial"/>
              </a:rPr>
              <a:t> - Gel-like substance where most of the chemical reactions happen</a:t>
            </a:r>
            <a:endParaRPr b="0" i="0" sz="1143"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Cell membrane </a:t>
            </a:r>
            <a:r>
              <a:rPr b="0" i="0" lang="en-GB" sz="1143" u="none" cap="none" strike="noStrike">
                <a:solidFill>
                  <a:srgbClr val="000000"/>
                </a:solidFill>
                <a:latin typeface="Arial"/>
                <a:ea typeface="Arial"/>
                <a:cs typeface="Arial"/>
                <a:sym typeface="Arial"/>
              </a:rPr>
              <a:t>- controls what goes in and out</a:t>
            </a:r>
            <a:endParaRPr b="0" i="0" sz="1143"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Mitochondria</a:t>
            </a:r>
            <a:r>
              <a:rPr b="0" i="0" lang="en-GB" sz="1143" u="none" cap="none" strike="noStrike">
                <a:solidFill>
                  <a:srgbClr val="000000"/>
                </a:solidFill>
                <a:latin typeface="Arial"/>
                <a:ea typeface="Arial"/>
                <a:cs typeface="Arial"/>
                <a:sym typeface="Arial"/>
              </a:rPr>
              <a:t> - where respiration takes place</a:t>
            </a:r>
            <a:endParaRPr b="0" i="0" sz="1143"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Ribosome</a:t>
            </a:r>
            <a:r>
              <a:rPr b="0" i="0" lang="en-GB" sz="1143" u="none" cap="none" strike="noStrike">
                <a:solidFill>
                  <a:srgbClr val="000000"/>
                </a:solidFill>
                <a:latin typeface="Arial"/>
                <a:ea typeface="Arial"/>
                <a:cs typeface="Arial"/>
                <a:sym typeface="Arial"/>
              </a:rPr>
              <a:t> - where proteins are made</a:t>
            </a:r>
            <a:endParaRPr b="0" i="0" sz="1143"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Cell wall </a:t>
            </a:r>
            <a:r>
              <a:rPr b="0" i="0" lang="en-GB" sz="1143" u="none" cap="none" strike="noStrike">
                <a:solidFill>
                  <a:srgbClr val="000000"/>
                </a:solidFill>
                <a:latin typeface="Arial"/>
                <a:ea typeface="Arial"/>
                <a:cs typeface="Arial"/>
                <a:sym typeface="Arial"/>
              </a:rPr>
              <a:t>- made of cellulose – supports and strengthen the cell</a:t>
            </a:r>
            <a:endParaRPr b="0" i="0" sz="1143"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Vacuole</a:t>
            </a:r>
            <a:r>
              <a:rPr b="0" i="0" lang="en-GB" sz="1143" u="none" cap="none" strike="noStrike">
                <a:solidFill>
                  <a:srgbClr val="000000"/>
                </a:solidFill>
                <a:latin typeface="Arial"/>
                <a:ea typeface="Arial"/>
                <a:cs typeface="Arial"/>
                <a:sym typeface="Arial"/>
              </a:rPr>
              <a:t> - Contains cell sap</a:t>
            </a:r>
            <a:endParaRPr sz="1143"/>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Chloroplast</a:t>
            </a:r>
            <a:r>
              <a:rPr b="0" i="0" lang="en-GB" sz="1143" u="none" cap="none" strike="noStrike">
                <a:solidFill>
                  <a:srgbClr val="000000"/>
                </a:solidFill>
                <a:latin typeface="Arial"/>
                <a:ea typeface="Arial"/>
                <a:cs typeface="Arial"/>
                <a:sym typeface="Arial"/>
              </a:rPr>
              <a:t> - Where photosynthesis occurs. Contains green substance called chlorophyll which absorbs light energy needed for photosynthesis</a:t>
            </a:r>
            <a:endParaRPr b="0" i="0" sz="1143" u="none" cap="none" strike="noStrike">
              <a:solidFill>
                <a:srgbClr val="000000"/>
              </a:solidFill>
              <a:latin typeface="Arial"/>
              <a:ea typeface="Arial"/>
              <a:cs typeface="Arial"/>
              <a:sym typeface="Arial"/>
            </a:endParaRPr>
          </a:p>
        </p:txBody>
      </p:sp>
      <p:pic>
        <p:nvPicPr>
          <p:cNvPr id="596" name="Google Shape;596;p36"/>
          <p:cNvPicPr preferRelativeResize="0"/>
          <p:nvPr/>
        </p:nvPicPr>
        <p:blipFill rotWithShape="1">
          <a:blip r:embed="rId4">
            <a:alphaModFix/>
          </a:blip>
          <a:srcRect b="0" l="0" r="0" t="3335"/>
          <a:stretch/>
        </p:blipFill>
        <p:spPr>
          <a:xfrm>
            <a:off x="6771477" y="1791477"/>
            <a:ext cx="3358306" cy="2348601"/>
          </a:xfrm>
          <a:prstGeom prst="rect">
            <a:avLst/>
          </a:prstGeom>
          <a:noFill/>
          <a:ln>
            <a:noFill/>
          </a:ln>
        </p:spPr>
      </p:pic>
      <p:pic>
        <p:nvPicPr>
          <p:cNvPr id="597" name="Google Shape;597;p36"/>
          <p:cNvPicPr preferRelativeResize="0"/>
          <p:nvPr/>
        </p:nvPicPr>
        <p:blipFill rotWithShape="1">
          <a:blip r:embed="rId5">
            <a:alphaModFix/>
          </a:blip>
          <a:srcRect b="0" l="0" r="0" t="0"/>
          <a:stretch/>
        </p:blipFill>
        <p:spPr>
          <a:xfrm>
            <a:off x="6858327" y="4291084"/>
            <a:ext cx="2758797" cy="1815179"/>
          </a:xfrm>
          <a:prstGeom prst="rect">
            <a:avLst/>
          </a:prstGeom>
          <a:noFill/>
          <a:ln>
            <a:noFill/>
          </a:ln>
        </p:spPr>
      </p:pic>
      <p:sp>
        <p:nvSpPr>
          <p:cNvPr id="598" name="Google Shape;598;p36"/>
          <p:cNvSpPr txBox="1"/>
          <p:nvPr/>
        </p:nvSpPr>
        <p:spPr>
          <a:xfrm>
            <a:off x="2862561" y="1791477"/>
            <a:ext cx="3468000" cy="1265700"/>
          </a:xfrm>
          <a:prstGeom prst="rect">
            <a:avLst/>
          </a:prstGeom>
          <a:noFill/>
          <a:ln>
            <a:noFill/>
          </a:ln>
        </p:spPr>
        <p:txBody>
          <a:bodyPr anchorCtr="0" anchor="t" bIns="46250" lIns="92475" spcFirstLastPara="1" rIns="92475" wrap="square" tIns="46250">
            <a:spAutoFit/>
          </a:bodyPr>
          <a:lstStyle/>
          <a:p>
            <a:pPr indent="-80611" lvl="0" marL="0" marR="0" rtl="0" algn="just">
              <a:lnSpc>
                <a:spcPct val="100000"/>
              </a:lnSpc>
              <a:spcBef>
                <a:spcPts val="0"/>
              </a:spcBef>
              <a:spcAft>
                <a:spcPts val="0"/>
              </a:spcAft>
              <a:buClr>
                <a:srgbClr val="000000"/>
              </a:buClr>
              <a:buSzPts val="1269"/>
              <a:buFont typeface="Arial"/>
              <a:buChar char="•"/>
            </a:pPr>
            <a:r>
              <a:rPr b="0" i="0" lang="en-GB" sz="1269" u="none" cap="none" strike="noStrike">
                <a:solidFill>
                  <a:srgbClr val="141414"/>
                </a:solidFill>
                <a:latin typeface="Arial"/>
                <a:ea typeface="Arial"/>
                <a:cs typeface="Arial"/>
                <a:sym typeface="Arial"/>
              </a:rPr>
              <a:t>Specialised animal cells have components that allow them to complete a specific purpose.</a:t>
            </a:r>
            <a:endParaRPr sz="1269"/>
          </a:p>
          <a:p>
            <a:pPr indent="-80611" lvl="0" marL="0" marR="0" rtl="0" algn="just">
              <a:lnSpc>
                <a:spcPct val="100000"/>
              </a:lnSpc>
              <a:spcBef>
                <a:spcPts val="0"/>
              </a:spcBef>
              <a:spcAft>
                <a:spcPts val="0"/>
              </a:spcAft>
              <a:buClr>
                <a:srgbClr val="000000"/>
              </a:buClr>
              <a:buSzPts val="1269"/>
              <a:buFont typeface="Arial"/>
              <a:buChar char="•"/>
            </a:pPr>
            <a:r>
              <a:rPr b="0" i="0" lang="en-GB" sz="1269" u="none" cap="none" strike="noStrike">
                <a:solidFill>
                  <a:srgbClr val="141414"/>
                </a:solidFill>
                <a:latin typeface="Arial"/>
                <a:ea typeface="Arial"/>
                <a:cs typeface="Arial"/>
                <a:sym typeface="Arial"/>
              </a:rPr>
              <a:t>Specialised animal cells include red blood cells, sperm, eggs, nerve cells, muscle cells, ciliated cells, and villi.</a:t>
            </a:r>
            <a:endParaRPr sz="1269"/>
          </a:p>
        </p:txBody>
      </p:sp>
      <p:pic>
        <p:nvPicPr>
          <p:cNvPr id="599" name="Google Shape;599;p36"/>
          <p:cNvPicPr preferRelativeResize="0"/>
          <p:nvPr/>
        </p:nvPicPr>
        <p:blipFill rotWithShape="1">
          <a:blip r:embed="rId6">
            <a:alphaModFix/>
          </a:blip>
          <a:srcRect b="0" l="0" r="0" t="0"/>
          <a:stretch/>
        </p:blipFill>
        <p:spPr>
          <a:xfrm>
            <a:off x="2948118" y="3041610"/>
            <a:ext cx="2486952" cy="1174838"/>
          </a:xfrm>
          <a:prstGeom prst="rect">
            <a:avLst/>
          </a:prstGeom>
          <a:noFill/>
          <a:ln>
            <a:noFill/>
          </a:ln>
        </p:spPr>
      </p:pic>
      <p:pic>
        <p:nvPicPr>
          <p:cNvPr id="600" name="Google Shape;600;p36"/>
          <p:cNvPicPr preferRelativeResize="0"/>
          <p:nvPr/>
        </p:nvPicPr>
        <p:blipFill rotWithShape="1">
          <a:blip r:embed="rId7">
            <a:alphaModFix/>
          </a:blip>
          <a:srcRect b="0" l="0" r="0" t="0"/>
          <a:stretch/>
        </p:blipFill>
        <p:spPr>
          <a:xfrm>
            <a:off x="3048550" y="4518392"/>
            <a:ext cx="2286091" cy="175176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37"/>
          <p:cNvSpPr txBox="1"/>
          <p:nvPr>
            <p:ph type="title"/>
          </p:nvPr>
        </p:nvSpPr>
        <p:spPr>
          <a:xfrm>
            <a:off x="173678" y="137356"/>
            <a:ext cx="9007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Particles &amp; Separation</a:t>
            </a:r>
            <a:endParaRPr sz="3555"/>
          </a:p>
        </p:txBody>
      </p:sp>
      <p:grpSp>
        <p:nvGrpSpPr>
          <p:cNvPr id="607" name="Google Shape;607;p37"/>
          <p:cNvGrpSpPr/>
          <p:nvPr/>
        </p:nvGrpSpPr>
        <p:grpSpPr>
          <a:xfrm>
            <a:off x="173712" y="1187661"/>
            <a:ext cx="10002677" cy="5914337"/>
            <a:chOff x="521178" y="1197727"/>
            <a:chExt cx="9689700" cy="5904300"/>
          </a:xfrm>
        </p:grpSpPr>
        <p:sp>
          <p:nvSpPr>
            <p:cNvPr id="608" name="Google Shape;608;p37"/>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609" name="Google Shape;609;p37"/>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610" name="Google Shape;610;p37"/>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611" name="Google Shape;611;p37"/>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612" name="Google Shape;612;p37"/>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613" name="Google Shape;613;p37"/>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614" name="Google Shape;614;p37"/>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615" name="Google Shape;615;p37"/>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616" name="Google Shape;616;p37"/>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617" name="Google Shape;617;p37"/>
          <p:cNvSpPr txBox="1"/>
          <p:nvPr/>
        </p:nvSpPr>
        <p:spPr>
          <a:xfrm>
            <a:off x="395382" y="2052163"/>
            <a:ext cx="2113800" cy="4607100"/>
          </a:xfrm>
          <a:prstGeom prst="rect">
            <a:avLst/>
          </a:prstGeom>
          <a:noFill/>
          <a:ln>
            <a:noFill/>
          </a:ln>
        </p:spPr>
        <p:txBody>
          <a:bodyPr anchorCtr="0" anchor="t" bIns="46250" lIns="92475" spcFirstLastPara="1" rIns="92475" wrap="square" tIns="46250">
            <a:spAutoFit/>
          </a:bodyPr>
          <a:lstStyle/>
          <a:p>
            <a:pPr indent="0" lvl="0" marL="0" marR="0" rtl="0" algn="just">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Kinetic energy </a:t>
            </a:r>
            <a:r>
              <a:rPr b="0" i="0" lang="en-GB" sz="1396" u="none" cap="none" strike="noStrike">
                <a:solidFill>
                  <a:srgbClr val="000000"/>
                </a:solidFill>
                <a:latin typeface="Arial"/>
                <a:ea typeface="Arial"/>
                <a:cs typeface="Arial"/>
                <a:sym typeface="Arial"/>
              </a:rPr>
              <a:t>–</a:t>
            </a:r>
            <a:r>
              <a:rPr b="0" i="0" lang="en-GB" sz="1396" u="none" cap="none" strike="noStrike">
                <a:solidFill>
                  <a:srgbClr val="222222"/>
                </a:solidFill>
                <a:latin typeface="Arial"/>
                <a:ea typeface="Arial"/>
                <a:cs typeface="Arial"/>
                <a:sym typeface="Arial"/>
              </a:rPr>
              <a:t>The energy the particles possess due to motion</a:t>
            </a:r>
            <a:r>
              <a:rPr b="0" i="0" lang="en-GB" sz="1396" u="none" cap="none" strike="noStrike">
                <a:solidFill>
                  <a:srgbClr val="000000"/>
                </a:solidFill>
                <a:latin typeface="Arial"/>
                <a:ea typeface="Arial"/>
                <a:cs typeface="Arial"/>
                <a:sym typeface="Arial"/>
              </a:rPr>
              <a:t> </a:t>
            </a:r>
            <a:endParaRPr b="0" i="0" sz="1396"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sz="1396"/>
          </a:p>
          <a:p>
            <a:pPr indent="0" lvl="0" marL="0" marR="0" rtl="0" algn="just">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Melting point </a:t>
            </a:r>
            <a:r>
              <a:rPr b="0" i="0" lang="en-GB" sz="1396" u="none" cap="none" strike="noStrike">
                <a:solidFill>
                  <a:srgbClr val="000000"/>
                </a:solidFill>
                <a:latin typeface="Arial"/>
                <a:ea typeface="Arial"/>
                <a:cs typeface="Arial"/>
                <a:sym typeface="Arial"/>
              </a:rPr>
              <a:t>- </a:t>
            </a:r>
            <a:r>
              <a:rPr b="0" i="0" lang="en-GB" sz="1396" u="none" cap="none" strike="noStrike">
                <a:solidFill>
                  <a:srgbClr val="222222"/>
                </a:solidFill>
                <a:latin typeface="Arial"/>
                <a:ea typeface="Arial"/>
                <a:cs typeface="Arial"/>
                <a:sym typeface="Arial"/>
              </a:rPr>
              <a:t>The temperature at which a solid changes state from solid to a liquid</a:t>
            </a:r>
            <a:endParaRPr b="0" i="0" sz="1396" u="none" cap="none" strike="noStrike">
              <a:solidFill>
                <a:srgbClr val="222222"/>
              </a:solidFill>
              <a:latin typeface="Arial"/>
              <a:ea typeface="Arial"/>
              <a:cs typeface="Arial"/>
              <a:sym typeface="Arial"/>
            </a:endParaRPr>
          </a:p>
          <a:p>
            <a:pPr indent="0" lvl="0" marL="0" marR="0" rtl="0" algn="just">
              <a:lnSpc>
                <a:spcPct val="100000"/>
              </a:lnSpc>
              <a:spcBef>
                <a:spcPts val="0"/>
              </a:spcBef>
              <a:spcAft>
                <a:spcPts val="0"/>
              </a:spcAft>
              <a:buNone/>
            </a:pPr>
            <a:r>
              <a:t/>
            </a:r>
            <a:endParaRPr sz="1396">
              <a:solidFill>
                <a:srgbClr val="222222"/>
              </a:solidFill>
            </a:endParaRPr>
          </a:p>
          <a:p>
            <a:pPr indent="0" lvl="0" marL="0" marR="0" rtl="0" algn="just">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Boiling point </a:t>
            </a:r>
            <a:r>
              <a:rPr b="0" i="0" lang="en-GB" sz="1396" u="none" cap="none" strike="noStrike">
                <a:solidFill>
                  <a:srgbClr val="000000"/>
                </a:solidFill>
                <a:latin typeface="Arial"/>
                <a:ea typeface="Arial"/>
                <a:cs typeface="Arial"/>
                <a:sym typeface="Arial"/>
              </a:rPr>
              <a:t>- The temperature at which a liquid changes state to a gas</a:t>
            </a:r>
            <a:endParaRPr b="0" i="0" sz="1396"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sz="1396"/>
          </a:p>
          <a:p>
            <a:pPr indent="0" lvl="0" marL="0" marR="0" rtl="0" algn="just">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Evaporation</a:t>
            </a:r>
            <a:r>
              <a:rPr b="0" i="0" lang="en-GB" sz="1396" u="none" cap="none" strike="noStrike">
                <a:solidFill>
                  <a:srgbClr val="000000"/>
                </a:solidFill>
                <a:latin typeface="Arial"/>
                <a:ea typeface="Arial"/>
                <a:cs typeface="Arial"/>
                <a:sym typeface="Arial"/>
              </a:rPr>
              <a:t> – Change of state from liquid to gas</a:t>
            </a:r>
            <a:endParaRPr b="0" i="0" sz="1396"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sz="1396"/>
          </a:p>
          <a:p>
            <a:pPr indent="0" lvl="0" marL="0" marR="0" rtl="0" algn="just">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Condensation</a:t>
            </a:r>
            <a:r>
              <a:rPr b="0" i="0" lang="en-GB" sz="1396" u="none" cap="none" strike="noStrike">
                <a:solidFill>
                  <a:srgbClr val="000000"/>
                </a:solidFill>
                <a:latin typeface="Arial"/>
                <a:ea typeface="Arial"/>
                <a:cs typeface="Arial"/>
                <a:sym typeface="Arial"/>
              </a:rPr>
              <a:t> – change of state from gas to liquid</a:t>
            </a:r>
            <a:endParaRPr sz="1396"/>
          </a:p>
        </p:txBody>
      </p:sp>
      <p:pic>
        <p:nvPicPr>
          <p:cNvPr id="618" name="Google Shape;618;p37"/>
          <p:cNvPicPr preferRelativeResize="0"/>
          <p:nvPr/>
        </p:nvPicPr>
        <p:blipFill rotWithShape="1">
          <a:blip r:embed="rId4">
            <a:alphaModFix/>
          </a:blip>
          <a:srcRect b="2493" l="3529" r="3594" t="8476"/>
          <a:stretch/>
        </p:blipFill>
        <p:spPr>
          <a:xfrm>
            <a:off x="2861079" y="2203945"/>
            <a:ext cx="1403651" cy="1362634"/>
          </a:xfrm>
          <a:prstGeom prst="rect">
            <a:avLst/>
          </a:prstGeom>
          <a:noFill/>
          <a:ln>
            <a:noFill/>
          </a:ln>
        </p:spPr>
      </p:pic>
      <p:pic>
        <p:nvPicPr>
          <p:cNvPr id="619" name="Google Shape;619;p37"/>
          <p:cNvPicPr preferRelativeResize="0"/>
          <p:nvPr/>
        </p:nvPicPr>
        <p:blipFill rotWithShape="1">
          <a:blip r:embed="rId5">
            <a:alphaModFix/>
          </a:blip>
          <a:srcRect b="0" l="0" r="0" t="0"/>
          <a:stretch/>
        </p:blipFill>
        <p:spPr>
          <a:xfrm>
            <a:off x="4438685" y="2260547"/>
            <a:ext cx="1444908" cy="732558"/>
          </a:xfrm>
          <a:prstGeom prst="rect">
            <a:avLst/>
          </a:prstGeom>
          <a:noFill/>
          <a:ln>
            <a:noFill/>
          </a:ln>
        </p:spPr>
      </p:pic>
      <p:pic>
        <p:nvPicPr>
          <p:cNvPr id="620" name="Google Shape;620;p37"/>
          <p:cNvPicPr preferRelativeResize="0"/>
          <p:nvPr/>
        </p:nvPicPr>
        <p:blipFill rotWithShape="1">
          <a:blip r:embed="rId6">
            <a:alphaModFix/>
          </a:blip>
          <a:srcRect b="-10" l="0" r="0" t="3419"/>
          <a:stretch/>
        </p:blipFill>
        <p:spPr>
          <a:xfrm>
            <a:off x="2835578" y="3696271"/>
            <a:ext cx="1403651" cy="1338683"/>
          </a:xfrm>
          <a:prstGeom prst="rect">
            <a:avLst/>
          </a:prstGeom>
          <a:noFill/>
          <a:ln>
            <a:noFill/>
          </a:ln>
        </p:spPr>
      </p:pic>
      <p:pic>
        <p:nvPicPr>
          <p:cNvPr id="621" name="Google Shape;621;p37"/>
          <p:cNvPicPr preferRelativeResize="0"/>
          <p:nvPr/>
        </p:nvPicPr>
        <p:blipFill rotWithShape="1">
          <a:blip r:embed="rId7">
            <a:alphaModFix/>
          </a:blip>
          <a:srcRect b="-6440" l="2589" r="3935" t="0"/>
          <a:stretch/>
        </p:blipFill>
        <p:spPr>
          <a:xfrm>
            <a:off x="4356731" y="3789313"/>
            <a:ext cx="1924186" cy="1198276"/>
          </a:xfrm>
          <a:prstGeom prst="rect">
            <a:avLst/>
          </a:prstGeom>
          <a:noFill/>
          <a:ln>
            <a:noFill/>
          </a:ln>
        </p:spPr>
      </p:pic>
      <p:pic>
        <p:nvPicPr>
          <p:cNvPr id="622" name="Google Shape;622;p37"/>
          <p:cNvPicPr preferRelativeResize="0"/>
          <p:nvPr/>
        </p:nvPicPr>
        <p:blipFill rotWithShape="1">
          <a:blip r:embed="rId8">
            <a:alphaModFix/>
          </a:blip>
          <a:srcRect b="0" l="0" r="0" t="0"/>
          <a:stretch/>
        </p:blipFill>
        <p:spPr>
          <a:xfrm>
            <a:off x="2861087" y="5164671"/>
            <a:ext cx="1076104" cy="1076104"/>
          </a:xfrm>
          <a:prstGeom prst="rect">
            <a:avLst/>
          </a:prstGeom>
          <a:noFill/>
          <a:ln>
            <a:noFill/>
          </a:ln>
        </p:spPr>
      </p:pic>
      <p:pic>
        <p:nvPicPr>
          <p:cNvPr id="623" name="Google Shape;623;p37"/>
          <p:cNvPicPr preferRelativeResize="0"/>
          <p:nvPr/>
        </p:nvPicPr>
        <p:blipFill rotWithShape="1">
          <a:blip r:embed="rId9">
            <a:alphaModFix/>
          </a:blip>
          <a:srcRect b="0" l="0" r="0" t="5847"/>
          <a:stretch/>
        </p:blipFill>
        <p:spPr>
          <a:xfrm>
            <a:off x="4321918" y="5363931"/>
            <a:ext cx="1993812" cy="954153"/>
          </a:xfrm>
          <a:prstGeom prst="rect">
            <a:avLst/>
          </a:prstGeom>
          <a:noFill/>
          <a:ln>
            <a:noFill/>
          </a:ln>
        </p:spPr>
      </p:pic>
      <p:pic>
        <p:nvPicPr>
          <p:cNvPr id="624" name="Google Shape;624;p37"/>
          <p:cNvPicPr preferRelativeResize="0"/>
          <p:nvPr/>
        </p:nvPicPr>
        <p:blipFill rotWithShape="1">
          <a:blip r:embed="rId10">
            <a:alphaModFix/>
          </a:blip>
          <a:srcRect b="7461" l="0" r="18374" t="3077"/>
          <a:stretch/>
        </p:blipFill>
        <p:spPr>
          <a:xfrm>
            <a:off x="6567198" y="2203920"/>
            <a:ext cx="3000056" cy="2218820"/>
          </a:xfrm>
          <a:prstGeom prst="rect">
            <a:avLst/>
          </a:prstGeom>
          <a:noFill/>
          <a:ln>
            <a:noFill/>
          </a:ln>
        </p:spPr>
      </p:pic>
      <p:pic>
        <p:nvPicPr>
          <p:cNvPr id="625" name="Google Shape;625;p37"/>
          <p:cNvPicPr preferRelativeResize="0"/>
          <p:nvPr/>
        </p:nvPicPr>
        <p:blipFill rotWithShape="1">
          <a:blip r:embed="rId11">
            <a:alphaModFix/>
          </a:blip>
          <a:srcRect b="22003" l="0" r="0" t="0"/>
          <a:stretch/>
        </p:blipFill>
        <p:spPr>
          <a:xfrm>
            <a:off x="6615874" y="4607823"/>
            <a:ext cx="3352564" cy="1441437"/>
          </a:xfrm>
          <a:prstGeom prst="rect">
            <a:avLst/>
          </a:prstGeom>
          <a:noFill/>
          <a:ln>
            <a:noFill/>
          </a:ln>
        </p:spPr>
      </p:pic>
      <p:pic>
        <p:nvPicPr>
          <p:cNvPr id="626" name="Google Shape;626;p37"/>
          <p:cNvPicPr preferRelativeResize="0"/>
          <p:nvPr/>
        </p:nvPicPr>
        <p:blipFill rotWithShape="1">
          <a:blip r:embed="rId10">
            <a:alphaModFix/>
          </a:blip>
          <a:srcRect b="0" l="86773" r="0" t="0"/>
          <a:stretch/>
        </p:blipFill>
        <p:spPr>
          <a:xfrm>
            <a:off x="9567261" y="2127541"/>
            <a:ext cx="486134" cy="2480282"/>
          </a:xfrm>
          <a:prstGeom prst="rect">
            <a:avLst/>
          </a:prstGeom>
          <a:noFill/>
          <a:ln>
            <a:noFill/>
          </a:ln>
        </p:spPr>
      </p:pic>
      <p:pic>
        <p:nvPicPr>
          <p:cNvPr id="627" name="Google Shape;627;p37"/>
          <p:cNvPicPr preferRelativeResize="0"/>
          <p:nvPr/>
        </p:nvPicPr>
        <p:blipFill rotWithShape="1">
          <a:blip r:embed="rId11">
            <a:alphaModFix/>
          </a:blip>
          <a:srcRect b="0" l="10517" r="6605" t="83396"/>
          <a:stretch/>
        </p:blipFill>
        <p:spPr>
          <a:xfrm>
            <a:off x="6567198" y="6049260"/>
            <a:ext cx="3486191" cy="38497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38"/>
          <p:cNvSpPr txBox="1"/>
          <p:nvPr>
            <p:ph type="title"/>
          </p:nvPr>
        </p:nvSpPr>
        <p:spPr>
          <a:xfrm>
            <a:off x="179203" y="137356"/>
            <a:ext cx="90018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Forces &amp; Space</a:t>
            </a:r>
            <a:endParaRPr sz="3555"/>
          </a:p>
        </p:txBody>
      </p:sp>
      <p:grpSp>
        <p:nvGrpSpPr>
          <p:cNvPr id="634" name="Google Shape;634;p38"/>
          <p:cNvGrpSpPr/>
          <p:nvPr/>
        </p:nvGrpSpPr>
        <p:grpSpPr>
          <a:xfrm>
            <a:off x="179183" y="963646"/>
            <a:ext cx="10335034" cy="5914337"/>
            <a:chOff x="521178" y="1197727"/>
            <a:chExt cx="9689700" cy="5904300"/>
          </a:xfrm>
        </p:grpSpPr>
        <p:sp>
          <p:nvSpPr>
            <p:cNvPr id="635" name="Google Shape;635;p38"/>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636" name="Google Shape;636;p38"/>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637" name="Google Shape;637;p38"/>
            <p:cNvSpPr/>
            <p:nvPr/>
          </p:nvSpPr>
          <p:spPr>
            <a:xfrm>
              <a:off x="691291"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638" name="Google Shape;638;p38"/>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639" name="Google Shape;639;p38"/>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640" name="Google Shape;640;p38"/>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641" name="Google Shape;641;p38"/>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642" name="Google Shape;642;p38"/>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643" name="Google Shape;643;p38"/>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644" name="Google Shape;644;p38"/>
          <p:cNvSpPr txBox="1"/>
          <p:nvPr/>
        </p:nvSpPr>
        <p:spPr>
          <a:xfrm>
            <a:off x="410607" y="1880431"/>
            <a:ext cx="2157900" cy="4392300"/>
          </a:xfrm>
          <a:prstGeom prst="rect">
            <a:avLst/>
          </a:prstGeom>
          <a:noFill/>
          <a:ln>
            <a:noFill/>
          </a:ln>
        </p:spPr>
        <p:txBody>
          <a:bodyPr anchorCtr="0" anchor="t" bIns="46250" lIns="92475" spcFirstLastPara="1" rIns="92475" wrap="square" tIns="46250">
            <a:spAutoFit/>
          </a:bodyPr>
          <a:lstStyle/>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Force</a:t>
            </a:r>
            <a:r>
              <a:rPr b="0" i="0" lang="en-GB" sz="1269" u="none" cap="none" strike="noStrike">
                <a:solidFill>
                  <a:srgbClr val="000000"/>
                </a:solidFill>
                <a:latin typeface="Arial"/>
                <a:ea typeface="Arial"/>
                <a:cs typeface="Arial"/>
                <a:sym typeface="Arial"/>
              </a:rPr>
              <a:t> - Measured in Newtons, a push or a pull that affects the position of an object</a:t>
            </a:r>
            <a:endParaRPr b="0" i="0" sz="1269"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Mass</a:t>
            </a:r>
            <a:r>
              <a:rPr b="0" i="0" lang="en-GB" sz="1269" u="none" cap="none" strike="noStrike">
                <a:solidFill>
                  <a:srgbClr val="000000"/>
                </a:solidFill>
                <a:latin typeface="Arial"/>
                <a:ea typeface="Arial"/>
                <a:cs typeface="Arial"/>
                <a:sym typeface="Arial"/>
              </a:rPr>
              <a:t> - The force acting on the object due to gravity. Measured in kg</a:t>
            </a:r>
            <a:endParaRPr b="0" i="0" sz="1269"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Gravity</a:t>
            </a:r>
            <a:r>
              <a:rPr b="0" i="0" lang="en-GB" sz="1269" u="none" cap="none" strike="noStrike">
                <a:solidFill>
                  <a:srgbClr val="000000"/>
                </a:solidFill>
                <a:latin typeface="Arial"/>
                <a:ea typeface="Arial"/>
                <a:cs typeface="Arial"/>
                <a:sym typeface="Arial"/>
              </a:rPr>
              <a:t> - The force by which a planet or other body draws objects toward its centre.</a:t>
            </a:r>
            <a:endParaRPr b="0" i="0" sz="1269"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Gravitational field strength </a:t>
            </a:r>
            <a:r>
              <a:rPr b="0" i="0" lang="en-GB" sz="1269" u="none" cap="none" strike="noStrike">
                <a:solidFill>
                  <a:srgbClr val="000000"/>
                </a:solidFill>
                <a:latin typeface="Arial"/>
                <a:ea typeface="Arial"/>
                <a:cs typeface="Arial"/>
                <a:sym typeface="Arial"/>
              </a:rPr>
              <a:t>- The strength of a gravitational field dependent on the gravitational pull of a planet or moon</a:t>
            </a:r>
            <a:endParaRPr b="0" i="0" sz="1269"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Resultant force </a:t>
            </a:r>
            <a:r>
              <a:rPr b="0" i="0" lang="en-GB" sz="1269" u="none" cap="none" strike="noStrike">
                <a:solidFill>
                  <a:srgbClr val="000000"/>
                </a:solidFill>
                <a:latin typeface="Arial"/>
                <a:ea typeface="Arial"/>
                <a:cs typeface="Arial"/>
                <a:sym typeface="Arial"/>
              </a:rPr>
              <a:t>– overall force</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Solar system </a:t>
            </a:r>
            <a:r>
              <a:rPr b="0" i="0" lang="en-GB" sz="1269" u="none" cap="none" strike="noStrike">
                <a:solidFill>
                  <a:srgbClr val="000000"/>
                </a:solidFill>
                <a:latin typeface="Arial"/>
                <a:ea typeface="Arial"/>
                <a:cs typeface="Arial"/>
                <a:sym typeface="Arial"/>
              </a:rPr>
              <a:t>- Consists of the planets, the sun and asteroids</a:t>
            </a:r>
            <a:endParaRPr b="0" i="0" sz="1269" u="none" cap="none" strike="noStrike">
              <a:solidFill>
                <a:srgbClr val="000000"/>
              </a:solidFill>
              <a:latin typeface="Arial"/>
              <a:ea typeface="Arial"/>
              <a:cs typeface="Arial"/>
              <a:sym typeface="Arial"/>
            </a:endParaRPr>
          </a:p>
        </p:txBody>
      </p:sp>
      <p:sp>
        <p:nvSpPr>
          <p:cNvPr id="645" name="Google Shape;645;p38"/>
          <p:cNvSpPr txBox="1"/>
          <p:nvPr/>
        </p:nvSpPr>
        <p:spPr>
          <a:xfrm>
            <a:off x="6833178" y="1880431"/>
            <a:ext cx="2641500" cy="22818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0" i="0" lang="en-GB" sz="1777" u="none" cap="none" strike="noStrike">
                <a:solidFill>
                  <a:srgbClr val="000000"/>
                </a:solidFill>
                <a:latin typeface="Arial"/>
                <a:ea typeface="Arial"/>
                <a:cs typeface="Arial"/>
                <a:sym typeface="Arial"/>
              </a:rPr>
              <a:t>My -          </a:t>
            </a:r>
            <a:r>
              <a:rPr lang="en-GB" sz="1777"/>
              <a:t>	</a:t>
            </a:r>
            <a:r>
              <a:rPr b="0" i="0" lang="en-GB" sz="1777" u="none" cap="none" strike="noStrike">
                <a:solidFill>
                  <a:srgbClr val="000000"/>
                </a:solidFill>
                <a:latin typeface="Arial"/>
                <a:ea typeface="Arial"/>
                <a:cs typeface="Arial"/>
                <a:sym typeface="Arial"/>
              </a:rPr>
              <a:t>Mercury</a:t>
            </a:r>
            <a:endParaRPr sz="1777"/>
          </a:p>
          <a:p>
            <a:pPr indent="0" lvl="0" marL="0" marR="0" rtl="0" algn="l">
              <a:lnSpc>
                <a:spcPct val="100000"/>
              </a:lnSpc>
              <a:spcBef>
                <a:spcPts val="0"/>
              </a:spcBef>
              <a:spcAft>
                <a:spcPts val="0"/>
              </a:spcAft>
              <a:buNone/>
            </a:pPr>
            <a:r>
              <a:rPr b="0" i="0" lang="en-GB" sz="1777" u="none" cap="none" strike="noStrike">
                <a:solidFill>
                  <a:srgbClr val="000000"/>
                </a:solidFill>
                <a:latin typeface="Arial"/>
                <a:ea typeface="Arial"/>
                <a:cs typeface="Arial"/>
                <a:sym typeface="Arial"/>
              </a:rPr>
              <a:t>Very</a:t>
            </a:r>
            <a:r>
              <a:rPr lang="en-GB" sz="1777"/>
              <a:t>-	</a:t>
            </a:r>
            <a:r>
              <a:rPr b="0" i="0" lang="en-GB" sz="1777" u="none" cap="none" strike="noStrike">
                <a:solidFill>
                  <a:srgbClr val="000000"/>
                </a:solidFill>
                <a:latin typeface="Arial"/>
                <a:ea typeface="Arial"/>
                <a:cs typeface="Arial"/>
                <a:sym typeface="Arial"/>
              </a:rPr>
              <a:t>	Venus</a:t>
            </a:r>
            <a:endParaRPr sz="1777"/>
          </a:p>
          <a:p>
            <a:pPr indent="0" lvl="0" marL="0" marR="0" rtl="0" algn="l">
              <a:lnSpc>
                <a:spcPct val="100000"/>
              </a:lnSpc>
              <a:spcBef>
                <a:spcPts val="0"/>
              </a:spcBef>
              <a:spcAft>
                <a:spcPts val="0"/>
              </a:spcAft>
              <a:buNone/>
            </a:pPr>
            <a:r>
              <a:rPr b="0" i="0" lang="en-GB" sz="1777" u="none" cap="none" strike="noStrike">
                <a:solidFill>
                  <a:srgbClr val="000000"/>
                </a:solidFill>
                <a:latin typeface="Arial"/>
                <a:ea typeface="Arial"/>
                <a:cs typeface="Arial"/>
                <a:sym typeface="Arial"/>
              </a:rPr>
              <a:t>Energetic-	Earth</a:t>
            </a:r>
            <a:endParaRPr sz="1777"/>
          </a:p>
          <a:p>
            <a:pPr indent="0" lvl="0" marL="0" marR="0" rtl="0" algn="l">
              <a:lnSpc>
                <a:spcPct val="100000"/>
              </a:lnSpc>
              <a:spcBef>
                <a:spcPts val="0"/>
              </a:spcBef>
              <a:spcAft>
                <a:spcPts val="0"/>
              </a:spcAft>
              <a:buNone/>
            </a:pPr>
            <a:r>
              <a:rPr b="0" i="0" lang="en-GB" sz="1777" u="none" cap="none" strike="noStrike">
                <a:solidFill>
                  <a:srgbClr val="000000"/>
                </a:solidFill>
                <a:latin typeface="Arial"/>
                <a:ea typeface="Arial"/>
                <a:cs typeface="Arial"/>
                <a:sym typeface="Arial"/>
              </a:rPr>
              <a:t>Mother-		Mars</a:t>
            </a:r>
            <a:endParaRPr sz="1777"/>
          </a:p>
          <a:p>
            <a:pPr indent="0" lvl="0" marL="0" marR="0" rtl="0" algn="l">
              <a:lnSpc>
                <a:spcPct val="100000"/>
              </a:lnSpc>
              <a:spcBef>
                <a:spcPts val="0"/>
              </a:spcBef>
              <a:spcAft>
                <a:spcPts val="0"/>
              </a:spcAft>
              <a:buNone/>
            </a:pPr>
            <a:r>
              <a:rPr b="0" i="0" lang="en-GB" sz="1777" u="none" cap="none" strike="noStrike">
                <a:solidFill>
                  <a:srgbClr val="000000"/>
                </a:solidFill>
                <a:latin typeface="Arial"/>
                <a:ea typeface="Arial"/>
                <a:cs typeface="Arial"/>
                <a:sym typeface="Arial"/>
              </a:rPr>
              <a:t>Just</a:t>
            </a:r>
            <a:r>
              <a:rPr lang="en-GB" sz="1777"/>
              <a:t>-</a:t>
            </a:r>
            <a:r>
              <a:rPr b="0" i="0" lang="en-GB" sz="1777" u="none" cap="none" strike="noStrike">
                <a:solidFill>
                  <a:srgbClr val="000000"/>
                </a:solidFill>
                <a:latin typeface="Arial"/>
                <a:ea typeface="Arial"/>
                <a:cs typeface="Arial"/>
                <a:sym typeface="Arial"/>
              </a:rPr>
              <a:t> 		Jupiter</a:t>
            </a:r>
            <a:endParaRPr sz="1777"/>
          </a:p>
          <a:p>
            <a:pPr indent="0" lvl="0" marL="0" marR="0" rtl="0" algn="l">
              <a:lnSpc>
                <a:spcPct val="100000"/>
              </a:lnSpc>
              <a:spcBef>
                <a:spcPts val="0"/>
              </a:spcBef>
              <a:spcAft>
                <a:spcPts val="0"/>
              </a:spcAft>
              <a:buNone/>
            </a:pPr>
            <a:r>
              <a:rPr b="0" i="0" lang="en-GB" sz="1777" u="none" cap="none" strike="noStrike">
                <a:solidFill>
                  <a:srgbClr val="000000"/>
                </a:solidFill>
                <a:latin typeface="Arial"/>
                <a:ea typeface="Arial"/>
                <a:cs typeface="Arial"/>
                <a:sym typeface="Arial"/>
              </a:rPr>
              <a:t>Served- 		Saturn</a:t>
            </a:r>
            <a:endParaRPr sz="1777"/>
          </a:p>
          <a:p>
            <a:pPr indent="0" lvl="0" marL="0" marR="0" rtl="0" algn="l">
              <a:lnSpc>
                <a:spcPct val="100000"/>
              </a:lnSpc>
              <a:spcBef>
                <a:spcPts val="0"/>
              </a:spcBef>
              <a:spcAft>
                <a:spcPts val="0"/>
              </a:spcAft>
              <a:buNone/>
            </a:pPr>
            <a:r>
              <a:rPr b="0" i="0" lang="en-GB" sz="1777" u="none" cap="none" strike="noStrike">
                <a:solidFill>
                  <a:srgbClr val="000000"/>
                </a:solidFill>
                <a:latin typeface="Arial"/>
                <a:ea typeface="Arial"/>
                <a:cs typeface="Arial"/>
                <a:sym typeface="Arial"/>
              </a:rPr>
              <a:t>Us- 			Uranus</a:t>
            </a:r>
            <a:endParaRPr sz="1777"/>
          </a:p>
          <a:p>
            <a:pPr indent="0" lvl="0" marL="0" marR="0" rtl="0" algn="l">
              <a:lnSpc>
                <a:spcPct val="100000"/>
              </a:lnSpc>
              <a:spcBef>
                <a:spcPts val="0"/>
              </a:spcBef>
              <a:spcAft>
                <a:spcPts val="0"/>
              </a:spcAft>
              <a:buNone/>
            </a:pPr>
            <a:r>
              <a:rPr b="0" i="0" lang="en-GB" sz="1777" u="none" cap="none" strike="noStrike">
                <a:solidFill>
                  <a:srgbClr val="000000"/>
                </a:solidFill>
                <a:latin typeface="Arial"/>
                <a:ea typeface="Arial"/>
                <a:cs typeface="Arial"/>
                <a:sym typeface="Arial"/>
              </a:rPr>
              <a:t>Nandos-		Neptune</a:t>
            </a:r>
            <a:endParaRPr sz="1777"/>
          </a:p>
        </p:txBody>
      </p:sp>
      <p:sp>
        <p:nvSpPr>
          <p:cNvPr id="646" name="Google Shape;646;p38"/>
          <p:cNvSpPr txBox="1"/>
          <p:nvPr/>
        </p:nvSpPr>
        <p:spPr>
          <a:xfrm>
            <a:off x="2950530" y="1823803"/>
            <a:ext cx="3547200" cy="1374000"/>
          </a:xfrm>
          <a:prstGeom prst="rect">
            <a:avLst/>
          </a:prstGeom>
          <a:noFill/>
          <a:ln>
            <a:noFill/>
          </a:ln>
        </p:spPr>
        <p:txBody>
          <a:bodyPr anchorCtr="0" anchor="t" bIns="92475" lIns="92475" spcFirstLastPara="1" rIns="92475" wrap="square" tIns="92475">
            <a:spAutoFit/>
          </a:bodyPr>
          <a:lstStyle/>
          <a:p>
            <a:pPr indent="0" lvl="0" marL="0" rtl="0" algn="just">
              <a:lnSpc>
                <a:spcPct val="115000"/>
              </a:lnSpc>
              <a:spcBef>
                <a:spcPts val="1269"/>
              </a:spcBef>
              <a:spcAft>
                <a:spcPts val="1269"/>
              </a:spcAft>
              <a:buNone/>
            </a:pPr>
            <a:r>
              <a:rPr lang="en-GB" sz="1143">
                <a:solidFill>
                  <a:schemeClr val="dk1"/>
                </a:solidFill>
              </a:rPr>
              <a:t>A </a:t>
            </a:r>
            <a:r>
              <a:rPr b="1" lang="en-GB" sz="1143">
                <a:solidFill>
                  <a:schemeClr val="dk1"/>
                </a:solidFill>
              </a:rPr>
              <a:t>resultant force</a:t>
            </a:r>
            <a:r>
              <a:rPr lang="en-GB" sz="1143">
                <a:solidFill>
                  <a:schemeClr val="dk1"/>
                </a:solidFill>
              </a:rPr>
              <a:t> is the </a:t>
            </a:r>
            <a:r>
              <a:rPr b="1" lang="en-GB" sz="1143">
                <a:solidFill>
                  <a:schemeClr val="dk1"/>
                </a:solidFill>
              </a:rPr>
              <a:t>overall force</a:t>
            </a:r>
            <a:r>
              <a:rPr lang="en-GB" sz="1143">
                <a:solidFill>
                  <a:schemeClr val="dk1"/>
                </a:solidFill>
              </a:rPr>
              <a:t> acting on an object when all the individual forces are </a:t>
            </a:r>
            <a:r>
              <a:rPr b="1" lang="en-GB" sz="1143">
                <a:solidFill>
                  <a:schemeClr val="dk1"/>
                </a:solidFill>
              </a:rPr>
              <a:t>added together</a:t>
            </a:r>
            <a:r>
              <a:rPr lang="en-GB" sz="1143">
                <a:solidFill>
                  <a:schemeClr val="dk1"/>
                </a:solidFill>
              </a:rPr>
              <a:t>. If the forces are in the </a:t>
            </a:r>
            <a:r>
              <a:rPr b="1" lang="en-GB" sz="1143">
                <a:solidFill>
                  <a:schemeClr val="dk1"/>
                </a:solidFill>
              </a:rPr>
              <a:t>same direction</a:t>
            </a:r>
            <a:r>
              <a:rPr lang="en-GB" sz="1143">
                <a:solidFill>
                  <a:schemeClr val="dk1"/>
                </a:solidFill>
              </a:rPr>
              <a:t>, they are </a:t>
            </a:r>
            <a:r>
              <a:rPr b="1" lang="en-GB" sz="1143">
                <a:solidFill>
                  <a:schemeClr val="dk1"/>
                </a:solidFill>
              </a:rPr>
              <a:t>added</a:t>
            </a:r>
            <a:r>
              <a:rPr lang="en-GB" sz="1143">
                <a:solidFill>
                  <a:schemeClr val="dk1"/>
                </a:solidFill>
              </a:rPr>
              <a:t>. If the forces are in </a:t>
            </a:r>
            <a:r>
              <a:rPr b="1" lang="en-GB" sz="1143">
                <a:solidFill>
                  <a:schemeClr val="dk1"/>
                </a:solidFill>
              </a:rPr>
              <a:t>opposite directions</a:t>
            </a:r>
            <a:r>
              <a:rPr lang="en-GB" sz="1143">
                <a:solidFill>
                  <a:schemeClr val="dk1"/>
                </a:solidFill>
              </a:rPr>
              <a:t>, you </a:t>
            </a:r>
            <a:r>
              <a:rPr b="1" lang="en-GB" sz="1143">
                <a:solidFill>
                  <a:schemeClr val="dk1"/>
                </a:solidFill>
              </a:rPr>
              <a:t>subtract</a:t>
            </a:r>
            <a:r>
              <a:rPr lang="en-GB" sz="1143">
                <a:solidFill>
                  <a:schemeClr val="dk1"/>
                </a:solidFill>
              </a:rPr>
              <a:t> the smaller one from the bigger one.</a:t>
            </a:r>
            <a:endParaRPr sz="1143">
              <a:solidFill>
                <a:schemeClr val="dk1"/>
              </a:solidFill>
            </a:endParaRPr>
          </a:p>
        </p:txBody>
      </p:sp>
      <p:pic>
        <p:nvPicPr>
          <p:cNvPr id="647" name="Google Shape;647;p38"/>
          <p:cNvPicPr preferRelativeResize="0"/>
          <p:nvPr/>
        </p:nvPicPr>
        <p:blipFill rotWithShape="1">
          <a:blip r:embed="rId4">
            <a:alphaModFix/>
          </a:blip>
          <a:srcRect b="68194" l="34499" r="32760" t="28181"/>
          <a:stretch/>
        </p:blipFill>
        <p:spPr>
          <a:xfrm>
            <a:off x="2950501" y="3049127"/>
            <a:ext cx="3500669" cy="218009"/>
          </a:xfrm>
          <a:prstGeom prst="rect">
            <a:avLst/>
          </a:prstGeom>
          <a:noFill/>
          <a:ln>
            <a:noFill/>
          </a:ln>
        </p:spPr>
      </p:pic>
      <p:pic>
        <p:nvPicPr>
          <p:cNvPr id="648" name="Google Shape;648;p38"/>
          <p:cNvPicPr preferRelativeResize="0"/>
          <p:nvPr/>
        </p:nvPicPr>
        <p:blipFill rotWithShape="1">
          <a:blip r:embed="rId5">
            <a:alphaModFix/>
          </a:blip>
          <a:srcRect b="0" l="11169" r="9673" t="0"/>
          <a:stretch/>
        </p:blipFill>
        <p:spPr>
          <a:xfrm>
            <a:off x="6978725" y="4162225"/>
            <a:ext cx="3229174" cy="2500799"/>
          </a:xfrm>
          <a:prstGeom prst="rect">
            <a:avLst/>
          </a:prstGeom>
          <a:noFill/>
          <a:ln>
            <a:noFill/>
          </a:ln>
        </p:spPr>
      </p:pic>
      <p:pic>
        <p:nvPicPr>
          <p:cNvPr id="649" name="Google Shape;649;p38"/>
          <p:cNvPicPr preferRelativeResize="0"/>
          <p:nvPr/>
        </p:nvPicPr>
        <p:blipFill rotWithShape="1">
          <a:blip r:embed="rId6">
            <a:alphaModFix/>
          </a:blip>
          <a:srcRect b="10666" l="23575" r="61721" t="20297"/>
          <a:stretch/>
        </p:blipFill>
        <p:spPr>
          <a:xfrm>
            <a:off x="9499540" y="1836493"/>
            <a:ext cx="389934" cy="2369678"/>
          </a:xfrm>
          <a:prstGeom prst="rect">
            <a:avLst/>
          </a:prstGeom>
          <a:noFill/>
          <a:ln>
            <a:noFill/>
          </a:ln>
        </p:spPr>
      </p:pic>
      <p:graphicFrame>
        <p:nvGraphicFramePr>
          <p:cNvPr id="650" name="Google Shape;650;p38"/>
          <p:cNvGraphicFramePr/>
          <p:nvPr/>
        </p:nvGraphicFramePr>
        <p:xfrm>
          <a:off x="2955501" y="4691202"/>
          <a:ext cx="3000000" cy="3000000"/>
        </p:xfrm>
        <a:graphic>
          <a:graphicData uri="http://schemas.openxmlformats.org/drawingml/2006/table">
            <a:tbl>
              <a:tblPr>
                <a:noFill/>
                <a:tableStyleId>{99D3A40B-F65B-47CD-AD8B-BC7DB1C6330C}</a:tableStyleId>
              </a:tblPr>
              <a:tblGrid>
                <a:gridCol w="1454475"/>
                <a:gridCol w="2092800"/>
              </a:tblGrid>
              <a:tr h="240975">
                <a:tc>
                  <a:txBody>
                    <a:bodyPr/>
                    <a:lstStyle/>
                    <a:p>
                      <a:pPr indent="0" lvl="0" marL="0" rtl="0" algn="just">
                        <a:lnSpc>
                          <a:spcPct val="115000"/>
                        </a:lnSpc>
                        <a:spcBef>
                          <a:spcPts val="0"/>
                        </a:spcBef>
                        <a:spcAft>
                          <a:spcPts val="0"/>
                        </a:spcAft>
                        <a:buNone/>
                      </a:pPr>
                      <a:r>
                        <a:rPr b="1" lang="en-GB" sz="882"/>
                        <a:t>Mass</a:t>
                      </a:r>
                      <a:endParaRPr b="1" sz="882"/>
                    </a:p>
                  </a:txBody>
                  <a:tcPr marT="91425" marB="91425" marR="91450" marL="91450">
                    <a:lnL cap="flat" cmpd="sng" w="19275">
                      <a:solidFill>
                        <a:srgbClr val="000000"/>
                      </a:solidFill>
                      <a:prstDash val="solid"/>
                      <a:round/>
                      <a:headEnd len="sm" w="sm" type="none"/>
                      <a:tailEnd len="sm" w="sm" type="none"/>
                    </a:lnL>
                    <a:lnR cap="flat" cmpd="sng" w="19275">
                      <a:solidFill>
                        <a:srgbClr val="000000"/>
                      </a:solidFill>
                      <a:prstDash val="solid"/>
                      <a:round/>
                      <a:headEnd len="sm" w="sm" type="none"/>
                      <a:tailEnd len="sm" w="sm" type="none"/>
                    </a:lnR>
                    <a:lnT cap="flat" cmpd="sng" w="19275">
                      <a:solidFill>
                        <a:srgbClr val="000000"/>
                      </a:solidFill>
                      <a:prstDash val="solid"/>
                      <a:round/>
                      <a:headEnd len="sm" w="sm" type="none"/>
                      <a:tailEnd len="sm" w="sm" type="none"/>
                    </a:lnT>
                    <a:lnB cap="flat" cmpd="sng" w="19275">
                      <a:solidFill>
                        <a:srgbClr val="000000"/>
                      </a:solidFill>
                      <a:prstDash val="solid"/>
                      <a:round/>
                      <a:headEnd len="sm" w="sm" type="none"/>
                      <a:tailEnd len="sm" w="sm" type="none"/>
                    </a:lnB>
                  </a:tcPr>
                </a:tc>
                <a:tc>
                  <a:txBody>
                    <a:bodyPr/>
                    <a:lstStyle/>
                    <a:p>
                      <a:pPr indent="0" lvl="0" marL="0" rtl="0" algn="just">
                        <a:lnSpc>
                          <a:spcPct val="115000"/>
                        </a:lnSpc>
                        <a:spcBef>
                          <a:spcPts val="0"/>
                        </a:spcBef>
                        <a:spcAft>
                          <a:spcPts val="0"/>
                        </a:spcAft>
                        <a:buNone/>
                      </a:pPr>
                      <a:r>
                        <a:rPr b="1" lang="en-GB" sz="882"/>
                        <a:t>Weight</a:t>
                      </a:r>
                      <a:endParaRPr b="1" sz="882"/>
                    </a:p>
                  </a:txBody>
                  <a:tcPr marT="91425" marB="91425" marR="91450" marL="91450">
                    <a:lnL cap="flat" cmpd="sng" w="19275">
                      <a:solidFill>
                        <a:srgbClr val="000000"/>
                      </a:solidFill>
                      <a:prstDash val="solid"/>
                      <a:round/>
                      <a:headEnd len="sm" w="sm" type="none"/>
                      <a:tailEnd len="sm" w="sm" type="none"/>
                    </a:lnL>
                    <a:lnR cap="flat" cmpd="sng" w="19275">
                      <a:solidFill>
                        <a:srgbClr val="000000"/>
                      </a:solidFill>
                      <a:prstDash val="solid"/>
                      <a:round/>
                      <a:headEnd len="sm" w="sm" type="none"/>
                      <a:tailEnd len="sm" w="sm" type="none"/>
                    </a:lnR>
                    <a:lnT cap="flat" cmpd="sng" w="19275">
                      <a:solidFill>
                        <a:srgbClr val="000000"/>
                      </a:solidFill>
                      <a:prstDash val="solid"/>
                      <a:round/>
                      <a:headEnd len="sm" w="sm" type="none"/>
                      <a:tailEnd len="sm" w="sm" type="none"/>
                    </a:lnT>
                    <a:lnB cap="flat" cmpd="sng" w="19275">
                      <a:solidFill>
                        <a:srgbClr val="000000"/>
                      </a:solidFill>
                      <a:prstDash val="solid"/>
                      <a:round/>
                      <a:headEnd len="sm" w="sm" type="none"/>
                      <a:tailEnd len="sm" w="sm" type="none"/>
                    </a:lnB>
                  </a:tcPr>
                </a:tc>
              </a:tr>
              <a:tr h="200050">
                <a:tc>
                  <a:txBody>
                    <a:bodyPr/>
                    <a:lstStyle/>
                    <a:p>
                      <a:pPr indent="0" lvl="0" marL="0" rtl="0" algn="just">
                        <a:spcBef>
                          <a:spcPts val="0"/>
                        </a:spcBef>
                        <a:spcAft>
                          <a:spcPts val="0"/>
                        </a:spcAft>
                        <a:buNone/>
                      </a:pPr>
                      <a:r>
                        <a:rPr lang="en-GB" sz="882"/>
                        <a:t>The </a:t>
                      </a:r>
                      <a:r>
                        <a:rPr b="1" lang="en-GB" sz="882"/>
                        <a:t>amount of matter</a:t>
                      </a:r>
                      <a:r>
                        <a:rPr lang="en-GB" sz="882"/>
                        <a:t> in something</a:t>
                      </a:r>
                      <a:endParaRPr sz="882"/>
                    </a:p>
                  </a:txBody>
                  <a:tcPr marT="91425" marB="91425" marR="91450" marL="91450">
                    <a:lnL cap="flat" cmpd="sng" w="19275">
                      <a:solidFill>
                        <a:srgbClr val="000000"/>
                      </a:solidFill>
                      <a:prstDash val="solid"/>
                      <a:round/>
                      <a:headEnd len="sm" w="sm" type="none"/>
                      <a:tailEnd len="sm" w="sm" type="none"/>
                    </a:lnL>
                    <a:lnR cap="flat" cmpd="sng" w="19275">
                      <a:solidFill>
                        <a:srgbClr val="000000"/>
                      </a:solidFill>
                      <a:prstDash val="solid"/>
                      <a:round/>
                      <a:headEnd len="sm" w="sm" type="none"/>
                      <a:tailEnd len="sm" w="sm" type="none"/>
                    </a:lnR>
                    <a:lnT cap="flat" cmpd="sng" w="19275">
                      <a:solidFill>
                        <a:srgbClr val="000000"/>
                      </a:solidFill>
                      <a:prstDash val="solid"/>
                      <a:round/>
                      <a:headEnd len="sm" w="sm" type="none"/>
                      <a:tailEnd len="sm" w="sm" type="none"/>
                    </a:lnT>
                    <a:lnB cap="flat" cmpd="sng" w="19275">
                      <a:solidFill>
                        <a:srgbClr val="000000"/>
                      </a:solidFill>
                      <a:prstDash val="solid"/>
                      <a:round/>
                      <a:headEnd len="sm" w="sm" type="none"/>
                      <a:tailEnd len="sm" w="sm" type="none"/>
                    </a:lnB>
                  </a:tcPr>
                </a:tc>
                <a:tc>
                  <a:txBody>
                    <a:bodyPr/>
                    <a:lstStyle/>
                    <a:p>
                      <a:pPr indent="0" lvl="0" marL="0" rtl="0" algn="just">
                        <a:spcBef>
                          <a:spcPts val="0"/>
                        </a:spcBef>
                        <a:spcAft>
                          <a:spcPts val="0"/>
                        </a:spcAft>
                        <a:buNone/>
                      </a:pPr>
                      <a:r>
                        <a:rPr lang="en-GB" sz="882"/>
                        <a:t>The </a:t>
                      </a:r>
                      <a:r>
                        <a:rPr b="1" lang="en-GB" sz="882"/>
                        <a:t>force of gravity</a:t>
                      </a:r>
                      <a:r>
                        <a:rPr lang="en-GB" sz="882"/>
                        <a:t> pulling on a mass</a:t>
                      </a:r>
                      <a:endParaRPr sz="882"/>
                    </a:p>
                  </a:txBody>
                  <a:tcPr marT="91425" marB="91425" marR="91450" marL="91450">
                    <a:lnL cap="flat" cmpd="sng" w="19275">
                      <a:solidFill>
                        <a:srgbClr val="000000"/>
                      </a:solidFill>
                      <a:prstDash val="solid"/>
                      <a:round/>
                      <a:headEnd len="sm" w="sm" type="none"/>
                      <a:tailEnd len="sm" w="sm" type="none"/>
                    </a:lnL>
                    <a:lnR cap="flat" cmpd="sng" w="19275">
                      <a:solidFill>
                        <a:srgbClr val="000000"/>
                      </a:solidFill>
                      <a:prstDash val="solid"/>
                      <a:round/>
                      <a:headEnd len="sm" w="sm" type="none"/>
                      <a:tailEnd len="sm" w="sm" type="none"/>
                    </a:lnR>
                    <a:lnT cap="flat" cmpd="sng" w="19275">
                      <a:solidFill>
                        <a:srgbClr val="000000"/>
                      </a:solidFill>
                      <a:prstDash val="solid"/>
                      <a:round/>
                      <a:headEnd len="sm" w="sm" type="none"/>
                      <a:tailEnd len="sm" w="sm" type="none"/>
                    </a:lnT>
                    <a:lnB cap="flat" cmpd="sng" w="19275">
                      <a:solidFill>
                        <a:srgbClr val="000000"/>
                      </a:solidFill>
                      <a:prstDash val="solid"/>
                      <a:round/>
                      <a:headEnd len="sm" w="sm" type="none"/>
                      <a:tailEnd len="sm" w="sm" type="none"/>
                    </a:lnB>
                  </a:tcPr>
                </a:tc>
              </a:tr>
              <a:tr h="364625">
                <a:tc>
                  <a:txBody>
                    <a:bodyPr/>
                    <a:lstStyle/>
                    <a:p>
                      <a:pPr indent="0" lvl="0" marL="0" rtl="0" algn="just">
                        <a:spcBef>
                          <a:spcPts val="0"/>
                        </a:spcBef>
                        <a:spcAft>
                          <a:spcPts val="0"/>
                        </a:spcAft>
                        <a:buNone/>
                      </a:pPr>
                      <a:r>
                        <a:rPr lang="en-GB" sz="882"/>
                        <a:t>Always stays the </a:t>
                      </a:r>
                      <a:r>
                        <a:rPr b="1" lang="en-GB" sz="882"/>
                        <a:t>same</a:t>
                      </a:r>
                      <a:endParaRPr b="1" sz="882"/>
                    </a:p>
                  </a:txBody>
                  <a:tcPr marT="91425" marB="91425" marR="91450" marL="91450">
                    <a:lnL cap="flat" cmpd="sng" w="19275">
                      <a:solidFill>
                        <a:srgbClr val="000000"/>
                      </a:solidFill>
                      <a:prstDash val="solid"/>
                      <a:round/>
                      <a:headEnd len="sm" w="sm" type="none"/>
                      <a:tailEnd len="sm" w="sm" type="none"/>
                    </a:lnL>
                    <a:lnR cap="flat" cmpd="sng" w="19275">
                      <a:solidFill>
                        <a:srgbClr val="000000"/>
                      </a:solidFill>
                      <a:prstDash val="solid"/>
                      <a:round/>
                      <a:headEnd len="sm" w="sm" type="none"/>
                      <a:tailEnd len="sm" w="sm" type="none"/>
                    </a:lnR>
                    <a:lnT cap="flat" cmpd="sng" w="19275">
                      <a:solidFill>
                        <a:srgbClr val="000000"/>
                      </a:solidFill>
                      <a:prstDash val="solid"/>
                      <a:round/>
                      <a:headEnd len="sm" w="sm" type="none"/>
                      <a:tailEnd len="sm" w="sm" type="none"/>
                    </a:lnT>
                    <a:lnB cap="flat" cmpd="sng" w="19275">
                      <a:solidFill>
                        <a:srgbClr val="000000"/>
                      </a:solidFill>
                      <a:prstDash val="solid"/>
                      <a:round/>
                      <a:headEnd len="sm" w="sm" type="none"/>
                      <a:tailEnd len="sm" w="sm" type="none"/>
                    </a:lnB>
                  </a:tcPr>
                </a:tc>
                <a:tc>
                  <a:txBody>
                    <a:bodyPr/>
                    <a:lstStyle/>
                    <a:p>
                      <a:pPr indent="0" lvl="0" marL="0" rtl="0" algn="just">
                        <a:spcBef>
                          <a:spcPts val="0"/>
                        </a:spcBef>
                        <a:spcAft>
                          <a:spcPts val="0"/>
                        </a:spcAft>
                        <a:buNone/>
                      </a:pPr>
                      <a:r>
                        <a:rPr lang="en-GB" sz="882"/>
                        <a:t>Can </a:t>
                      </a:r>
                      <a:r>
                        <a:rPr b="1" lang="en-GB" sz="882"/>
                        <a:t>change</a:t>
                      </a:r>
                      <a:r>
                        <a:rPr lang="en-GB" sz="882"/>
                        <a:t> depending on where you are</a:t>
                      </a:r>
                      <a:endParaRPr sz="882"/>
                    </a:p>
                  </a:txBody>
                  <a:tcPr marT="91425" marB="91425" marR="91450" marL="91450">
                    <a:lnL cap="flat" cmpd="sng" w="19275">
                      <a:solidFill>
                        <a:srgbClr val="000000"/>
                      </a:solidFill>
                      <a:prstDash val="solid"/>
                      <a:round/>
                      <a:headEnd len="sm" w="sm" type="none"/>
                      <a:tailEnd len="sm" w="sm" type="none"/>
                    </a:lnL>
                    <a:lnR cap="flat" cmpd="sng" w="19275">
                      <a:solidFill>
                        <a:srgbClr val="000000"/>
                      </a:solidFill>
                      <a:prstDash val="solid"/>
                      <a:round/>
                      <a:headEnd len="sm" w="sm" type="none"/>
                      <a:tailEnd len="sm" w="sm" type="none"/>
                    </a:lnR>
                    <a:lnT cap="flat" cmpd="sng" w="19275">
                      <a:solidFill>
                        <a:srgbClr val="000000"/>
                      </a:solidFill>
                      <a:prstDash val="solid"/>
                      <a:round/>
                      <a:headEnd len="sm" w="sm" type="none"/>
                      <a:tailEnd len="sm" w="sm" type="none"/>
                    </a:lnT>
                    <a:lnB cap="flat" cmpd="sng" w="19275">
                      <a:solidFill>
                        <a:srgbClr val="000000"/>
                      </a:solidFill>
                      <a:prstDash val="solid"/>
                      <a:round/>
                      <a:headEnd len="sm" w="sm" type="none"/>
                      <a:tailEnd len="sm" w="sm" type="none"/>
                    </a:lnB>
                  </a:tcPr>
                </a:tc>
              </a:tr>
              <a:tr h="200050">
                <a:tc>
                  <a:txBody>
                    <a:bodyPr/>
                    <a:lstStyle/>
                    <a:p>
                      <a:pPr indent="0" lvl="0" marL="0" rtl="0" algn="just">
                        <a:spcBef>
                          <a:spcPts val="0"/>
                        </a:spcBef>
                        <a:spcAft>
                          <a:spcPts val="0"/>
                        </a:spcAft>
                        <a:buNone/>
                      </a:pPr>
                      <a:r>
                        <a:rPr lang="en-GB" sz="882"/>
                        <a:t>Measured in </a:t>
                      </a:r>
                      <a:r>
                        <a:rPr b="1" lang="en-GB" sz="882"/>
                        <a:t>kilograms (kg)</a:t>
                      </a:r>
                      <a:endParaRPr b="1" sz="882"/>
                    </a:p>
                  </a:txBody>
                  <a:tcPr marT="91425" marB="91425" marR="91450" marL="91450">
                    <a:lnL cap="flat" cmpd="sng" w="19275">
                      <a:solidFill>
                        <a:srgbClr val="000000"/>
                      </a:solidFill>
                      <a:prstDash val="solid"/>
                      <a:round/>
                      <a:headEnd len="sm" w="sm" type="none"/>
                      <a:tailEnd len="sm" w="sm" type="none"/>
                    </a:lnL>
                    <a:lnR cap="flat" cmpd="sng" w="19275">
                      <a:solidFill>
                        <a:srgbClr val="000000"/>
                      </a:solidFill>
                      <a:prstDash val="solid"/>
                      <a:round/>
                      <a:headEnd len="sm" w="sm" type="none"/>
                      <a:tailEnd len="sm" w="sm" type="none"/>
                    </a:lnR>
                    <a:lnT cap="flat" cmpd="sng" w="19275">
                      <a:solidFill>
                        <a:srgbClr val="000000"/>
                      </a:solidFill>
                      <a:prstDash val="solid"/>
                      <a:round/>
                      <a:headEnd len="sm" w="sm" type="none"/>
                      <a:tailEnd len="sm" w="sm" type="none"/>
                    </a:lnT>
                    <a:lnB cap="flat" cmpd="sng" w="19275">
                      <a:solidFill>
                        <a:srgbClr val="000000"/>
                      </a:solidFill>
                      <a:prstDash val="solid"/>
                      <a:round/>
                      <a:headEnd len="sm" w="sm" type="none"/>
                      <a:tailEnd len="sm" w="sm" type="none"/>
                    </a:lnB>
                  </a:tcPr>
                </a:tc>
                <a:tc>
                  <a:txBody>
                    <a:bodyPr/>
                    <a:lstStyle/>
                    <a:p>
                      <a:pPr indent="0" lvl="0" marL="0" rtl="0" algn="just">
                        <a:spcBef>
                          <a:spcPts val="0"/>
                        </a:spcBef>
                        <a:spcAft>
                          <a:spcPts val="0"/>
                        </a:spcAft>
                        <a:buNone/>
                      </a:pPr>
                      <a:r>
                        <a:rPr lang="en-GB" sz="882"/>
                        <a:t>Measured in </a:t>
                      </a:r>
                      <a:r>
                        <a:rPr b="1" lang="en-GB" sz="882"/>
                        <a:t>newtons (N)</a:t>
                      </a:r>
                      <a:endParaRPr b="1" sz="882"/>
                    </a:p>
                  </a:txBody>
                  <a:tcPr marT="91425" marB="91425" marR="91450" marL="91450">
                    <a:lnL cap="flat" cmpd="sng" w="19275">
                      <a:solidFill>
                        <a:srgbClr val="000000"/>
                      </a:solidFill>
                      <a:prstDash val="solid"/>
                      <a:round/>
                      <a:headEnd len="sm" w="sm" type="none"/>
                      <a:tailEnd len="sm" w="sm" type="none"/>
                    </a:lnL>
                    <a:lnR cap="flat" cmpd="sng" w="19275">
                      <a:solidFill>
                        <a:srgbClr val="000000"/>
                      </a:solidFill>
                      <a:prstDash val="solid"/>
                      <a:round/>
                      <a:headEnd len="sm" w="sm" type="none"/>
                      <a:tailEnd len="sm" w="sm" type="none"/>
                    </a:lnR>
                    <a:lnT cap="flat" cmpd="sng" w="19275">
                      <a:solidFill>
                        <a:srgbClr val="000000"/>
                      </a:solidFill>
                      <a:prstDash val="solid"/>
                      <a:round/>
                      <a:headEnd len="sm" w="sm" type="none"/>
                      <a:tailEnd len="sm" w="sm" type="none"/>
                    </a:lnT>
                    <a:lnB cap="flat" cmpd="sng" w="19275">
                      <a:solidFill>
                        <a:srgbClr val="000000"/>
                      </a:solidFill>
                      <a:prstDash val="solid"/>
                      <a:round/>
                      <a:headEnd len="sm" w="sm" type="none"/>
                      <a:tailEnd len="sm" w="sm" type="none"/>
                    </a:lnB>
                  </a:tcPr>
                </a:tc>
              </a:tr>
            </a:tbl>
          </a:graphicData>
        </a:graphic>
      </p:graphicFrame>
      <p:pic>
        <p:nvPicPr>
          <p:cNvPr id="651" name="Google Shape;651;p38"/>
          <p:cNvPicPr preferRelativeResize="0"/>
          <p:nvPr/>
        </p:nvPicPr>
        <p:blipFill rotWithShape="1">
          <a:blip r:embed="rId4">
            <a:alphaModFix/>
          </a:blip>
          <a:srcRect b="45111" l="34499" r="32760" t="33391"/>
          <a:stretch/>
        </p:blipFill>
        <p:spPr>
          <a:xfrm>
            <a:off x="2950501" y="3398159"/>
            <a:ext cx="3500669" cy="129303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39"/>
          <p:cNvSpPr txBox="1"/>
          <p:nvPr>
            <p:ph type="title"/>
          </p:nvPr>
        </p:nvSpPr>
        <p:spPr>
          <a:xfrm>
            <a:off x="515512" y="137360"/>
            <a:ext cx="8665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Chemical Reactions </a:t>
            </a:r>
            <a:endParaRPr sz="3555"/>
          </a:p>
        </p:txBody>
      </p:sp>
      <p:grpSp>
        <p:nvGrpSpPr>
          <p:cNvPr id="658" name="Google Shape;658;p39"/>
          <p:cNvGrpSpPr/>
          <p:nvPr/>
        </p:nvGrpSpPr>
        <p:grpSpPr>
          <a:xfrm>
            <a:off x="206031" y="1203699"/>
            <a:ext cx="10250734" cy="5914337"/>
            <a:chOff x="521178" y="1197727"/>
            <a:chExt cx="9689700" cy="5904300"/>
          </a:xfrm>
        </p:grpSpPr>
        <p:sp>
          <p:nvSpPr>
            <p:cNvPr id="659" name="Google Shape;659;p39"/>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143" u="none" cap="none" strike="noStrike">
                  <a:solidFill>
                    <a:schemeClr val="lt1"/>
                  </a:solidFill>
                  <a:latin typeface="Arial"/>
                  <a:ea typeface="Arial"/>
                  <a:cs typeface="Arial"/>
                  <a:sym typeface="Arial"/>
                </a:rPr>
                <a:t>KS Line </a:t>
              </a:r>
              <a:endParaRPr b="0" i="0" sz="1143" u="none" cap="none" strike="noStrike">
                <a:solidFill>
                  <a:srgbClr val="000000"/>
                </a:solidFill>
                <a:latin typeface="Arial"/>
                <a:ea typeface="Arial"/>
                <a:cs typeface="Arial"/>
                <a:sym typeface="Arial"/>
              </a:endParaRPr>
            </a:p>
          </p:txBody>
        </p:sp>
        <p:sp>
          <p:nvSpPr>
            <p:cNvPr id="660" name="Google Shape;660;p39"/>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143" u="none" cap="none" strike="noStrike">
                <a:solidFill>
                  <a:schemeClr val="lt1"/>
                </a:solidFill>
                <a:latin typeface="Arial"/>
                <a:ea typeface="Arial"/>
                <a:cs typeface="Arial"/>
                <a:sym typeface="Arial"/>
              </a:endParaRPr>
            </a:p>
          </p:txBody>
        </p:sp>
        <p:sp>
          <p:nvSpPr>
            <p:cNvPr id="661" name="Google Shape;661;p39"/>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1143" u="none" cap="none" strike="noStrike">
                  <a:solidFill>
                    <a:schemeClr val="dk1"/>
                  </a:solidFill>
                  <a:latin typeface="Arial"/>
                  <a:ea typeface="Arial"/>
                  <a:cs typeface="Arial"/>
                  <a:sym typeface="Arial"/>
                </a:rPr>
                <a:t>Key Terms</a:t>
              </a:r>
              <a:endParaRPr b="0" i="0" sz="1143" u="none" cap="none" strike="noStrike">
                <a:solidFill>
                  <a:srgbClr val="000000"/>
                </a:solidFill>
                <a:latin typeface="Arial"/>
                <a:ea typeface="Arial"/>
                <a:cs typeface="Arial"/>
                <a:sym typeface="Arial"/>
              </a:endParaRPr>
            </a:p>
          </p:txBody>
        </p:sp>
        <p:sp>
          <p:nvSpPr>
            <p:cNvPr id="662" name="Google Shape;662;p39"/>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143" u="none" cap="none" strike="noStrike">
                <a:solidFill>
                  <a:schemeClr val="lt1"/>
                </a:solidFill>
                <a:latin typeface="Arial"/>
                <a:ea typeface="Arial"/>
                <a:cs typeface="Arial"/>
                <a:sym typeface="Arial"/>
              </a:endParaRPr>
            </a:p>
          </p:txBody>
        </p:sp>
        <p:sp>
          <p:nvSpPr>
            <p:cNvPr id="663" name="Google Shape;663;p39"/>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1143" u="none" cap="none" strike="noStrike">
                  <a:solidFill>
                    <a:schemeClr val="dk1"/>
                  </a:solidFill>
                  <a:latin typeface="Arial"/>
                  <a:ea typeface="Arial"/>
                  <a:cs typeface="Arial"/>
                  <a:sym typeface="Arial"/>
                </a:rPr>
                <a:t>Key Concepts</a:t>
              </a:r>
              <a:endParaRPr b="0" i="0" sz="1143" u="none" cap="none" strike="noStrike">
                <a:solidFill>
                  <a:srgbClr val="000000"/>
                </a:solidFill>
                <a:latin typeface="Arial"/>
                <a:ea typeface="Arial"/>
                <a:cs typeface="Arial"/>
                <a:sym typeface="Arial"/>
              </a:endParaRPr>
            </a:p>
          </p:txBody>
        </p:sp>
        <p:sp>
          <p:nvSpPr>
            <p:cNvPr id="664" name="Google Shape;664;p39"/>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1143" u="none" cap="none" strike="noStrike">
                <a:solidFill>
                  <a:schemeClr val="dk1"/>
                </a:solidFill>
                <a:latin typeface="Arial"/>
                <a:ea typeface="Arial"/>
                <a:cs typeface="Arial"/>
                <a:sym typeface="Arial"/>
              </a:endParaRPr>
            </a:p>
          </p:txBody>
        </p:sp>
        <p:sp>
          <p:nvSpPr>
            <p:cNvPr id="665" name="Google Shape;665;p39"/>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143" u="none" cap="none" strike="noStrike">
                  <a:solidFill>
                    <a:schemeClr val="dk1"/>
                  </a:solidFill>
                  <a:latin typeface="Arial"/>
                  <a:ea typeface="Arial"/>
                  <a:cs typeface="Arial"/>
                  <a:sym typeface="Arial"/>
                </a:rPr>
                <a:t>Diagrams/Formula/Word Map</a:t>
              </a:r>
              <a:endParaRPr b="0" i="0" sz="1143" u="none" cap="none" strike="noStrike">
                <a:solidFill>
                  <a:srgbClr val="000000"/>
                </a:solidFill>
                <a:latin typeface="Arial"/>
                <a:ea typeface="Arial"/>
                <a:cs typeface="Arial"/>
                <a:sym typeface="Arial"/>
              </a:endParaRPr>
            </a:p>
          </p:txBody>
        </p:sp>
      </p:grpSp>
      <p:pic>
        <p:nvPicPr>
          <p:cNvPr id="666" name="Google Shape;666;p39"/>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667" name="Google Shape;667;p39"/>
          <p:cNvSpPr txBox="1"/>
          <p:nvPr/>
        </p:nvSpPr>
        <p:spPr>
          <a:xfrm>
            <a:off x="2000863" y="7026070"/>
            <a:ext cx="6347400" cy="5877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3047" u="none" cap="none" strike="noStrike">
                <a:solidFill>
                  <a:srgbClr val="000000"/>
                </a:solidFill>
                <a:latin typeface="Calibri"/>
                <a:ea typeface="Calibri"/>
                <a:cs typeface="Calibri"/>
                <a:sym typeface="Calibri"/>
              </a:rPr>
              <a:t>Resilience,  Excellence,  Respect</a:t>
            </a:r>
            <a:endParaRPr b="0" i="0" sz="3047" u="none" cap="none" strike="noStrike">
              <a:solidFill>
                <a:srgbClr val="000000"/>
              </a:solidFill>
              <a:latin typeface="Arial"/>
              <a:ea typeface="Arial"/>
              <a:cs typeface="Arial"/>
              <a:sym typeface="Arial"/>
            </a:endParaRPr>
          </a:p>
        </p:txBody>
      </p:sp>
      <p:sp>
        <p:nvSpPr>
          <p:cNvPr id="668" name="Google Shape;668;p39"/>
          <p:cNvSpPr txBox="1"/>
          <p:nvPr/>
        </p:nvSpPr>
        <p:spPr>
          <a:xfrm>
            <a:off x="433133" y="2034637"/>
            <a:ext cx="2117100" cy="4718700"/>
          </a:xfrm>
          <a:prstGeom prst="rect">
            <a:avLst/>
          </a:prstGeom>
          <a:noFill/>
          <a:ln>
            <a:noFill/>
          </a:ln>
        </p:spPr>
        <p:txBody>
          <a:bodyPr anchorCtr="0" anchor="t" bIns="46250" lIns="92475" spcFirstLastPara="1" rIns="92475" wrap="square" tIns="46250">
            <a:spAutoFit/>
          </a:bodyPr>
          <a:lstStyle/>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Acid</a:t>
            </a:r>
            <a:r>
              <a:rPr b="0" i="0" lang="en-GB" sz="1143" u="none" cap="none" strike="noStrike">
                <a:solidFill>
                  <a:srgbClr val="000000"/>
                </a:solidFill>
                <a:latin typeface="Arial"/>
                <a:ea typeface="Arial"/>
                <a:cs typeface="Arial"/>
                <a:sym typeface="Arial"/>
              </a:rPr>
              <a:t> - Solution with a pH of 1-6 (red-yellow with Universal indicator)</a:t>
            </a:r>
            <a:endParaRPr sz="1143"/>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Alkali </a:t>
            </a:r>
            <a:r>
              <a:rPr b="0" i="0" lang="en-GB" sz="1143" u="none" cap="none" strike="noStrike">
                <a:solidFill>
                  <a:srgbClr val="000000"/>
                </a:solidFill>
                <a:latin typeface="Arial"/>
                <a:ea typeface="Arial"/>
                <a:cs typeface="Arial"/>
                <a:sym typeface="Arial"/>
              </a:rPr>
              <a:t>- Solution with a pH of 8-14 (blue to purple with </a:t>
            </a:r>
            <a:r>
              <a:rPr b="1" i="0" lang="en-GB" sz="1143" u="none" cap="none" strike="noStrike">
                <a:solidFill>
                  <a:srgbClr val="000000"/>
                </a:solidFill>
                <a:latin typeface="Arial"/>
                <a:ea typeface="Arial"/>
                <a:cs typeface="Arial"/>
                <a:sym typeface="Arial"/>
              </a:rPr>
              <a:t>Universal indicator)</a:t>
            </a:r>
            <a:endParaRPr b="1" sz="1143"/>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Neutral </a:t>
            </a:r>
            <a:r>
              <a:rPr b="0" i="0" lang="en-GB" sz="1143" u="none" cap="none" strike="noStrike">
                <a:solidFill>
                  <a:srgbClr val="000000"/>
                </a:solidFill>
                <a:latin typeface="Arial"/>
                <a:ea typeface="Arial"/>
                <a:cs typeface="Arial"/>
                <a:sym typeface="Arial"/>
              </a:rPr>
              <a:t>- Solution with a pH of 7(green with Universal indicator)</a:t>
            </a:r>
            <a:endParaRPr sz="1143"/>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Malleable</a:t>
            </a:r>
            <a:r>
              <a:rPr b="0" i="0" lang="en-GB" sz="1143" u="none" cap="none" strike="noStrike">
                <a:solidFill>
                  <a:srgbClr val="000000"/>
                </a:solidFill>
                <a:latin typeface="Arial"/>
                <a:ea typeface="Arial"/>
                <a:cs typeface="Arial"/>
                <a:sym typeface="Arial"/>
              </a:rPr>
              <a:t> - A property of a substance meaning it can be bent and hammered into different shapes but not lose its other properties.</a:t>
            </a:r>
            <a:endParaRPr sz="1143"/>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Brittle</a:t>
            </a:r>
            <a:r>
              <a:rPr b="0" i="0" lang="en-GB" sz="1143" u="none" cap="none" strike="noStrike">
                <a:solidFill>
                  <a:srgbClr val="000000"/>
                </a:solidFill>
                <a:latin typeface="Arial"/>
                <a:ea typeface="Arial"/>
                <a:cs typeface="Arial"/>
                <a:sym typeface="Arial"/>
              </a:rPr>
              <a:t> - A property of a substance meaning it will shatter when a force is applied to it.</a:t>
            </a:r>
            <a:endParaRPr sz="1143"/>
          </a:p>
          <a:p>
            <a:pPr indent="0" lvl="0" marL="0" marR="0" rtl="0" algn="just">
              <a:lnSpc>
                <a:spcPct val="115000"/>
              </a:lnSpc>
              <a:spcBef>
                <a:spcPts val="0"/>
              </a:spcBef>
              <a:spcAft>
                <a:spcPts val="0"/>
              </a:spcAft>
              <a:buNone/>
            </a:pPr>
            <a:r>
              <a:rPr b="1" i="0" lang="en-GB" sz="1143" u="none" cap="none" strike="noStrike">
                <a:solidFill>
                  <a:srgbClr val="000000"/>
                </a:solidFill>
                <a:latin typeface="Arial"/>
                <a:ea typeface="Arial"/>
                <a:cs typeface="Arial"/>
                <a:sym typeface="Arial"/>
              </a:rPr>
              <a:t>Displacemen</a:t>
            </a:r>
            <a:r>
              <a:rPr b="0" i="0" lang="en-GB" sz="1143" u="none" cap="none" strike="noStrike">
                <a:solidFill>
                  <a:srgbClr val="000000"/>
                </a:solidFill>
                <a:latin typeface="Arial"/>
                <a:ea typeface="Arial"/>
                <a:cs typeface="Arial"/>
                <a:sym typeface="Arial"/>
              </a:rPr>
              <a:t>t - A chemical reaction that occurs when a more reactive metal replaces a less reactive metal in a compound.</a:t>
            </a:r>
            <a:endParaRPr b="0" i="0" sz="1143" u="none" cap="none" strike="noStrike">
              <a:solidFill>
                <a:srgbClr val="000000"/>
              </a:solidFill>
              <a:latin typeface="Arial"/>
              <a:ea typeface="Arial"/>
              <a:cs typeface="Arial"/>
              <a:sym typeface="Arial"/>
            </a:endParaRPr>
          </a:p>
        </p:txBody>
      </p:sp>
      <p:pic>
        <p:nvPicPr>
          <p:cNvPr id="669" name="Google Shape;669;p39"/>
          <p:cNvPicPr preferRelativeResize="0"/>
          <p:nvPr/>
        </p:nvPicPr>
        <p:blipFill rotWithShape="1">
          <a:blip r:embed="rId4">
            <a:alphaModFix/>
          </a:blip>
          <a:srcRect b="19335" l="0" r="0" t="0"/>
          <a:stretch/>
        </p:blipFill>
        <p:spPr>
          <a:xfrm>
            <a:off x="6815602" y="5222475"/>
            <a:ext cx="3516715" cy="1567993"/>
          </a:xfrm>
          <a:prstGeom prst="rect">
            <a:avLst/>
          </a:prstGeom>
          <a:noFill/>
          <a:ln>
            <a:noFill/>
          </a:ln>
        </p:spPr>
      </p:pic>
      <p:pic>
        <p:nvPicPr>
          <p:cNvPr id="670" name="Google Shape;670;p39"/>
          <p:cNvPicPr preferRelativeResize="0"/>
          <p:nvPr/>
        </p:nvPicPr>
        <p:blipFill rotWithShape="1">
          <a:blip r:embed="rId5">
            <a:alphaModFix/>
          </a:blip>
          <a:srcRect b="0" l="0" r="0" t="0"/>
          <a:stretch/>
        </p:blipFill>
        <p:spPr>
          <a:xfrm>
            <a:off x="6737825" y="2090927"/>
            <a:ext cx="3371136" cy="1863387"/>
          </a:xfrm>
          <a:prstGeom prst="rect">
            <a:avLst/>
          </a:prstGeom>
          <a:noFill/>
          <a:ln>
            <a:noFill/>
          </a:ln>
        </p:spPr>
      </p:pic>
      <p:pic>
        <p:nvPicPr>
          <p:cNvPr id="671" name="Google Shape;671;p39"/>
          <p:cNvPicPr preferRelativeResize="0"/>
          <p:nvPr/>
        </p:nvPicPr>
        <p:blipFill rotWithShape="1">
          <a:blip r:embed="rId6">
            <a:alphaModFix/>
          </a:blip>
          <a:srcRect b="37789" l="34674" r="18982" t="33807"/>
          <a:stretch/>
        </p:blipFill>
        <p:spPr>
          <a:xfrm>
            <a:off x="6815602" y="4034811"/>
            <a:ext cx="3444768" cy="1187649"/>
          </a:xfrm>
          <a:prstGeom prst="rect">
            <a:avLst/>
          </a:prstGeom>
          <a:noFill/>
          <a:ln>
            <a:noFill/>
          </a:ln>
        </p:spPr>
      </p:pic>
      <p:sp>
        <p:nvSpPr>
          <p:cNvPr id="672" name="Google Shape;672;p39"/>
          <p:cNvSpPr txBox="1"/>
          <p:nvPr/>
        </p:nvSpPr>
        <p:spPr>
          <a:xfrm>
            <a:off x="2896304" y="2090915"/>
            <a:ext cx="3570900" cy="2547900"/>
          </a:xfrm>
          <a:prstGeom prst="rect">
            <a:avLst/>
          </a:prstGeom>
          <a:noFill/>
          <a:ln>
            <a:noFill/>
          </a:ln>
        </p:spPr>
        <p:txBody>
          <a:bodyPr anchorCtr="0" anchor="t" bIns="92475" lIns="92475" spcFirstLastPara="1" rIns="92475" wrap="square" tIns="92475">
            <a:spAutoFit/>
          </a:bodyPr>
          <a:lstStyle/>
          <a:p>
            <a:pPr indent="0" lvl="0" marL="0" rtl="0" algn="just">
              <a:lnSpc>
                <a:spcPct val="115000"/>
              </a:lnSpc>
              <a:spcBef>
                <a:spcPts val="0"/>
              </a:spcBef>
              <a:spcAft>
                <a:spcPts val="0"/>
              </a:spcAft>
              <a:buNone/>
            </a:pPr>
            <a:r>
              <a:rPr b="1" lang="en-GB" sz="1143">
                <a:solidFill>
                  <a:schemeClr val="dk1"/>
                </a:solidFill>
              </a:rPr>
              <a:t>Metals</a:t>
            </a:r>
            <a:endParaRPr b="1" sz="1143">
              <a:solidFill>
                <a:schemeClr val="dk1"/>
              </a:solidFill>
            </a:endParaRPr>
          </a:p>
          <a:p>
            <a:pPr indent="0" lvl="0" marL="0" rtl="0" algn="just">
              <a:lnSpc>
                <a:spcPct val="115000"/>
              </a:lnSpc>
              <a:spcBef>
                <a:spcPts val="0"/>
              </a:spcBef>
              <a:spcAft>
                <a:spcPts val="0"/>
              </a:spcAft>
              <a:buNone/>
            </a:pPr>
            <a:r>
              <a:rPr lang="en-GB" sz="1143">
                <a:solidFill>
                  <a:schemeClr val="dk1"/>
                </a:solidFill>
              </a:rPr>
              <a:t>People use lots of metallic elements in their everyday lives. These include elements like iron, copper, gold and silver. Most metals share similar properties with each other. For example:</a:t>
            </a:r>
            <a:endParaRPr sz="1143">
              <a:solidFill>
                <a:schemeClr val="dk1"/>
              </a:solidFill>
            </a:endParaRPr>
          </a:p>
          <a:p>
            <a:pPr indent="-314383" lvl="0" marL="467544" rtl="0" algn="just">
              <a:lnSpc>
                <a:spcPct val="115000"/>
              </a:lnSpc>
              <a:spcBef>
                <a:spcPts val="1269"/>
              </a:spcBef>
              <a:spcAft>
                <a:spcPts val="0"/>
              </a:spcAft>
              <a:buClr>
                <a:schemeClr val="dk1"/>
              </a:buClr>
              <a:buSzPts val="1143"/>
              <a:buChar char="●"/>
            </a:pPr>
            <a:r>
              <a:rPr lang="en-GB" sz="1143">
                <a:solidFill>
                  <a:schemeClr val="dk1"/>
                </a:solidFill>
              </a:rPr>
              <a:t>They have high melting and boiling points meaning they are solid at room temperature</a:t>
            </a:r>
            <a:endParaRPr sz="1143">
              <a:solidFill>
                <a:schemeClr val="dk1"/>
              </a:solidFill>
            </a:endParaRPr>
          </a:p>
          <a:p>
            <a:pPr indent="-314383" lvl="0" marL="467544" rtl="0" algn="just">
              <a:lnSpc>
                <a:spcPct val="115000"/>
              </a:lnSpc>
              <a:spcBef>
                <a:spcPts val="0"/>
              </a:spcBef>
              <a:spcAft>
                <a:spcPts val="0"/>
              </a:spcAft>
              <a:buClr>
                <a:schemeClr val="dk1"/>
              </a:buClr>
              <a:buSzPts val="1143"/>
              <a:buChar char="●"/>
            </a:pPr>
            <a:r>
              <a:rPr lang="en-GB" sz="1143">
                <a:solidFill>
                  <a:schemeClr val="dk1"/>
                </a:solidFill>
              </a:rPr>
              <a:t>They are good conductors of heat and electricity</a:t>
            </a:r>
            <a:endParaRPr sz="1143">
              <a:solidFill>
                <a:schemeClr val="dk1"/>
              </a:solidFill>
            </a:endParaRPr>
          </a:p>
          <a:p>
            <a:pPr indent="-314383" lvl="0" marL="467544" rtl="0" algn="just">
              <a:lnSpc>
                <a:spcPct val="115000"/>
              </a:lnSpc>
              <a:spcBef>
                <a:spcPts val="0"/>
              </a:spcBef>
              <a:spcAft>
                <a:spcPts val="0"/>
              </a:spcAft>
              <a:buClr>
                <a:schemeClr val="dk1"/>
              </a:buClr>
              <a:buSzPts val="1143"/>
              <a:buChar char="●"/>
            </a:pPr>
            <a:r>
              <a:rPr lang="en-GB" sz="1143">
                <a:solidFill>
                  <a:schemeClr val="dk1"/>
                </a:solidFill>
              </a:rPr>
              <a:t>They are shiny in their appearance</a:t>
            </a:r>
            <a:endParaRPr sz="1143">
              <a:solidFill>
                <a:schemeClr val="dk1"/>
              </a:solidFill>
            </a:endParaRPr>
          </a:p>
          <a:p>
            <a:pPr indent="-314383" lvl="0" marL="467544" rtl="0" algn="just">
              <a:lnSpc>
                <a:spcPct val="115000"/>
              </a:lnSpc>
              <a:spcBef>
                <a:spcPts val="0"/>
              </a:spcBef>
              <a:spcAft>
                <a:spcPts val="0"/>
              </a:spcAft>
              <a:buClr>
                <a:schemeClr val="dk1"/>
              </a:buClr>
              <a:buSzPts val="1143"/>
              <a:buChar char="●"/>
            </a:pPr>
            <a:r>
              <a:rPr lang="en-GB" sz="1143">
                <a:solidFill>
                  <a:schemeClr val="dk1"/>
                </a:solidFill>
              </a:rPr>
              <a:t>They are malleable</a:t>
            </a:r>
            <a:endParaRPr sz="1143">
              <a:solidFill>
                <a:schemeClr val="dk1"/>
              </a:solidFill>
            </a:endParaRPr>
          </a:p>
        </p:txBody>
      </p:sp>
      <p:sp>
        <p:nvSpPr>
          <p:cNvPr id="673" name="Google Shape;673;p39"/>
          <p:cNvSpPr txBox="1"/>
          <p:nvPr/>
        </p:nvSpPr>
        <p:spPr>
          <a:xfrm>
            <a:off x="2924605" y="4866009"/>
            <a:ext cx="3516600" cy="1941300"/>
          </a:xfrm>
          <a:prstGeom prst="rect">
            <a:avLst/>
          </a:prstGeom>
          <a:noFill/>
          <a:ln>
            <a:noFill/>
          </a:ln>
        </p:spPr>
        <p:txBody>
          <a:bodyPr anchorCtr="0" anchor="t" bIns="92475" lIns="92475" spcFirstLastPara="1" rIns="92475" wrap="square" tIns="92475">
            <a:spAutoFit/>
          </a:bodyPr>
          <a:lstStyle/>
          <a:p>
            <a:pPr indent="0" lvl="0" marL="0" rtl="0" algn="l">
              <a:lnSpc>
                <a:spcPct val="115000"/>
              </a:lnSpc>
              <a:spcBef>
                <a:spcPts val="0"/>
              </a:spcBef>
              <a:spcAft>
                <a:spcPts val="0"/>
              </a:spcAft>
              <a:buNone/>
            </a:pPr>
            <a:r>
              <a:rPr b="1" lang="en-GB" sz="1143">
                <a:solidFill>
                  <a:srgbClr val="141414"/>
                </a:solidFill>
                <a:highlight>
                  <a:srgbClr val="FFFFFF"/>
                </a:highlight>
              </a:rPr>
              <a:t>Non Metals</a:t>
            </a:r>
            <a:endParaRPr b="1" sz="1143">
              <a:solidFill>
                <a:srgbClr val="141414"/>
              </a:solidFill>
              <a:highlight>
                <a:srgbClr val="FFFFFF"/>
              </a:highlight>
            </a:endParaRPr>
          </a:p>
          <a:p>
            <a:pPr indent="0" lvl="0" marL="0" rtl="0" algn="l">
              <a:lnSpc>
                <a:spcPct val="115000"/>
              </a:lnSpc>
              <a:spcBef>
                <a:spcPts val="0"/>
              </a:spcBef>
              <a:spcAft>
                <a:spcPts val="0"/>
              </a:spcAft>
              <a:buNone/>
            </a:pPr>
            <a:r>
              <a:rPr lang="en-GB" sz="1143">
                <a:solidFill>
                  <a:srgbClr val="141414"/>
                </a:solidFill>
                <a:highlight>
                  <a:srgbClr val="FFFFFF"/>
                </a:highlight>
              </a:rPr>
              <a:t>Oxygen, carbon, sulfur and chlorine are examples of non-metal elements.</a:t>
            </a:r>
            <a:endParaRPr sz="1143">
              <a:solidFill>
                <a:srgbClr val="141414"/>
              </a:solidFill>
              <a:highlight>
                <a:srgbClr val="FFFFFF"/>
              </a:highlight>
            </a:endParaRPr>
          </a:p>
          <a:p>
            <a:pPr indent="0" lvl="0" marL="0" rtl="0" algn="l">
              <a:lnSpc>
                <a:spcPct val="115000"/>
              </a:lnSpc>
              <a:spcBef>
                <a:spcPts val="0"/>
              </a:spcBef>
              <a:spcAft>
                <a:spcPts val="0"/>
              </a:spcAft>
              <a:buNone/>
            </a:pPr>
            <a:r>
              <a:rPr lang="en-GB" sz="1143">
                <a:solidFill>
                  <a:srgbClr val="141414"/>
                </a:solidFill>
                <a:highlight>
                  <a:srgbClr val="FFFFFF"/>
                </a:highlight>
              </a:rPr>
              <a:t>Non-metals have properties in common with each other. For example, they are often:</a:t>
            </a:r>
            <a:endParaRPr sz="1143">
              <a:solidFill>
                <a:srgbClr val="141414"/>
              </a:solidFill>
              <a:highlight>
                <a:srgbClr val="FFFFFF"/>
              </a:highlight>
            </a:endParaRPr>
          </a:p>
          <a:p>
            <a:pPr indent="-314383" lvl="0" marL="467544" rtl="0" algn="l">
              <a:lnSpc>
                <a:spcPct val="115000"/>
              </a:lnSpc>
              <a:spcBef>
                <a:spcPts val="1269"/>
              </a:spcBef>
              <a:spcAft>
                <a:spcPts val="0"/>
              </a:spcAft>
              <a:buClr>
                <a:srgbClr val="141414"/>
              </a:buClr>
              <a:buSzPts val="1143"/>
              <a:buChar char="●"/>
            </a:pPr>
            <a:r>
              <a:rPr lang="en-GB" sz="1143">
                <a:solidFill>
                  <a:srgbClr val="141414"/>
                </a:solidFill>
                <a:highlight>
                  <a:srgbClr val="FFFFFF"/>
                </a:highlight>
              </a:rPr>
              <a:t>Poor conductors of heat and electricity</a:t>
            </a:r>
            <a:endParaRPr sz="1143">
              <a:solidFill>
                <a:srgbClr val="141414"/>
              </a:solidFill>
              <a:highlight>
                <a:srgbClr val="FFFFFF"/>
              </a:highlight>
            </a:endParaRPr>
          </a:p>
          <a:p>
            <a:pPr indent="-314383" lvl="0" marL="467544" rtl="0" algn="l">
              <a:lnSpc>
                <a:spcPct val="115000"/>
              </a:lnSpc>
              <a:spcBef>
                <a:spcPts val="0"/>
              </a:spcBef>
              <a:spcAft>
                <a:spcPts val="0"/>
              </a:spcAft>
              <a:buClr>
                <a:srgbClr val="141414"/>
              </a:buClr>
              <a:buSzPts val="1143"/>
              <a:buChar char="●"/>
            </a:pPr>
            <a:r>
              <a:rPr lang="en-GB" sz="1143">
                <a:solidFill>
                  <a:srgbClr val="141414"/>
                </a:solidFill>
                <a:highlight>
                  <a:srgbClr val="FFFFFF"/>
                </a:highlight>
              </a:rPr>
              <a:t>Dull in their appearance</a:t>
            </a:r>
            <a:endParaRPr sz="1143">
              <a:solidFill>
                <a:srgbClr val="141414"/>
              </a:solidFill>
              <a:highlight>
                <a:srgbClr val="FFFFFF"/>
              </a:highlight>
            </a:endParaRPr>
          </a:p>
          <a:p>
            <a:pPr indent="-314383" lvl="0" marL="467544" rtl="0" algn="l">
              <a:lnSpc>
                <a:spcPct val="115000"/>
              </a:lnSpc>
              <a:spcBef>
                <a:spcPts val="0"/>
              </a:spcBef>
              <a:spcAft>
                <a:spcPts val="0"/>
              </a:spcAft>
              <a:buClr>
                <a:srgbClr val="141414"/>
              </a:buClr>
              <a:buSzPts val="1143"/>
              <a:buChar char="●"/>
            </a:pPr>
            <a:r>
              <a:rPr lang="en-GB" sz="1143">
                <a:solidFill>
                  <a:srgbClr val="141414"/>
                </a:solidFill>
                <a:highlight>
                  <a:srgbClr val="FFFFFF"/>
                </a:highlight>
              </a:rPr>
              <a:t>Weak and brittle</a:t>
            </a:r>
            <a:endParaRPr sz="1143">
              <a:solidFill>
                <a:srgbClr val="141414"/>
              </a:solidFill>
              <a:highlight>
                <a:srgbClr val="FFFFFF"/>
              </a:high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40"/>
          <p:cNvSpPr txBox="1"/>
          <p:nvPr>
            <p:ph type="title"/>
          </p:nvPr>
        </p:nvSpPr>
        <p:spPr>
          <a:xfrm>
            <a:off x="515512" y="137360"/>
            <a:ext cx="8665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Electricity</a:t>
            </a:r>
            <a:endParaRPr sz="3555"/>
          </a:p>
        </p:txBody>
      </p:sp>
      <p:grpSp>
        <p:nvGrpSpPr>
          <p:cNvPr id="680" name="Google Shape;680;p40"/>
          <p:cNvGrpSpPr/>
          <p:nvPr/>
        </p:nvGrpSpPr>
        <p:grpSpPr>
          <a:xfrm>
            <a:off x="206038" y="952513"/>
            <a:ext cx="10002677" cy="5914337"/>
            <a:chOff x="521178" y="1197727"/>
            <a:chExt cx="9689700" cy="5904300"/>
          </a:xfrm>
        </p:grpSpPr>
        <p:sp>
          <p:nvSpPr>
            <p:cNvPr id="681" name="Google Shape;681;p40"/>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682" name="Google Shape;682;p40"/>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683" name="Google Shape;683;p40"/>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684" name="Google Shape;684;p40"/>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685" name="Google Shape;685;p40"/>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686" name="Google Shape;686;p40"/>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687" name="Google Shape;687;p40"/>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688" name="Google Shape;688;p40"/>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689" name="Google Shape;689;p40"/>
          <p:cNvSpPr txBox="1"/>
          <p:nvPr/>
        </p:nvSpPr>
        <p:spPr>
          <a:xfrm>
            <a:off x="2033676" y="700432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690" name="Google Shape;690;p40"/>
          <p:cNvSpPr txBox="1"/>
          <p:nvPr/>
        </p:nvSpPr>
        <p:spPr>
          <a:xfrm>
            <a:off x="426783" y="1897057"/>
            <a:ext cx="2120400" cy="50370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Series circuit </a:t>
            </a:r>
            <a:r>
              <a:rPr b="0" i="0" lang="en-GB" sz="1396" u="none" cap="none" strike="noStrike">
                <a:solidFill>
                  <a:srgbClr val="000000"/>
                </a:solidFill>
                <a:latin typeface="Arial"/>
                <a:ea typeface="Arial"/>
                <a:cs typeface="Arial"/>
                <a:sym typeface="Arial"/>
              </a:rPr>
              <a:t>– forms a single loop</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Parallel circuit </a:t>
            </a:r>
            <a:r>
              <a:rPr b="0" i="0" lang="en-GB" sz="1396" u="none" cap="none" strike="noStrike">
                <a:solidFill>
                  <a:srgbClr val="000000"/>
                </a:solidFill>
                <a:latin typeface="Arial"/>
                <a:ea typeface="Arial"/>
                <a:cs typeface="Arial"/>
                <a:sym typeface="Arial"/>
              </a:rPr>
              <a:t>– forms branches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Ammeter</a:t>
            </a:r>
            <a:r>
              <a:rPr b="0" i="0" lang="en-GB" sz="1396" u="none" cap="none" strike="noStrike">
                <a:solidFill>
                  <a:srgbClr val="000000"/>
                </a:solidFill>
                <a:latin typeface="Arial"/>
                <a:ea typeface="Arial"/>
                <a:cs typeface="Arial"/>
                <a:sym typeface="Arial"/>
              </a:rPr>
              <a:t> – in series. Measures current</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Current</a:t>
            </a:r>
            <a:r>
              <a:rPr b="0" i="0" lang="en-GB" sz="1396" u="none" cap="none" strike="noStrike">
                <a:solidFill>
                  <a:srgbClr val="000000"/>
                </a:solidFill>
                <a:latin typeface="Arial"/>
                <a:ea typeface="Arial"/>
                <a:cs typeface="Arial"/>
                <a:sym typeface="Arial"/>
              </a:rPr>
              <a:t>  - flow of charge/electrons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Potential difference </a:t>
            </a:r>
            <a:r>
              <a:rPr b="0" i="0" lang="en-GB" sz="1396" u="none" cap="none" strike="noStrike">
                <a:solidFill>
                  <a:srgbClr val="000000"/>
                </a:solidFill>
                <a:latin typeface="Arial"/>
                <a:ea typeface="Arial"/>
                <a:cs typeface="Arial"/>
                <a:sym typeface="Arial"/>
              </a:rPr>
              <a:t>– amount of energy per charge</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Voltmeter</a:t>
            </a:r>
            <a:r>
              <a:rPr b="0" i="0" lang="en-GB" sz="1396" u="none" cap="none" strike="noStrike">
                <a:solidFill>
                  <a:srgbClr val="000000"/>
                </a:solidFill>
                <a:latin typeface="Arial"/>
                <a:ea typeface="Arial"/>
                <a:cs typeface="Arial"/>
                <a:sym typeface="Arial"/>
              </a:rPr>
              <a:t> – connected in parallel. Measures potential difference</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Resistor</a:t>
            </a:r>
            <a:r>
              <a:rPr b="0" i="0" lang="en-GB" sz="1396" u="none" cap="none" strike="noStrike">
                <a:solidFill>
                  <a:srgbClr val="000000"/>
                </a:solidFill>
                <a:latin typeface="Arial"/>
                <a:ea typeface="Arial"/>
                <a:cs typeface="Arial"/>
                <a:sym typeface="Arial"/>
              </a:rPr>
              <a:t> – slows down current</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Resistance</a:t>
            </a:r>
            <a:r>
              <a:rPr b="0" i="0" lang="en-GB" sz="1396" u="none" cap="none" strike="noStrike">
                <a:solidFill>
                  <a:srgbClr val="000000"/>
                </a:solidFill>
                <a:latin typeface="Arial"/>
                <a:ea typeface="Arial"/>
                <a:cs typeface="Arial"/>
                <a:sym typeface="Arial"/>
              </a:rPr>
              <a:t> – reduces flow of current . Measured in ohms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Diode</a:t>
            </a:r>
            <a:r>
              <a:rPr b="0" i="0" lang="en-GB" sz="1396" u="none" cap="none" strike="noStrike">
                <a:solidFill>
                  <a:srgbClr val="000000"/>
                </a:solidFill>
                <a:latin typeface="Arial"/>
                <a:ea typeface="Arial"/>
                <a:cs typeface="Arial"/>
                <a:sym typeface="Arial"/>
              </a:rPr>
              <a:t> – current flows in one direction</a:t>
            </a:r>
            <a:endParaRPr sz="1396"/>
          </a:p>
          <a:p>
            <a:pPr indent="0" lvl="0" marL="0" marR="0" rtl="0" algn="l">
              <a:lnSpc>
                <a:spcPct val="100000"/>
              </a:lnSpc>
              <a:spcBef>
                <a:spcPts val="0"/>
              </a:spcBef>
              <a:spcAft>
                <a:spcPts val="0"/>
              </a:spcAft>
              <a:buNone/>
            </a:pPr>
            <a:r>
              <a:t/>
            </a:r>
            <a:endParaRPr b="0" i="0" sz="1396"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396" u="none" cap="none" strike="noStrike">
              <a:solidFill>
                <a:srgbClr val="000000"/>
              </a:solidFill>
              <a:latin typeface="Arial"/>
              <a:ea typeface="Arial"/>
              <a:cs typeface="Arial"/>
              <a:sym typeface="Arial"/>
            </a:endParaRPr>
          </a:p>
        </p:txBody>
      </p:sp>
      <p:pic>
        <p:nvPicPr>
          <p:cNvPr id="691" name="Google Shape;691;p40"/>
          <p:cNvPicPr preferRelativeResize="0"/>
          <p:nvPr/>
        </p:nvPicPr>
        <p:blipFill rotWithShape="1">
          <a:blip r:embed="rId4">
            <a:alphaModFix/>
          </a:blip>
          <a:srcRect b="41823" l="40631" r="25686" t="24437"/>
          <a:stretch/>
        </p:blipFill>
        <p:spPr>
          <a:xfrm>
            <a:off x="2886999" y="1897048"/>
            <a:ext cx="3350275" cy="1882950"/>
          </a:xfrm>
          <a:prstGeom prst="rect">
            <a:avLst/>
          </a:prstGeom>
          <a:noFill/>
          <a:ln>
            <a:noFill/>
          </a:ln>
        </p:spPr>
      </p:pic>
      <p:pic>
        <p:nvPicPr>
          <p:cNvPr id="692" name="Google Shape;692;p40"/>
          <p:cNvPicPr preferRelativeResize="0"/>
          <p:nvPr/>
        </p:nvPicPr>
        <p:blipFill rotWithShape="1">
          <a:blip r:embed="rId5">
            <a:alphaModFix/>
          </a:blip>
          <a:srcRect b="76527" l="34580" r="34967" t="11232"/>
          <a:stretch/>
        </p:blipFill>
        <p:spPr>
          <a:xfrm>
            <a:off x="6563173" y="4123052"/>
            <a:ext cx="3425986" cy="774589"/>
          </a:xfrm>
          <a:prstGeom prst="rect">
            <a:avLst/>
          </a:prstGeom>
          <a:noFill/>
          <a:ln>
            <a:noFill/>
          </a:ln>
        </p:spPr>
      </p:pic>
      <p:pic>
        <p:nvPicPr>
          <p:cNvPr id="693" name="Google Shape;693;p40"/>
          <p:cNvPicPr preferRelativeResize="0"/>
          <p:nvPr/>
        </p:nvPicPr>
        <p:blipFill rotWithShape="1">
          <a:blip r:embed="rId5">
            <a:alphaModFix/>
          </a:blip>
          <a:srcRect b="37923" l="40923" r="32317" t="24860"/>
          <a:stretch/>
        </p:blipFill>
        <p:spPr>
          <a:xfrm>
            <a:off x="6731076" y="4897635"/>
            <a:ext cx="2245819" cy="1756901"/>
          </a:xfrm>
          <a:prstGeom prst="rect">
            <a:avLst/>
          </a:prstGeom>
          <a:noFill/>
          <a:ln>
            <a:noFill/>
          </a:ln>
        </p:spPr>
      </p:pic>
      <p:pic>
        <p:nvPicPr>
          <p:cNvPr id="694" name="Google Shape;694;p40"/>
          <p:cNvPicPr preferRelativeResize="0"/>
          <p:nvPr/>
        </p:nvPicPr>
        <p:blipFill rotWithShape="1">
          <a:blip r:embed="rId6">
            <a:alphaModFix/>
          </a:blip>
          <a:srcRect b="70376" l="34744" r="33213" t="16072"/>
          <a:stretch/>
        </p:blipFill>
        <p:spPr>
          <a:xfrm>
            <a:off x="6652724" y="1854580"/>
            <a:ext cx="3425986" cy="815084"/>
          </a:xfrm>
          <a:prstGeom prst="rect">
            <a:avLst/>
          </a:prstGeom>
          <a:noFill/>
          <a:ln>
            <a:noFill/>
          </a:ln>
        </p:spPr>
      </p:pic>
      <p:pic>
        <p:nvPicPr>
          <p:cNvPr id="695" name="Google Shape;695;p40"/>
          <p:cNvPicPr preferRelativeResize="0"/>
          <p:nvPr/>
        </p:nvPicPr>
        <p:blipFill rotWithShape="1">
          <a:blip r:embed="rId6">
            <a:alphaModFix/>
          </a:blip>
          <a:srcRect b="46265" l="40734" r="33213" t="30187"/>
          <a:stretch/>
        </p:blipFill>
        <p:spPr>
          <a:xfrm>
            <a:off x="6731076" y="2669665"/>
            <a:ext cx="2785579" cy="1416212"/>
          </a:xfrm>
          <a:prstGeom prst="rect">
            <a:avLst/>
          </a:prstGeom>
          <a:noFill/>
          <a:ln>
            <a:noFill/>
          </a:ln>
        </p:spPr>
      </p:pic>
      <p:pic>
        <p:nvPicPr>
          <p:cNvPr id="696" name="Google Shape;696;p40"/>
          <p:cNvPicPr preferRelativeResize="0"/>
          <p:nvPr/>
        </p:nvPicPr>
        <p:blipFill>
          <a:blip r:embed="rId7">
            <a:alphaModFix/>
          </a:blip>
          <a:stretch>
            <a:fillRect/>
          </a:stretch>
        </p:blipFill>
        <p:spPr>
          <a:xfrm>
            <a:off x="2901413" y="4085875"/>
            <a:ext cx="3307525" cy="1503421"/>
          </a:xfrm>
          <a:prstGeom prst="rect">
            <a:avLst/>
          </a:prstGeom>
          <a:noFill/>
          <a:ln>
            <a:noFill/>
          </a:ln>
        </p:spPr>
      </p:pic>
      <p:pic>
        <p:nvPicPr>
          <p:cNvPr id="697" name="Google Shape;697;p40"/>
          <p:cNvPicPr preferRelativeResize="0"/>
          <p:nvPr/>
        </p:nvPicPr>
        <p:blipFill>
          <a:blip r:embed="rId8">
            <a:alphaModFix/>
          </a:blip>
          <a:stretch>
            <a:fillRect/>
          </a:stretch>
        </p:blipFill>
        <p:spPr>
          <a:xfrm>
            <a:off x="2963983" y="5589300"/>
            <a:ext cx="3350275" cy="9108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41"/>
          <p:cNvSpPr txBox="1"/>
          <p:nvPr>
            <p:ph type="title"/>
          </p:nvPr>
        </p:nvSpPr>
        <p:spPr>
          <a:xfrm>
            <a:off x="515512" y="137360"/>
            <a:ext cx="8665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Variation &amp; reproduction</a:t>
            </a:r>
            <a:endParaRPr sz="3555"/>
          </a:p>
        </p:txBody>
      </p:sp>
      <p:grpSp>
        <p:nvGrpSpPr>
          <p:cNvPr id="704" name="Google Shape;704;p41"/>
          <p:cNvGrpSpPr/>
          <p:nvPr/>
        </p:nvGrpSpPr>
        <p:grpSpPr>
          <a:xfrm>
            <a:off x="206038" y="963643"/>
            <a:ext cx="10002677" cy="5914337"/>
            <a:chOff x="521178" y="1197727"/>
            <a:chExt cx="9689700" cy="5904300"/>
          </a:xfrm>
        </p:grpSpPr>
        <p:sp>
          <p:nvSpPr>
            <p:cNvPr id="705" name="Google Shape;705;p41"/>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rgbClr val="FFFFFF"/>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706" name="Google Shape;706;p41"/>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07" name="Google Shape;707;p41"/>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708" name="Google Shape;708;p41"/>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09" name="Google Shape;709;p41"/>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710" name="Google Shape;710;p41"/>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rgbClr val="000000"/>
                </a:solidFill>
                <a:latin typeface="Arial"/>
                <a:ea typeface="Arial"/>
                <a:cs typeface="Arial"/>
                <a:sym typeface="Arial"/>
              </a:endParaRPr>
            </a:p>
          </p:txBody>
        </p:sp>
        <p:sp>
          <p:nvSpPr>
            <p:cNvPr id="711" name="Google Shape;711;p41"/>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rgbClr val="000000"/>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712" name="Google Shape;712;p41"/>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713" name="Google Shape;713;p41"/>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714" name="Google Shape;714;p41"/>
          <p:cNvSpPr txBox="1"/>
          <p:nvPr/>
        </p:nvSpPr>
        <p:spPr>
          <a:xfrm>
            <a:off x="479982" y="1765573"/>
            <a:ext cx="2102700" cy="50370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Egg</a:t>
            </a:r>
            <a:r>
              <a:rPr b="0" i="0" lang="en-GB" sz="1396" u="none" cap="none" strike="noStrike">
                <a:solidFill>
                  <a:srgbClr val="000000"/>
                </a:solidFill>
                <a:latin typeface="Arial"/>
                <a:ea typeface="Arial"/>
                <a:cs typeface="Arial"/>
                <a:sym typeface="Arial"/>
              </a:rPr>
              <a:t> – female sex cell</a:t>
            </a:r>
            <a:endParaRPr sz="1396"/>
          </a:p>
          <a:p>
            <a:pPr indent="0" lvl="0" marL="0" marR="0" rtl="0" algn="l">
              <a:lnSpc>
                <a:spcPct val="100000"/>
              </a:lnSpc>
              <a:spcBef>
                <a:spcPts val="0"/>
              </a:spcBef>
              <a:spcAft>
                <a:spcPts val="0"/>
              </a:spcAft>
              <a:buNone/>
            </a:pPr>
            <a:r>
              <a:rPr b="0" i="0" lang="en-GB" sz="1396" u="none" cap="none" strike="noStrike">
                <a:solidFill>
                  <a:srgbClr val="000000"/>
                </a:solidFill>
                <a:latin typeface="Arial"/>
                <a:ea typeface="Arial"/>
                <a:cs typeface="Arial"/>
                <a:sym typeface="Arial"/>
              </a:rPr>
              <a:t>Fertilisation – fusing of male &amp; female sex cells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Ovary </a:t>
            </a:r>
            <a:r>
              <a:rPr b="0" i="0" lang="en-GB" sz="1396" u="none" cap="none" strike="noStrike">
                <a:solidFill>
                  <a:srgbClr val="000000"/>
                </a:solidFill>
                <a:latin typeface="Arial"/>
                <a:ea typeface="Arial"/>
                <a:cs typeface="Arial"/>
                <a:sym typeface="Arial"/>
              </a:rPr>
              <a:t>– The female reproductive organ – produces eggs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Testes</a:t>
            </a:r>
            <a:r>
              <a:rPr b="0" i="0" lang="en-GB" sz="1396" u="none" cap="none" strike="noStrike">
                <a:solidFill>
                  <a:srgbClr val="000000"/>
                </a:solidFill>
                <a:latin typeface="Arial"/>
                <a:ea typeface="Arial"/>
                <a:cs typeface="Arial"/>
                <a:sym typeface="Arial"/>
              </a:rPr>
              <a:t> – male reproductive organ – produces sperm</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Embryo </a:t>
            </a:r>
            <a:r>
              <a:rPr b="0" i="0" lang="en-GB" sz="1396" u="none" cap="none" strike="noStrike">
                <a:solidFill>
                  <a:srgbClr val="000000"/>
                </a:solidFill>
                <a:latin typeface="Arial"/>
                <a:ea typeface="Arial"/>
                <a:cs typeface="Arial"/>
                <a:sym typeface="Arial"/>
              </a:rPr>
              <a:t>– tiny new human life which grows cell by cell from a fertilised egg cell</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Foetus</a:t>
            </a:r>
            <a:r>
              <a:rPr b="0" i="0" lang="en-GB" sz="1396" u="none" cap="none" strike="noStrike">
                <a:solidFill>
                  <a:srgbClr val="000000"/>
                </a:solidFill>
                <a:latin typeface="Arial"/>
                <a:ea typeface="Arial"/>
                <a:cs typeface="Arial"/>
                <a:sym typeface="Arial"/>
              </a:rPr>
              <a:t> – unborn baby from 8 weeks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Menstruation </a:t>
            </a:r>
            <a:r>
              <a:rPr b="0" i="0" lang="en-GB" sz="1396" u="none" cap="none" strike="noStrike">
                <a:solidFill>
                  <a:srgbClr val="000000"/>
                </a:solidFill>
                <a:latin typeface="Arial"/>
                <a:ea typeface="Arial"/>
                <a:cs typeface="Arial"/>
                <a:sym typeface="Arial"/>
              </a:rPr>
              <a:t>– monthly shedding of uterus lining if not pregnant</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Placenta</a:t>
            </a:r>
            <a:r>
              <a:rPr b="0" i="0" lang="en-GB" sz="1396" u="none" cap="none" strike="noStrike">
                <a:solidFill>
                  <a:srgbClr val="000000"/>
                </a:solidFill>
                <a:latin typeface="Arial"/>
                <a:ea typeface="Arial"/>
                <a:cs typeface="Arial"/>
                <a:sym typeface="Arial"/>
              </a:rPr>
              <a:t> – organ allowing substances to pass between mother &amp; baby’s blood</a:t>
            </a:r>
            <a:endParaRPr sz="1396"/>
          </a:p>
        </p:txBody>
      </p:sp>
      <p:pic>
        <p:nvPicPr>
          <p:cNvPr id="715" name="Google Shape;715;p41"/>
          <p:cNvPicPr preferRelativeResize="0"/>
          <p:nvPr/>
        </p:nvPicPr>
        <p:blipFill>
          <a:blip r:embed="rId4">
            <a:alphaModFix/>
          </a:blip>
          <a:stretch>
            <a:fillRect/>
          </a:stretch>
        </p:blipFill>
        <p:spPr>
          <a:xfrm>
            <a:off x="2884550" y="1932575"/>
            <a:ext cx="3385675" cy="3071600"/>
          </a:xfrm>
          <a:prstGeom prst="rect">
            <a:avLst/>
          </a:prstGeom>
          <a:noFill/>
          <a:ln>
            <a:noFill/>
          </a:ln>
        </p:spPr>
      </p:pic>
      <p:pic>
        <p:nvPicPr>
          <p:cNvPr id="716" name="Google Shape;716;p41"/>
          <p:cNvPicPr preferRelativeResize="0"/>
          <p:nvPr/>
        </p:nvPicPr>
        <p:blipFill>
          <a:blip r:embed="rId5">
            <a:alphaModFix/>
          </a:blip>
          <a:stretch>
            <a:fillRect/>
          </a:stretch>
        </p:blipFill>
        <p:spPr>
          <a:xfrm>
            <a:off x="6646275" y="1932575"/>
            <a:ext cx="2610550" cy="253075"/>
          </a:xfrm>
          <a:prstGeom prst="rect">
            <a:avLst/>
          </a:prstGeom>
          <a:noFill/>
          <a:ln>
            <a:noFill/>
          </a:ln>
        </p:spPr>
      </p:pic>
      <p:pic>
        <p:nvPicPr>
          <p:cNvPr id="717" name="Google Shape;717;p41"/>
          <p:cNvPicPr preferRelativeResize="0"/>
          <p:nvPr/>
        </p:nvPicPr>
        <p:blipFill>
          <a:blip r:embed="rId6">
            <a:alphaModFix/>
          </a:blip>
          <a:stretch>
            <a:fillRect/>
          </a:stretch>
        </p:blipFill>
        <p:spPr>
          <a:xfrm>
            <a:off x="6572100" y="2270496"/>
            <a:ext cx="3385675" cy="1974977"/>
          </a:xfrm>
          <a:prstGeom prst="rect">
            <a:avLst/>
          </a:prstGeom>
          <a:noFill/>
          <a:ln>
            <a:noFill/>
          </a:ln>
        </p:spPr>
      </p:pic>
      <p:pic>
        <p:nvPicPr>
          <p:cNvPr id="718" name="Google Shape;718;p41"/>
          <p:cNvPicPr preferRelativeResize="0"/>
          <p:nvPr/>
        </p:nvPicPr>
        <p:blipFill>
          <a:blip r:embed="rId7">
            <a:alphaModFix/>
          </a:blip>
          <a:stretch>
            <a:fillRect/>
          </a:stretch>
        </p:blipFill>
        <p:spPr>
          <a:xfrm>
            <a:off x="6572096" y="4330325"/>
            <a:ext cx="2610550" cy="249283"/>
          </a:xfrm>
          <a:prstGeom prst="rect">
            <a:avLst/>
          </a:prstGeom>
          <a:noFill/>
          <a:ln>
            <a:noFill/>
          </a:ln>
        </p:spPr>
      </p:pic>
      <p:pic>
        <p:nvPicPr>
          <p:cNvPr id="719" name="Google Shape;719;p41"/>
          <p:cNvPicPr preferRelativeResize="0"/>
          <p:nvPr/>
        </p:nvPicPr>
        <p:blipFill>
          <a:blip r:embed="rId8">
            <a:alphaModFix/>
          </a:blip>
          <a:stretch>
            <a:fillRect/>
          </a:stretch>
        </p:blipFill>
        <p:spPr>
          <a:xfrm>
            <a:off x="6646275" y="4746322"/>
            <a:ext cx="3385675" cy="1778914"/>
          </a:xfrm>
          <a:prstGeom prst="rect">
            <a:avLst/>
          </a:prstGeom>
          <a:noFill/>
          <a:ln>
            <a:noFill/>
          </a:ln>
        </p:spPr>
      </p:pic>
      <p:pic>
        <p:nvPicPr>
          <p:cNvPr id="720" name="Google Shape;720;p41"/>
          <p:cNvPicPr preferRelativeResize="0"/>
          <p:nvPr/>
        </p:nvPicPr>
        <p:blipFill>
          <a:blip r:embed="rId9">
            <a:alphaModFix/>
          </a:blip>
          <a:stretch>
            <a:fillRect/>
          </a:stretch>
        </p:blipFill>
        <p:spPr>
          <a:xfrm>
            <a:off x="3004024" y="5064450"/>
            <a:ext cx="2542800" cy="15245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42"/>
          <p:cNvSpPr txBox="1"/>
          <p:nvPr>
            <p:ph type="title"/>
          </p:nvPr>
        </p:nvSpPr>
        <p:spPr>
          <a:xfrm>
            <a:off x="515512" y="137360"/>
            <a:ext cx="8665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Nutrition &amp; digestion</a:t>
            </a:r>
            <a:endParaRPr sz="3555"/>
          </a:p>
        </p:txBody>
      </p:sp>
      <p:grpSp>
        <p:nvGrpSpPr>
          <p:cNvPr id="727" name="Google Shape;727;p42"/>
          <p:cNvGrpSpPr/>
          <p:nvPr/>
        </p:nvGrpSpPr>
        <p:grpSpPr>
          <a:xfrm>
            <a:off x="173717" y="963643"/>
            <a:ext cx="10002677" cy="5914337"/>
            <a:chOff x="521178" y="1197727"/>
            <a:chExt cx="9689700" cy="5904300"/>
          </a:xfrm>
        </p:grpSpPr>
        <p:sp>
          <p:nvSpPr>
            <p:cNvPr id="728" name="Google Shape;728;p42"/>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rgbClr val="FFFFFF"/>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729" name="Google Shape;729;p42"/>
            <p:cNvSpPr/>
            <p:nvPr/>
          </p:nvSpPr>
          <p:spPr>
            <a:xfrm>
              <a:off x="735069" y="1899796"/>
              <a:ext cx="2157600" cy="50964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30" name="Google Shape;730;p42"/>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731" name="Google Shape;731;p42"/>
            <p:cNvSpPr/>
            <p:nvPr/>
          </p:nvSpPr>
          <p:spPr>
            <a:xfrm>
              <a:off x="3045304" y="1899895"/>
              <a:ext cx="3455700" cy="50964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32" name="Google Shape;732;p42"/>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733" name="Google Shape;733;p42"/>
            <p:cNvSpPr/>
            <p:nvPr/>
          </p:nvSpPr>
          <p:spPr>
            <a:xfrm>
              <a:off x="6653859" y="1899895"/>
              <a:ext cx="3522600" cy="50964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rgbClr val="000000"/>
                </a:solidFill>
                <a:latin typeface="Arial"/>
                <a:ea typeface="Arial"/>
                <a:cs typeface="Arial"/>
                <a:sym typeface="Arial"/>
              </a:endParaRPr>
            </a:p>
          </p:txBody>
        </p:sp>
        <p:sp>
          <p:nvSpPr>
            <p:cNvPr id="734" name="Google Shape;734;p42"/>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rgbClr val="000000"/>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735" name="Google Shape;735;p42"/>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736" name="Google Shape;736;p42"/>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737" name="Google Shape;737;p42"/>
          <p:cNvSpPr txBox="1"/>
          <p:nvPr/>
        </p:nvSpPr>
        <p:spPr>
          <a:xfrm>
            <a:off x="455767" y="1829823"/>
            <a:ext cx="2128800" cy="50370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Digestion </a:t>
            </a:r>
            <a:r>
              <a:rPr b="0" i="0" lang="en-GB" sz="1396" u="none" cap="none" strike="noStrike">
                <a:solidFill>
                  <a:srgbClr val="000000"/>
                </a:solidFill>
                <a:latin typeface="Arial"/>
                <a:ea typeface="Arial"/>
                <a:cs typeface="Arial"/>
                <a:sym typeface="Arial"/>
              </a:rPr>
              <a:t>– breakdown of large insoluble food molecules into small soluble ones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Digestive system </a:t>
            </a:r>
            <a:r>
              <a:rPr b="0" i="0" lang="en-GB" sz="1396" u="none" cap="none" strike="noStrike">
                <a:solidFill>
                  <a:srgbClr val="000000"/>
                </a:solidFill>
                <a:latin typeface="Arial"/>
                <a:ea typeface="Arial"/>
                <a:cs typeface="Arial"/>
                <a:sym typeface="Arial"/>
              </a:rPr>
              <a:t>– organ system involved in breaking down food so it can be absorbed</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Amylase</a:t>
            </a:r>
            <a:r>
              <a:rPr b="0" i="0" lang="en-GB" sz="1396" u="none" cap="none" strike="noStrike">
                <a:solidFill>
                  <a:srgbClr val="000000"/>
                </a:solidFill>
                <a:latin typeface="Arial"/>
                <a:ea typeface="Arial"/>
                <a:cs typeface="Arial"/>
                <a:sym typeface="Arial"/>
              </a:rPr>
              <a:t> – enzyme which breaks down starch into simple sugars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Lipase</a:t>
            </a:r>
            <a:r>
              <a:rPr b="0" i="0" lang="en-GB" sz="1396" u="none" cap="none" strike="noStrike">
                <a:solidFill>
                  <a:srgbClr val="000000"/>
                </a:solidFill>
                <a:latin typeface="Arial"/>
                <a:ea typeface="Arial"/>
                <a:cs typeface="Arial"/>
                <a:sym typeface="Arial"/>
              </a:rPr>
              <a:t> – enzymes breaking down fats into fatty acids &amp; glycerol</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Protease </a:t>
            </a:r>
            <a:r>
              <a:rPr b="0" i="0" lang="en-GB" sz="1396" u="none" cap="none" strike="noStrike">
                <a:solidFill>
                  <a:srgbClr val="000000"/>
                </a:solidFill>
                <a:latin typeface="Arial"/>
                <a:ea typeface="Arial"/>
                <a:cs typeface="Arial"/>
                <a:sym typeface="Arial"/>
              </a:rPr>
              <a:t>– enzymes breaking down protein into amino acids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Carbohydrase</a:t>
            </a:r>
            <a:r>
              <a:rPr b="0" i="0" lang="en-GB" sz="1396" u="none" cap="none" strike="noStrike">
                <a:solidFill>
                  <a:srgbClr val="000000"/>
                </a:solidFill>
                <a:latin typeface="Arial"/>
                <a:ea typeface="Arial"/>
                <a:cs typeface="Arial"/>
                <a:sym typeface="Arial"/>
              </a:rPr>
              <a:t> – enzymes breaking down carbohydrates </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Enzyme</a:t>
            </a:r>
            <a:r>
              <a:rPr b="0" i="0" lang="en-GB" sz="1396" u="none" cap="none" strike="noStrike">
                <a:solidFill>
                  <a:srgbClr val="000000"/>
                </a:solidFill>
                <a:latin typeface="Arial"/>
                <a:ea typeface="Arial"/>
                <a:cs typeface="Arial"/>
                <a:sym typeface="Arial"/>
              </a:rPr>
              <a:t>- protein which speeds up reactions</a:t>
            </a:r>
            <a:endParaRPr sz="1396"/>
          </a:p>
        </p:txBody>
      </p:sp>
      <p:pic>
        <p:nvPicPr>
          <p:cNvPr descr="A diagram of a human with the parts of the digestive system (as shown in the table below) labelled. " id="738" name="Google Shape;738;p42"/>
          <p:cNvPicPr preferRelativeResize="0"/>
          <p:nvPr/>
        </p:nvPicPr>
        <p:blipFill rotWithShape="1">
          <a:blip r:embed="rId4">
            <a:alphaModFix/>
          </a:blip>
          <a:srcRect b="0" l="0" r="0" t="0"/>
          <a:stretch/>
        </p:blipFill>
        <p:spPr>
          <a:xfrm>
            <a:off x="6646074" y="2034624"/>
            <a:ext cx="3211650" cy="4320950"/>
          </a:xfrm>
          <a:prstGeom prst="rect">
            <a:avLst/>
          </a:prstGeom>
          <a:noFill/>
          <a:ln>
            <a:noFill/>
          </a:ln>
        </p:spPr>
      </p:pic>
      <p:sp>
        <p:nvSpPr>
          <p:cNvPr id="739" name="Google Shape;739;p42"/>
          <p:cNvSpPr txBox="1"/>
          <p:nvPr/>
        </p:nvSpPr>
        <p:spPr>
          <a:xfrm>
            <a:off x="2802052" y="1707123"/>
            <a:ext cx="3507300" cy="878400"/>
          </a:xfrm>
          <a:prstGeom prst="rect">
            <a:avLst/>
          </a:prstGeom>
          <a:noFill/>
          <a:ln>
            <a:noFill/>
          </a:ln>
        </p:spPr>
        <p:txBody>
          <a:bodyPr anchorCtr="0" anchor="t" bIns="92475" lIns="92475" spcFirstLastPara="1" rIns="92475" wrap="square" tIns="92475">
            <a:noAutofit/>
          </a:bodyPr>
          <a:lstStyle/>
          <a:p>
            <a:pPr indent="0" lvl="0" marL="0" rtl="0" algn="just">
              <a:spcBef>
                <a:spcPts val="0"/>
              </a:spcBef>
              <a:spcAft>
                <a:spcPts val="0"/>
              </a:spcAft>
              <a:buNone/>
            </a:pPr>
            <a:r>
              <a:rPr b="1" lang="en-GB" sz="1143"/>
              <a:t>Understanding a Balanced Diet</a:t>
            </a:r>
            <a:endParaRPr b="1" sz="1143"/>
          </a:p>
          <a:p>
            <a:pPr indent="0" lvl="0" marL="0" rtl="0" algn="just">
              <a:spcBef>
                <a:spcPts val="0"/>
              </a:spcBef>
              <a:spcAft>
                <a:spcPts val="0"/>
              </a:spcAft>
              <a:buNone/>
            </a:pPr>
            <a:r>
              <a:rPr lang="en-GB" sz="1016"/>
              <a:t>"A diet that includes the right amounts of all the necessary nutrients (carbohydrates, proteins, fats, vitamins, minerals, fibre, and water) to maintain health and support the body’s needs."</a:t>
            </a:r>
            <a:endParaRPr sz="1016"/>
          </a:p>
        </p:txBody>
      </p:sp>
      <p:graphicFrame>
        <p:nvGraphicFramePr>
          <p:cNvPr id="740" name="Google Shape;740;p42"/>
          <p:cNvGraphicFramePr/>
          <p:nvPr/>
        </p:nvGraphicFramePr>
        <p:xfrm>
          <a:off x="2861754" y="2647064"/>
          <a:ext cx="3000000" cy="3000000"/>
        </p:xfrm>
        <a:graphic>
          <a:graphicData uri="http://schemas.openxmlformats.org/drawingml/2006/table">
            <a:tbl>
              <a:tblPr>
                <a:noFill/>
                <a:tableStyleId>{99D3A40B-F65B-47CD-AD8B-BC7DB1C6330C}</a:tableStyleId>
              </a:tblPr>
              <a:tblGrid>
                <a:gridCol w="994100"/>
                <a:gridCol w="1132925"/>
                <a:gridCol w="1260650"/>
              </a:tblGrid>
              <a:tr h="304850">
                <a:tc>
                  <a:txBody>
                    <a:bodyPr/>
                    <a:lstStyle/>
                    <a:p>
                      <a:pPr indent="0" lvl="0" marL="0" rtl="0" algn="ctr">
                        <a:lnSpc>
                          <a:spcPct val="100000"/>
                        </a:lnSpc>
                        <a:spcBef>
                          <a:spcPts val="0"/>
                        </a:spcBef>
                        <a:spcAft>
                          <a:spcPts val="0"/>
                        </a:spcAft>
                        <a:buNone/>
                      </a:pPr>
                      <a:r>
                        <a:rPr b="1" lang="en-GB" sz="882"/>
                        <a:t>Nutrient</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b="1" lang="en-GB" sz="882"/>
                        <a:t>Function </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b="1" lang="en-GB" sz="882"/>
                        <a:t>Example Foods</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r>
              <a:tr h="433400">
                <a:tc>
                  <a:txBody>
                    <a:bodyPr/>
                    <a:lstStyle/>
                    <a:p>
                      <a:pPr indent="0" lvl="0" marL="0" rtl="0" algn="l">
                        <a:lnSpc>
                          <a:spcPct val="100000"/>
                        </a:lnSpc>
                        <a:spcBef>
                          <a:spcPts val="0"/>
                        </a:spcBef>
                        <a:spcAft>
                          <a:spcPts val="0"/>
                        </a:spcAft>
                        <a:buNone/>
                      </a:pPr>
                      <a:r>
                        <a:rPr b="1" lang="en-GB" sz="882"/>
                        <a:t>Carbohydrates</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Provide energy for daily activities</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Bread, pasta, rice, potatoes</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r>
              <a:tr h="561975">
                <a:tc>
                  <a:txBody>
                    <a:bodyPr/>
                    <a:lstStyle/>
                    <a:p>
                      <a:pPr indent="0" lvl="0" marL="0" rtl="0" algn="l">
                        <a:lnSpc>
                          <a:spcPct val="100000"/>
                        </a:lnSpc>
                        <a:spcBef>
                          <a:spcPts val="0"/>
                        </a:spcBef>
                        <a:spcAft>
                          <a:spcPts val="0"/>
                        </a:spcAft>
                        <a:buNone/>
                      </a:pPr>
                      <a:r>
                        <a:rPr b="1" lang="en-GB" sz="882"/>
                        <a:t>Proteins</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Growth and repair of cells and tissues</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Meat, fish, eggs, beans, lentils</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r>
              <a:tr h="561975">
                <a:tc>
                  <a:txBody>
                    <a:bodyPr/>
                    <a:lstStyle/>
                    <a:p>
                      <a:pPr indent="0" lvl="0" marL="0" rtl="0" algn="l">
                        <a:lnSpc>
                          <a:spcPct val="100000"/>
                        </a:lnSpc>
                        <a:spcBef>
                          <a:spcPts val="0"/>
                        </a:spcBef>
                        <a:spcAft>
                          <a:spcPts val="0"/>
                        </a:spcAft>
                        <a:buNone/>
                      </a:pPr>
                      <a:r>
                        <a:rPr b="1" lang="en-GB" sz="882"/>
                        <a:t>Fats</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Energy source and insulation, cell structure</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Butter, oils, nuts, cheese</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r>
              <a:tr h="401525">
                <a:tc>
                  <a:txBody>
                    <a:bodyPr/>
                    <a:lstStyle/>
                    <a:p>
                      <a:pPr indent="0" lvl="0" marL="0" rtl="0" algn="l">
                        <a:lnSpc>
                          <a:spcPct val="100000"/>
                        </a:lnSpc>
                        <a:spcBef>
                          <a:spcPts val="0"/>
                        </a:spcBef>
                        <a:spcAft>
                          <a:spcPts val="0"/>
                        </a:spcAft>
                        <a:buNone/>
                      </a:pPr>
                      <a:r>
                        <a:rPr b="1" lang="en-GB" sz="882"/>
                        <a:t>Vitamins</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Support body functions </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Fruits, vegetables, dairy</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r>
              <a:tr h="561975">
                <a:tc>
                  <a:txBody>
                    <a:bodyPr/>
                    <a:lstStyle/>
                    <a:p>
                      <a:pPr indent="0" lvl="0" marL="0" rtl="0" algn="l">
                        <a:lnSpc>
                          <a:spcPct val="100000"/>
                        </a:lnSpc>
                        <a:spcBef>
                          <a:spcPts val="0"/>
                        </a:spcBef>
                        <a:spcAft>
                          <a:spcPts val="0"/>
                        </a:spcAft>
                        <a:buNone/>
                      </a:pPr>
                      <a:r>
                        <a:rPr b="1" lang="en-GB" sz="882"/>
                        <a:t>Minerals</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Help with body processes </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Red meat (iron), milk (calcium), bananas (potassium)</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r>
              <a:tr h="561975">
                <a:tc>
                  <a:txBody>
                    <a:bodyPr/>
                    <a:lstStyle/>
                    <a:p>
                      <a:pPr indent="0" lvl="0" marL="0" rtl="0" algn="l">
                        <a:lnSpc>
                          <a:spcPct val="100000"/>
                        </a:lnSpc>
                        <a:spcBef>
                          <a:spcPts val="0"/>
                        </a:spcBef>
                        <a:spcAft>
                          <a:spcPts val="0"/>
                        </a:spcAft>
                        <a:buNone/>
                      </a:pPr>
                      <a:r>
                        <a:rPr b="1" lang="en-GB" sz="882"/>
                        <a:t>Fibre</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Aids digestion and prevents constipation</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Wholegrain bread, cereals, vegetables</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r>
              <a:tr h="501475">
                <a:tc>
                  <a:txBody>
                    <a:bodyPr/>
                    <a:lstStyle/>
                    <a:p>
                      <a:pPr indent="0" lvl="0" marL="0" rtl="0" algn="l">
                        <a:lnSpc>
                          <a:spcPct val="100000"/>
                        </a:lnSpc>
                        <a:spcBef>
                          <a:spcPts val="0"/>
                        </a:spcBef>
                        <a:spcAft>
                          <a:spcPts val="0"/>
                        </a:spcAft>
                        <a:buNone/>
                      </a:pPr>
                      <a:r>
                        <a:rPr b="1" lang="en-GB" sz="882"/>
                        <a:t>Water</a:t>
                      </a:r>
                      <a:endParaRPr b="1"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Keeps the body hydrated.</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882"/>
                        <a:t>Water, fruits, soups</a:t>
                      </a:r>
                      <a:endParaRPr sz="882"/>
                    </a:p>
                  </a:txBody>
                  <a:tcPr marT="91425" marB="91425" marR="91450" marL="91450">
                    <a:lnL cap="flat" cmpd="sng" w="19275">
                      <a:solidFill>
                        <a:schemeClr val="dk1"/>
                      </a:solidFill>
                      <a:prstDash val="solid"/>
                      <a:round/>
                      <a:headEnd len="sm" w="sm" type="none"/>
                      <a:tailEnd len="sm" w="sm" type="none"/>
                    </a:lnL>
                    <a:lnR cap="flat" cmpd="sng" w="19275">
                      <a:solidFill>
                        <a:schemeClr val="dk1"/>
                      </a:solidFill>
                      <a:prstDash val="solid"/>
                      <a:round/>
                      <a:headEnd len="sm" w="sm" type="none"/>
                      <a:tailEnd len="sm" w="sm" type="none"/>
                    </a:lnR>
                    <a:lnT cap="flat" cmpd="sng" w="19275">
                      <a:solidFill>
                        <a:schemeClr val="dk1"/>
                      </a:solidFill>
                      <a:prstDash val="solid"/>
                      <a:round/>
                      <a:headEnd len="sm" w="sm" type="none"/>
                      <a:tailEnd len="sm" w="sm" type="none"/>
                    </a:lnT>
                    <a:lnB cap="flat" cmpd="sng" w="19275">
                      <a:solidFill>
                        <a:schemeClr val="dk1"/>
                      </a:solidFill>
                      <a:prstDash val="solid"/>
                      <a:round/>
                      <a:headEnd len="sm" w="sm" type="none"/>
                      <a:tailEnd len="sm" w="sm" type="none"/>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43"/>
          <p:cNvSpPr txBox="1"/>
          <p:nvPr>
            <p:ph type="title"/>
          </p:nvPr>
        </p:nvSpPr>
        <p:spPr>
          <a:xfrm>
            <a:off x="515512" y="137360"/>
            <a:ext cx="8665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Periodic table</a:t>
            </a:r>
            <a:endParaRPr sz="3555"/>
          </a:p>
        </p:txBody>
      </p:sp>
      <p:grpSp>
        <p:nvGrpSpPr>
          <p:cNvPr id="747" name="Google Shape;747;p43"/>
          <p:cNvGrpSpPr/>
          <p:nvPr/>
        </p:nvGrpSpPr>
        <p:grpSpPr>
          <a:xfrm>
            <a:off x="206050" y="963604"/>
            <a:ext cx="10002677" cy="6168222"/>
            <a:chOff x="521178" y="1197727"/>
            <a:chExt cx="9689700" cy="5904300"/>
          </a:xfrm>
        </p:grpSpPr>
        <p:sp>
          <p:nvSpPr>
            <p:cNvPr id="748" name="Google Shape;748;p43"/>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rgbClr val="FFFFFF"/>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749" name="Google Shape;749;p43"/>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50" name="Google Shape;750;p43"/>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751" name="Google Shape;751;p43"/>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52" name="Google Shape;752;p43"/>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753" name="Google Shape;753;p43"/>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rgbClr val="000000"/>
                </a:solidFill>
                <a:latin typeface="Arial"/>
                <a:ea typeface="Arial"/>
                <a:cs typeface="Arial"/>
                <a:sym typeface="Arial"/>
              </a:endParaRPr>
            </a:p>
          </p:txBody>
        </p:sp>
        <p:sp>
          <p:nvSpPr>
            <p:cNvPr id="754" name="Google Shape;754;p43"/>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rgbClr val="000000"/>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755" name="Google Shape;755;p43"/>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756" name="Google Shape;756;p43"/>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757" name="Google Shape;757;p43"/>
          <p:cNvSpPr txBox="1"/>
          <p:nvPr/>
        </p:nvSpPr>
        <p:spPr>
          <a:xfrm>
            <a:off x="408290" y="1865175"/>
            <a:ext cx="2173800" cy="51129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296" u="none" cap="none" strike="noStrike">
                <a:solidFill>
                  <a:srgbClr val="000000"/>
                </a:solidFill>
                <a:latin typeface="Arial"/>
                <a:ea typeface="Arial"/>
                <a:cs typeface="Arial"/>
                <a:sym typeface="Arial"/>
              </a:rPr>
              <a:t>Periodic table </a:t>
            </a:r>
            <a:r>
              <a:rPr b="0" i="0" lang="en-GB" sz="1296" u="none" cap="none" strike="noStrike">
                <a:solidFill>
                  <a:srgbClr val="000000"/>
                </a:solidFill>
                <a:latin typeface="Arial"/>
                <a:ea typeface="Arial"/>
                <a:cs typeface="Arial"/>
                <a:sym typeface="Arial"/>
              </a:rPr>
              <a:t>– table of elements in order of atomic number</a:t>
            </a:r>
            <a:endParaRPr sz="1296"/>
          </a:p>
          <a:p>
            <a:pPr indent="0" lvl="0" marL="0" marR="0" rtl="0" algn="l">
              <a:lnSpc>
                <a:spcPct val="100000"/>
              </a:lnSpc>
              <a:spcBef>
                <a:spcPts val="0"/>
              </a:spcBef>
              <a:spcAft>
                <a:spcPts val="0"/>
              </a:spcAft>
              <a:buNone/>
            </a:pPr>
            <a:r>
              <a:rPr b="1" i="0" lang="en-GB" sz="1296" u="none" cap="none" strike="noStrike">
                <a:solidFill>
                  <a:srgbClr val="000000"/>
                </a:solidFill>
                <a:latin typeface="Arial"/>
                <a:ea typeface="Arial"/>
                <a:cs typeface="Arial"/>
                <a:sym typeface="Arial"/>
              </a:rPr>
              <a:t>Group</a:t>
            </a:r>
            <a:r>
              <a:rPr b="0" i="0" lang="en-GB" sz="1296" u="none" cap="none" strike="noStrike">
                <a:solidFill>
                  <a:srgbClr val="000000"/>
                </a:solidFill>
                <a:latin typeface="Arial"/>
                <a:ea typeface="Arial"/>
                <a:cs typeface="Arial"/>
                <a:sym typeface="Arial"/>
              </a:rPr>
              <a:t> – vertical columns of periodic table</a:t>
            </a:r>
            <a:endParaRPr sz="1296"/>
          </a:p>
          <a:p>
            <a:pPr indent="0" lvl="0" marL="0" marR="0" rtl="0" algn="l">
              <a:lnSpc>
                <a:spcPct val="100000"/>
              </a:lnSpc>
              <a:spcBef>
                <a:spcPts val="0"/>
              </a:spcBef>
              <a:spcAft>
                <a:spcPts val="0"/>
              </a:spcAft>
              <a:buNone/>
            </a:pPr>
            <a:r>
              <a:rPr b="1" i="0" lang="en-GB" sz="1296" u="none" cap="none" strike="noStrike">
                <a:solidFill>
                  <a:srgbClr val="000000"/>
                </a:solidFill>
                <a:latin typeface="Arial"/>
                <a:ea typeface="Arial"/>
                <a:cs typeface="Arial"/>
                <a:sym typeface="Arial"/>
              </a:rPr>
              <a:t>Period</a:t>
            </a:r>
            <a:r>
              <a:rPr b="0" i="0" lang="en-GB" sz="1296" u="none" cap="none" strike="noStrike">
                <a:solidFill>
                  <a:srgbClr val="000000"/>
                </a:solidFill>
                <a:latin typeface="Arial"/>
                <a:ea typeface="Arial"/>
                <a:cs typeface="Arial"/>
                <a:sym typeface="Arial"/>
              </a:rPr>
              <a:t> – horizontal rows of periodic table</a:t>
            </a:r>
            <a:endParaRPr sz="1296"/>
          </a:p>
          <a:p>
            <a:pPr indent="0" lvl="0" marL="0" marR="0" rtl="0" algn="l">
              <a:lnSpc>
                <a:spcPct val="100000"/>
              </a:lnSpc>
              <a:spcBef>
                <a:spcPts val="0"/>
              </a:spcBef>
              <a:spcAft>
                <a:spcPts val="0"/>
              </a:spcAft>
              <a:buNone/>
            </a:pPr>
            <a:r>
              <a:rPr b="1" i="0" lang="en-GB" sz="1296" u="none" cap="none" strike="noStrike">
                <a:solidFill>
                  <a:srgbClr val="000000"/>
                </a:solidFill>
                <a:latin typeface="Arial"/>
                <a:ea typeface="Arial"/>
                <a:cs typeface="Arial"/>
                <a:sym typeface="Arial"/>
              </a:rPr>
              <a:t>Atom</a:t>
            </a:r>
            <a:r>
              <a:rPr b="0" i="0" lang="en-GB" sz="1296" u="none" cap="none" strike="noStrike">
                <a:solidFill>
                  <a:srgbClr val="000000"/>
                </a:solidFill>
                <a:latin typeface="Arial"/>
                <a:ea typeface="Arial"/>
                <a:cs typeface="Arial"/>
                <a:sym typeface="Arial"/>
              </a:rPr>
              <a:t> – smallest piece of an element</a:t>
            </a:r>
            <a:endParaRPr sz="1296"/>
          </a:p>
          <a:p>
            <a:pPr indent="0" lvl="0" marL="0" marR="0" rtl="0" algn="l">
              <a:lnSpc>
                <a:spcPct val="100000"/>
              </a:lnSpc>
              <a:spcBef>
                <a:spcPts val="0"/>
              </a:spcBef>
              <a:spcAft>
                <a:spcPts val="0"/>
              </a:spcAft>
              <a:buNone/>
            </a:pPr>
            <a:r>
              <a:rPr b="1" i="0" lang="en-GB" sz="1296" u="none" cap="none" strike="noStrike">
                <a:solidFill>
                  <a:srgbClr val="000000"/>
                </a:solidFill>
                <a:latin typeface="Arial"/>
                <a:ea typeface="Arial"/>
                <a:cs typeface="Arial"/>
                <a:sym typeface="Arial"/>
              </a:rPr>
              <a:t>Element </a:t>
            </a:r>
            <a:r>
              <a:rPr b="0" i="0" lang="en-GB" sz="1296" u="none" cap="none" strike="noStrike">
                <a:solidFill>
                  <a:srgbClr val="000000"/>
                </a:solidFill>
                <a:latin typeface="Arial"/>
                <a:ea typeface="Arial"/>
                <a:cs typeface="Arial"/>
                <a:sym typeface="Arial"/>
              </a:rPr>
              <a:t>– substance containing only one type of atom</a:t>
            </a:r>
            <a:endParaRPr sz="1296"/>
          </a:p>
          <a:p>
            <a:pPr indent="0" lvl="0" marL="0" marR="0" rtl="0" algn="l">
              <a:lnSpc>
                <a:spcPct val="100000"/>
              </a:lnSpc>
              <a:spcBef>
                <a:spcPts val="0"/>
              </a:spcBef>
              <a:spcAft>
                <a:spcPts val="0"/>
              </a:spcAft>
              <a:buNone/>
            </a:pPr>
            <a:r>
              <a:rPr b="1" i="0" lang="en-GB" sz="1296" u="none" cap="none" strike="noStrike">
                <a:solidFill>
                  <a:srgbClr val="000000"/>
                </a:solidFill>
                <a:latin typeface="Arial"/>
                <a:ea typeface="Arial"/>
                <a:cs typeface="Arial"/>
                <a:sym typeface="Arial"/>
              </a:rPr>
              <a:t>Compound </a:t>
            </a:r>
            <a:r>
              <a:rPr b="0" i="0" lang="en-GB" sz="1296" u="none" cap="none" strike="noStrike">
                <a:solidFill>
                  <a:srgbClr val="000000"/>
                </a:solidFill>
                <a:latin typeface="Arial"/>
                <a:ea typeface="Arial"/>
                <a:cs typeface="Arial"/>
                <a:sym typeface="Arial"/>
              </a:rPr>
              <a:t>– 2 or more elements chemically joined together</a:t>
            </a:r>
            <a:endParaRPr sz="1296"/>
          </a:p>
          <a:p>
            <a:pPr indent="0" lvl="0" marL="0" marR="0" rtl="0" algn="l">
              <a:lnSpc>
                <a:spcPct val="100000"/>
              </a:lnSpc>
              <a:spcBef>
                <a:spcPts val="0"/>
              </a:spcBef>
              <a:spcAft>
                <a:spcPts val="0"/>
              </a:spcAft>
              <a:buNone/>
            </a:pPr>
            <a:r>
              <a:rPr b="1" i="0" lang="en-GB" sz="1296" u="none" cap="none" strike="noStrike">
                <a:solidFill>
                  <a:srgbClr val="000000"/>
                </a:solidFill>
                <a:latin typeface="Arial"/>
                <a:ea typeface="Arial"/>
                <a:cs typeface="Arial"/>
                <a:sym typeface="Arial"/>
              </a:rPr>
              <a:t>Mixture</a:t>
            </a:r>
            <a:r>
              <a:rPr b="0" i="0" lang="en-GB" sz="1296" u="none" cap="none" strike="noStrike">
                <a:solidFill>
                  <a:srgbClr val="000000"/>
                </a:solidFill>
                <a:latin typeface="Arial"/>
                <a:ea typeface="Arial"/>
                <a:cs typeface="Arial"/>
                <a:sym typeface="Arial"/>
              </a:rPr>
              <a:t> – 2 or more elements and/or compounds not chemically joined together</a:t>
            </a:r>
            <a:endParaRPr sz="1296"/>
          </a:p>
          <a:p>
            <a:pPr indent="0" lvl="0" marL="0" marR="0" rtl="0" algn="l">
              <a:lnSpc>
                <a:spcPct val="100000"/>
              </a:lnSpc>
              <a:spcBef>
                <a:spcPts val="0"/>
              </a:spcBef>
              <a:spcAft>
                <a:spcPts val="0"/>
              </a:spcAft>
              <a:buNone/>
            </a:pPr>
            <a:r>
              <a:rPr b="1" i="0" lang="en-GB" sz="1296" u="none" cap="none" strike="noStrike">
                <a:solidFill>
                  <a:srgbClr val="000000"/>
                </a:solidFill>
                <a:latin typeface="Arial"/>
                <a:ea typeface="Arial"/>
                <a:cs typeface="Arial"/>
                <a:sym typeface="Arial"/>
              </a:rPr>
              <a:t>Chemical reaction </a:t>
            </a:r>
            <a:r>
              <a:rPr b="0" i="0" lang="en-GB" sz="1296" u="none" cap="none" strike="noStrike">
                <a:solidFill>
                  <a:srgbClr val="000000"/>
                </a:solidFill>
                <a:latin typeface="Arial"/>
                <a:ea typeface="Arial"/>
                <a:cs typeface="Arial"/>
                <a:sym typeface="Arial"/>
              </a:rPr>
              <a:t>– process where 1/more substances are changed into others </a:t>
            </a:r>
            <a:endParaRPr sz="1296"/>
          </a:p>
          <a:p>
            <a:pPr indent="0" lvl="0" marL="0" marR="0" rtl="0" algn="l">
              <a:lnSpc>
                <a:spcPct val="100000"/>
              </a:lnSpc>
              <a:spcBef>
                <a:spcPts val="0"/>
              </a:spcBef>
              <a:spcAft>
                <a:spcPts val="0"/>
              </a:spcAft>
              <a:buNone/>
            </a:pPr>
            <a:r>
              <a:t/>
            </a:r>
            <a:endParaRPr b="0" i="0" sz="1396"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396" u="none" cap="none" strike="noStrike">
              <a:solidFill>
                <a:srgbClr val="000000"/>
              </a:solidFill>
              <a:latin typeface="Arial"/>
              <a:ea typeface="Arial"/>
              <a:cs typeface="Arial"/>
              <a:sym typeface="Arial"/>
            </a:endParaRPr>
          </a:p>
        </p:txBody>
      </p:sp>
      <p:pic>
        <p:nvPicPr>
          <p:cNvPr id="758" name="Google Shape;758;p43"/>
          <p:cNvPicPr preferRelativeResize="0"/>
          <p:nvPr/>
        </p:nvPicPr>
        <p:blipFill>
          <a:blip r:embed="rId4">
            <a:alphaModFix/>
          </a:blip>
          <a:stretch>
            <a:fillRect/>
          </a:stretch>
        </p:blipFill>
        <p:spPr>
          <a:xfrm>
            <a:off x="2890250" y="1865175"/>
            <a:ext cx="3394925" cy="2240525"/>
          </a:xfrm>
          <a:prstGeom prst="rect">
            <a:avLst/>
          </a:prstGeom>
          <a:noFill/>
          <a:ln>
            <a:noFill/>
          </a:ln>
        </p:spPr>
      </p:pic>
      <p:pic>
        <p:nvPicPr>
          <p:cNvPr id="759" name="Google Shape;759;p43"/>
          <p:cNvPicPr preferRelativeResize="0"/>
          <p:nvPr/>
        </p:nvPicPr>
        <p:blipFill>
          <a:blip r:embed="rId5">
            <a:alphaModFix/>
          </a:blip>
          <a:stretch>
            <a:fillRect/>
          </a:stretch>
        </p:blipFill>
        <p:spPr>
          <a:xfrm>
            <a:off x="2890250" y="4105700"/>
            <a:ext cx="3317568" cy="2872375"/>
          </a:xfrm>
          <a:prstGeom prst="rect">
            <a:avLst/>
          </a:prstGeom>
          <a:noFill/>
          <a:ln>
            <a:noFill/>
          </a:ln>
        </p:spPr>
      </p:pic>
      <p:pic>
        <p:nvPicPr>
          <p:cNvPr id="760" name="Google Shape;760;p43"/>
          <p:cNvPicPr preferRelativeResize="0"/>
          <p:nvPr/>
        </p:nvPicPr>
        <p:blipFill>
          <a:blip r:embed="rId6">
            <a:alphaModFix/>
          </a:blip>
          <a:stretch>
            <a:fillRect/>
          </a:stretch>
        </p:blipFill>
        <p:spPr>
          <a:xfrm>
            <a:off x="6593321" y="1971946"/>
            <a:ext cx="3394925" cy="2905567"/>
          </a:xfrm>
          <a:prstGeom prst="rect">
            <a:avLst/>
          </a:prstGeom>
          <a:noFill/>
          <a:ln>
            <a:noFill/>
          </a:ln>
        </p:spPr>
      </p:pic>
      <p:pic>
        <p:nvPicPr>
          <p:cNvPr id="761" name="Google Shape;761;p43"/>
          <p:cNvPicPr preferRelativeResize="0"/>
          <p:nvPr/>
        </p:nvPicPr>
        <p:blipFill>
          <a:blip r:embed="rId7">
            <a:alphaModFix/>
          </a:blip>
          <a:stretch>
            <a:fillRect/>
          </a:stretch>
        </p:blipFill>
        <p:spPr>
          <a:xfrm>
            <a:off x="6593325" y="4970696"/>
            <a:ext cx="3479851" cy="961525"/>
          </a:xfrm>
          <a:prstGeom prst="rect">
            <a:avLst/>
          </a:prstGeom>
          <a:noFill/>
          <a:ln>
            <a:noFill/>
          </a:ln>
        </p:spPr>
      </p:pic>
      <p:pic>
        <p:nvPicPr>
          <p:cNvPr id="762" name="Google Shape;762;p43"/>
          <p:cNvPicPr preferRelativeResize="0"/>
          <p:nvPr/>
        </p:nvPicPr>
        <p:blipFill>
          <a:blip r:embed="rId8">
            <a:alphaModFix/>
          </a:blip>
          <a:stretch>
            <a:fillRect/>
          </a:stretch>
        </p:blipFill>
        <p:spPr>
          <a:xfrm>
            <a:off x="8531750" y="5594425"/>
            <a:ext cx="1332350" cy="12917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44"/>
          <p:cNvSpPr txBox="1"/>
          <p:nvPr>
            <p:ph type="title"/>
          </p:nvPr>
        </p:nvSpPr>
        <p:spPr>
          <a:xfrm>
            <a:off x="515512" y="137360"/>
            <a:ext cx="8665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Waves</a:t>
            </a:r>
            <a:endParaRPr sz="3555"/>
          </a:p>
        </p:txBody>
      </p:sp>
      <p:grpSp>
        <p:nvGrpSpPr>
          <p:cNvPr id="769" name="Google Shape;769;p44"/>
          <p:cNvGrpSpPr/>
          <p:nvPr/>
        </p:nvGrpSpPr>
        <p:grpSpPr>
          <a:xfrm>
            <a:off x="206038" y="1112133"/>
            <a:ext cx="10002677" cy="5914337"/>
            <a:chOff x="521178" y="1197727"/>
            <a:chExt cx="9689700" cy="5904300"/>
          </a:xfrm>
        </p:grpSpPr>
        <p:sp>
          <p:nvSpPr>
            <p:cNvPr id="770" name="Google Shape;770;p44"/>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rgbClr val="FFFFFF"/>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771" name="Google Shape;771;p44"/>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72" name="Google Shape;772;p44"/>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773" name="Google Shape;773;p44"/>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74" name="Google Shape;774;p44"/>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775" name="Google Shape;775;p44"/>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rgbClr val="000000"/>
                </a:solidFill>
                <a:latin typeface="Arial"/>
                <a:ea typeface="Arial"/>
                <a:cs typeface="Arial"/>
                <a:sym typeface="Arial"/>
              </a:endParaRPr>
            </a:p>
          </p:txBody>
        </p:sp>
        <p:sp>
          <p:nvSpPr>
            <p:cNvPr id="776" name="Google Shape;776;p44"/>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rgbClr val="000000"/>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777" name="Google Shape;777;p44"/>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778" name="Google Shape;778;p44"/>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779" name="Google Shape;779;p44"/>
          <p:cNvSpPr txBox="1"/>
          <p:nvPr/>
        </p:nvSpPr>
        <p:spPr>
          <a:xfrm>
            <a:off x="391254" y="2046058"/>
            <a:ext cx="2217300" cy="48222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Angle of incidence </a:t>
            </a:r>
            <a:r>
              <a:rPr b="0" i="0" lang="en-GB" sz="1396" u="none" cap="none" strike="noStrike">
                <a:solidFill>
                  <a:srgbClr val="000000"/>
                </a:solidFill>
                <a:latin typeface="Arial"/>
                <a:ea typeface="Arial"/>
                <a:cs typeface="Arial"/>
                <a:sym typeface="Arial"/>
              </a:rPr>
              <a:t>– angle between normal and incident ray</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Angle of reflection </a:t>
            </a:r>
            <a:r>
              <a:rPr b="0" i="0" lang="en-GB" sz="1396" u="none" cap="none" strike="noStrike">
                <a:solidFill>
                  <a:srgbClr val="000000"/>
                </a:solidFill>
                <a:latin typeface="Arial"/>
                <a:ea typeface="Arial"/>
                <a:cs typeface="Arial"/>
                <a:sym typeface="Arial"/>
              </a:rPr>
              <a:t>– angle between reflected ray and normal</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Diffuse scattering </a:t>
            </a:r>
            <a:r>
              <a:rPr b="0" i="0" lang="en-GB" sz="1396" u="none" cap="none" strike="noStrike">
                <a:solidFill>
                  <a:srgbClr val="000000"/>
                </a:solidFill>
                <a:latin typeface="Arial"/>
                <a:ea typeface="Arial"/>
                <a:cs typeface="Arial"/>
                <a:sym typeface="Arial"/>
              </a:rPr>
              <a:t>– when light is reflected off a surface in all directions</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Frequency</a:t>
            </a:r>
            <a:r>
              <a:rPr b="0" i="0" lang="en-GB" sz="1396" u="none" cap="none" strike="noStrike">
                <a:solidFill>
                  <a:srgbClr val="000000"/>
                </a:solidFill>
                <a:latin typeface="Arial"/>
                <a:ea typeface="Arial"/>
                <a:cs typeface="Arial"/>
                <a:sym typeface="Arial"/>
              </a:rPr>
              <a:t> – number of waves per second (Hertz)</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Amplitude</a:t>
            </a:r>
            <a:r>
              <a:rPr b="0" i="0" lang="en-GB" sz="1396" u="none" cap="none" strike="noStrike">
                <a:solidFill>
                  <a:srgbClr val="000000"/>
                </a:solidFill>
                <a:latin typeface="Arial"/>
                <a:ea typeface="Arial"/>
                <a:cs typeface="Arial"/>
                <a:sym typeface="Arial"/>
              </a:rPr>
              <a:t> – maximum height of a single wave  from middle to peak or trough</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Wavelength</a:t>
            </a:r>
            <a:r>
              <a:rPr b="0" i="0" lang="en-GB" sz="1396" u="none" cap="none" strike="noStrike">
                <a:solidFill>
                  <a:srgbClr val="000000"/>
                </a:solidFill>
                <a:latin typeface="Arial"/>
                <a:ea typeface="Arial"/>
                <a:cs typeface="Arial"/>
                <a:sym typeface="Arial"/>
              </a:rPr>
              <a:t> – length of a single wave</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Pitch</a:t>
            </a:r>
            <a:r>
              <a:rPr b="0" i="0" lang="en-GB" sz="1396" u="none" cap="none" strike="noStrike">
                <a:solidFill>
                  <a:srgbClr val="000000"/>
                </a:solidFill>
                <a:latin typeface="Arial"/>
                <a:ea typeface="Arial"/>
                <a:cs typeface="Arial"/>
                <a:sym typeface="Arial"/>
              </a:rPr>
              <a:t> – frequency of sound</a:t>
            </a:r>
            <a:endParaRPr sz="1396"/>
          </a:p>
          <a:p>
            <a:pPr indent="0" lvl="0" marL="0" marR="0" rtl="0" algn="l">
              <a:lnSpc>
                <a:spcPct val="100000"/>
              </a:lnSpc>
              <a:spcBef>
                <a:spcPts val="0"/>
              </a:spcBef>
              <a:spcAft>
                <a:spcPts val="0"/>
              </a:spcAft>
              <a:buNone/>
            </a:pPr>
            <a:r>
              <a:rPr b="1" i="0" lang="en-GB" sz="1396" u="none" cap="none" strike="noStrike">
                <a:solidFill>
                  <a:srgbClr val="000000"/>
                </a:solidFill>
                <a:latin typeface="Arial"/>
                <a:ea typeface="Arial"/>
                <a:cs typeface="Arial"/>
                <a:sym typeface="Arial"/>
              </a:rPr>
              <a:t>Echo</a:t>
            </a:r>
            <a:r>
              <a:rPr b="0" i="0" lang="en-GB" sz="1396" u="none" cap="none" strike="noStrike">
                <a:solidFill>
                  <a:srgbClr val="000000"/>
                </a:solidFill>
                <a:latin typeface="Arial"/>
                <a:ea typeface="Arial"/>
                <a:cs typeface="Arial"/>
                <a:sym typeface="Arial"/>
              </a:rPr>
              <a:t> – reflection of sound</a:t>
            </a:r>
            <a:endParaRPr sz="1396"/>
          </a:p>
          <a:p>
            <a:pPr indent="0" lvl="0" marL="0" marR="0" rtl="0" algn="l">
              <a:lnSpc>
                <a:spcPct val="100000"/>
              </a:lnSpc>
              <a:spcBef>
                <a:spcPts val="0"/>
              </a:spcBef>
              <a:spcAft>
                <a:spcPts val="0"/>
              </a:spcAft>
              <a:buNone/>
            </a:pPr>
            <a:r>
              <a:t/>
            </a:r>
            <a:endParaRPr b="0" i="0" sz="1396" u="none" cap="none" strike="noStrike">
              <a:solidFill>
                <a:srgbClr val="000000"/>
              </a:solidFill>
              <a:latin typeface="Arial"/>
              <a:ea typeface="Arial"/>
              <a:cs typeface="Arial"/>
              <a:sym typeface="Arial"/>
            </a:endParaRPr>
          </a:p>
        </p:txBody>
      </p:sp>
      <p:pic>
        <p:nvPicPr>
          <p:cNvPr id="780" name="Google Shape;780;p44"/>
          <p:cNvPicPr preferRelativeResize="0"/>
          <p:nvPr/>
        </p:nvPicPr>
        <p:blipFill>
          <a:blip r:embed="rId4">
            <a:alphaModFix/>
          </a:blip>
          <a:stretch>
            <a:fillRect/>
          </a:stretch>
        </p:blipFill>
        <p:spPr>
          <a:xfrm>
            <a:off x="2931421" y="2084550"/>
            <a:ext cx="3356000" cy="2356481"/>
          </a:xfrm>
          <a:prstGeom prst="rect">
            <a:avLst/>
          </a:prstGeom>
          <a:noFill/>
          <a:ln>
            <a:noFill/>
          </a:ln>
        </p:spPr>
      </p:pic>
      <p:pic>
        <p:nvPicPr>
          <p:cNvPr id="781" name="Google Shape;781;p44"/>
          <p:cNvPicPr preferRelativeResize="0"/>
          <p:nvPr/>
        </p:nvPicPr>
        <p:blipFill>
          <a:blip r:embed="rId5">
            <a:alphaModFix/>
          </a:blip>
          <a:stretch>
            <a:fillRect/>
          </a:stretch>
        </p:blipFill>
        <p:spPr>
          <a:xfrm>
            <a:off x="2931421" y="4842725"/>
            <a:ext cx="3180581" cy="1812262"/>
          </a:xfrm>
          <a:prstGeom prst="rect">
            <a:avLst/>
          </a:prstGeom>
          <a:noFill/>
          <a:ln cap="flat" cmpd="sng" w="28900">
            <a:solidFill>
              <a:schemeClr val="lt1"/>
            </a:solidFill>
            <a:prstDash val="solid"/>
            <a:miter lim="8000"/>
            <a:headEnd len="sm" w="sm" type="none"/>
            <a:tailEnd len="sm" w="sm" type="none"/>
          </a:ln>
        </p:spPr>
      </p:pic>
      <p:pic>
        <p:nvPicPr>
          <p:cNvPr id="782" name="Google Shape;782;p44"/>
          <p:cNvPicPr preferRelativeResize="0"/>
          <p:nvPr/>
        </p:nvPicPr>
        <p:blipFill rotWithShape="1">
          <a:blip r:embed="rId6">
            <a:alphaModFix/>
          </a:blip>
          <a:srcRect b="87850" l="0" r="0" t="0"/>
          <a:stretch/>
        </p:blipFill>
        <p:spPr>
          <a:xfrm>
            <a:off x="6610300" y="1976050"/>
            <a:ext cx="3356000" cy="489901"/>
          </a:xfrm>
          <a:prstGeom prst="rect">
            <a:avLst/>
          </a:prstGeom>
          <a:noFill/>
          <a:ln>
            <a:noFill/>
          </a:ln>
        </p:spPr>
      </p:pic>
      <p:pic>
        <p:nvPicPr>
          <p:cNvPr id="783" name="Google Shape;783;p44"/>
          <p:cNvPicPr preferRelativeResize="0"/>
          <p:nvPr/>
        </p:nvPicPr>
        <p:blipFill rotWithShape="1">
          <a:blip r:embed="rId6">
            <a:alphaModFix/>
          </a:blip>
          <a:srcRect b="0" l="0" r="0" t="36298"/>
          <a:stretch/>
        </p:blipFill>
        <p:spPr>
          <a:xfrm>
            <a:off x="6610300" y="2495749"/>
            <a:ext cx="2570825" cy="1967570"/>
          </a:xfrm>
          <a:prstGeom prst="rect">
            <a:avLst/>
          </a:prstGeom>
          <a:noFill/>
          <a:ln>
            <a:noFill/>
          </a:ln>
        </p:spPr>
      </p:pic>
      <p:pic>
        <p:nvPicPr>
          <p:cNvPr id="784" name="Google Shape;784;p44"/>
          <p:cNvPicPr preferRelativeResize="0"/>
          <p:nvPr/>
        </p:nvPicPr>
        <p:blipFill>
          <a:blip r:embed="rId7">
            <a:alphaModFix/>
          </a:blip>
          <a:stretch>
            <a:fillRect/>
          </a:stretch>
        </p:blipFill>
        <p:spPr>
          <a:xfrm>
            <a:off x="6610300" y="4375650"/>
            <a:ext cx="3045865" cy="2492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
        <p:nvSpPr>
          <p:cNvPr id="790" name="Google Shape;790;p45"/>
          <p:cNvSpPr txBox="1"/>
          <p:nvPr>
            <p:ph type="title"/>
          </p:nvPr>
        </p:nvSpPr>
        <p:spPr>
          <a:xfrm>
            <a:off x="515512" y="137360"/>
            <a:ext cx="8665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Ecosystems</a:t>
            </a:r>
            <a:endParaRPr sz="3555"/>
          </a:p>
        </p:txBody>
      </p:sp>
      <p:grpSp>
        <p:nvGrpSpPr>
          <p:cNvPr id="791" name="Google Shape;791;p45"/>
          <p:cNvGrpSpPr/>
          <p:nvPr/>
        </p:nvGrpSpPr>
        <p:grpSpPr>
          <a:xfrm>
            <a:off x="206038" y="963643"/>
            <a:ext cx="10002677" cy="5914337"/>
            <a:chOff x="521178" y="1197727"/>
            <a:chExt cx="9689700" cy="5904300"/>
          </a:xfrm>
        </p:grpSpPr>
        <p:sp>
          <p:nvSpPr>
            <p:cNvPr id="792" name="Google Shape;792;p45"/>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rgbClr val="FFFFFF"/>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793" name="Google Shape;793;p45"/>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94" name="Google Shape;794;p45"/>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795" name="Google Shape;795;p45"/>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796" name="Google Shape;796;p45"/>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797" name="Google Shape;797;p45"/>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rgbClr val="000000"/>
                </a:solidFill>
                <a:latin typeface="Arial"/>
                <a:ea typeface="Arial"/>
                <a:cs typeface="Arial"/>
                <a:sym typeface="Arial"/>
              </a:endParaRPr>
            </a:p>
          </p:txBody>
        </p:sp>
        <p:sp>
          <p:nvSpPr>
            <p:cNvPr id="798" name="Google Shape;798;p45"/>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rgbClr val="000000"/>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799" name="Google Shape;799;p45"/>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800" name="Google Shape;800;p45"/>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801" name="Google Shape;801;p45"/>
          <p:cNvPicPr preferRelativeResize="0"/>
          <p:nvPr/>
        </p:nvPicPr>
        <p:blipFill rotWithShape="1">
          <a:blip r:embed="rId4">
            <a:alphaModFix/>
          </a:blip>
          <a:srcRect b="0" l="61861" r="0" t="0"/>
          <a:stretch/>
        </p:blipFill>
        <p:spPr>
          <a:xfrm>
            <a:off x="8625293" y="4222282"/>
            <a:ext cx="1387776" cy="2235421"/>
          </a:xfrm>
          <a:prstGeom prst="rect">
            <a:avLst/>
          </a:prstGeom>
          <a:noFill/>
          <a:ln>
            <a:noFill/>
          </a:ln>
        </p:spPr>
      </p:pic>
      <p:pic>
        <p:nvPicPr>
          <p:cNvPr id="802" name="Google Shape;802;p45"/>
          <p:cNvPicPr preferRelativeResize="0"/>
          <p:nvPr/>
        </p:nvPicPr>
        <p:blipFill rotWithShape="1">
          <a:blip r:embed="rId5">
            <a:alphaModFix/>
          </a:blip>
          <a:srcRect b="0" l="0" r="7919" t="0"/>
          <a:stretch/>
        </p:blipFill>
        <p:spPr>
          <a:xfrm>
            <a:off x="6668251" y="1865991"/>
            <a:ext cx="3386587" cy="1787877"/>
          </a:xfrm>
          <a:prstGeom prst="rect">
            <a:avLst/>
          </a:prstGeom>
          <a:noFill/>
          <a:ln>
            <a:noFill/>
          </a:ln>
        </p:spPr>
      </p:pic>
      <p:sp>
        <p:nvSpPr>
          <p:cNvPr id="803" name="Google Shape;803;p45"/>
          <p:cNvSpPr txBox="1"/>
          <p:nvPr/>
        </p:nvSpPr>
        <p:spPr>
          <a:xfrm>
            <a:off x="357632" y="1866009"/>
            <a:ext cx="2208600" cy="4485600"/>
          </a:xfrm>
          <a:prstGeom prst="rect">
            <a:avLst/>
          </a:prstGeom>
          <a:noFill/>
          <a:ln>
            <a:noFill/>
          </a:ln>
        </p:spPr>
        <p:txBody>
          <a:bodyPr anchorCtr="0" anchor="t" bIns="92475" lIns="92475" spcFirstLastPara="1" rIns="92475" wrap="square" tIns="92475">
            <a:spAutoFit/>
          </a:bodyPr>
          <a:lstStyle/>
          <a:p>
            <a:pPr indent="0" lvl="0" marL="0" rtl="0" algn="just">
              <a:spcBef>
                <a:spcPts val="0"/>
              </a:spcBef>
              <a:spcAft>
                <a:spcPts val="0"/>
              </a:spcAft>
              <a:buNone/>
            </a:pPr>
            <a:r>
              <a:rPr b="1" lang="en-GB" sz="1269"/>
              <a:t>Biodiversity</a:t>
            </a:r>
            <a:r>
              <a:rPr lang="en-GB" sz="1269"/>
              <a:t>: the variety of living organisms.</a:t>
            </a:r>
            <a:endParaRPr sz="1269"/>
          </a:p>
          <a:p>
            <a:pPr indent="0" lvl="0" marL="0" rtl="0" algn="just">
              <a:spcBef>
                <a:spcPts val="0"/>
              </a:spcBef>
              <a:spcAft>
                <a:spcPts val="0"/>
              </a:spcAft>
              <a:buNone/>
            </a:pPr>
            <a:r>
              <a:t/>
            </a:r>
            <a:endParaRPr sz="1269"/>
          </a:p>
          <a:p>
            <a:pPr indent="0" lvl="0" marL="0" rtl="0" algn="just">
              <a:spcBef>
                <a:spcPts val="0"/>
              </a:spcBef>
              <a:spcAft>
                <a:spcPts val="0"/>
              </a:spcAft>
              <a:buNone/>
            </a:pPr>
            <a:r>
              <a:rPr b="1" lang="en-GB" sz="1269"/>
              <a:t>Ecosystem:</a:t>
            </a:r>
            <a:r>
              <a:rPr lang="en-GB" sz="1269"/>
              <a:t> the interaction between the living organisms and the different factors of the environment.</a:t>
            </a:r>
            <a:endParaRPr sz="1269"/>
          </a:p>
          <a:p>
            <a:pPr indent="0" lvl="0" marL="0" rtl="0" algn="just">
              <a:spcBef>
                <a:spcPts val="0"/>
              </a:spcBef>
              <a:spcAft>
                <a:spcPts val="0"/>
              </a:spcAft>
              <a:buNone/>
            </a:pPr>
            <a:r>
              <a:t/>
            </a:r>
            <a:endParaRPr sz="1269"/>
          </a:p>
          <a:p>
            <a:pPr indent="0" lvl="0" marL="0" rtl="0" algn="just">
              <a:spcBef>
                <a:spcPts val="0"/>
              </a:spcBef>
              <a:spcAft>
                <a:spcPts val="0"/>
              </a:spcAft>
              <a:buNone/>
            </a:pPr>
            <a:r>
              <a:rPr b="1" lang="en-GB" sz="1269"/>
              <a:t>Community:</a:t>
            </a:r>
            <a:r>
              <a:rPr lang="en-GB" sz="1269"/>
              <a:t> made up of the populations of different species living in a habitat.</a:t>
            </a:r>
            <a:endParaRPr sz="1269"/>
          </a:p>
          <a:p>
            <a:pPr indent="0" lvl="0" marL="0" rtl="0" algn="just">
              <a:spcBef>
                <a:spcPts val="0"/>
              </a:spcBef>
              <a:spcAft>
                <a:spcPts val="0"/>
              </a:spcAft>
              <a:buNone/>
            </a:pPr>
            <a:r>
              <a:t/>
            </a:r>
            <a:endParaRPr sz="1269"/>
          </a:p>
          <a:p>
            <a:pPr indent="0" lvl="0" marL="0" rtl="0" algn="just">
              <a:spcBef>
                <a:spcPts val="0"/>
              </a:spcBef>
              <a:spcAft>
                <a:spcPts val="0"/>
              </a:spcAft>
              <a:buNone/>
            </a:pPr>
            <a:r>
              <a:rPr b="1" lang="en-GB" sz="1269"/>
              <a:t>Competition:</a:t>
            </a:r>
            <a:r>
              <a:rPr lang="en-GB" sz="1269"/>
              <a:t> the negative interaction between two or more organisms which require the same limited resource.</a:t>
            </a:r>
            <a:endParaRPr sz="1269"/>
          </a:p>
          <a:p>
            <a:pPr indent="0" lvl="0" marL="0" rtl="0" algn="just">
              <a:spcBef>
                <a:spcPts val="0"/>
              </a:spcBef>
              <a:spcAft>
                <a:spcPts val="0"/>
              </a:spcAft>
              <a:buNone/>
            </a:pPr>
            <a:r>
              <a:t/>
            </a:r>
            <a:endParaRPr sz="1269"/>
          </a:p>
          <a:p>
            <a:pPr indent="0" lvl="0" marL="0" rtl="0" algn="just">
              <a:spcBef>
                <a:spcPts val="0"/>
              </a:spcBef>
              <a:spcAft>
                <a:spcPts val="0"/>
              </a:spcAft>
              <a:buNone/>
            </a:pPr>
            <a:r>
              <a:rPr b="1" lang="en-GB" sz="1269"/>
              <a:t>Consumers:</a:t>
            </a:r>
            <a:r>
              <a:rPr lang="en-GB" sz="1269"/>
              <a:t> feed on other organisms for their energy. Can be primary, secondary or tertiary.</a:t>
            </a:r>
            <a:endParaRPr sz="1269"/>
          </a:p>
        </p:txBody>
      </p:sp>
      <p:pic>
        <p:nvPicPr>
          <p:cNvPr id="804" name="Google Shape;804;p45"/>
          <p:cNvPicPr preferRelativeResize="0"/>
          <p:nvPr/>
        </p:nvPicPr>
        <p:blipFill rotWithShape="1">
          <a:blip r:embed="rId4">
            <a:alphaModFix/>
          </a:blip>
          <a:srcRect b="0" l="0" r="46216" t="0"/>
          <a:stretch/>
        </p:blipFill>
        <p:spPr>
          <a:xfrm>
            <a:off x="6668250" y="3780000"/>
            <a:ext cx="1957026" cy="2677700"/>
          </a:xfrm>
          <a:prstGeom prst="rect">
            <a:avLst/>
          </a:prstGeom>
          <a:noFill/>
          <a:ln>
            <a:noFill/>
          </a:ln>
        </p:spPr>
      </p:pic>
      <p:pic>
        <p:nvPicPr>
          <p:cNvPr id="805" name="Google Shape;805;p45"/>
          <p:cNvPicPr preferRelativeResize="0"/>
          <p:nvPr/>
        </p:nvPicPr>
        <p:blipFill rotWithShape="1">
          <a:blip r:embed="rId5">
            <a:alphaModFix/>
          </a:blip>
          <a:srcRect b="0" l="46786" r="0" t="22318"/>
          <a:stretch/>
        </p:blipFill>
        <p:spPr>
          <a:xfrm>
            <a:off x="8056027" y="2265058"/>
            <a:ext cx="1957036" cy="1388810"/>
          </a:xfrm>
          <a:prstGeom prst="rect">
            <a:avLst/>
          </a:prstGeom>
          <a:noFill/>
          <a:ln>
            <a:noFill/>
          </a:ln>
        </p:spPr>
      </p:pic>
      <p:pic>
        <p:nvPicPr>
          <p:cNvPr id="806" name="Google Shape;806;p45"/>
          <p:cNvPicPr preferRelativeResize="0"/>
          <p:nvPr/>
        </p:nvPicPr>
        <p:blipFill rotWithShape="1">
          <a:blip r:embed="rId6">
            <a:alphaModFix/>
          </a:blip>
          <a:srcRect b="73439" l="0" r="0" t="0"/>
          <a:stretch/>
        </p:blipFill>
        <p:spPr>
          <a:xfrm>
            <a:off x="2888225" y="1866000"/>
            <a:ext cx="3311150" cy="950475"/>
          </a:xfrm>
          <a:prstGeom prst="rect">
            <a:avLst/>
          </a:prstGeom>
          <a:noFill/>
          <a:ln>
            <a:noFill/>
          </a:ln>
        </p:spPr>
      </p:pic>
      <p:pic>
        <p:nvPicPr>
          <p:cNvPr id="807" name="Google Shape;807;p45"/>
          <p:cNvPicPr preferRelativeResize="0"/>
          <p:nvPr/>
        </p:nvPicPr>
        <p:blipFill rotWithShape="1">
          <a:blip r:embed="rId6">
            <a:alphaModFix/>
          </a:blip>
          <a:srcRect b="0" l="0" r="0" t="27615"/>
          <a:stretch/>
        </p:blipFill>
        <p:spPr>
          <a:xfrm>
            <a:off x="2888225" y="2813652"/>
            <a:ext cx="2605501" cy="2038276"/>
          </a:xfrm>
          <a:prstGeom prst="rect">
            <a:avLst/>
          </a:prstGeom>
          <a:noFill/>
          <a:ln>
            <a:noFill/>
          </a:ln>
        </p:spPr>
      </p:pic>
      <p:pic>
        <p:nvPicPr>
          <p:cNvPr id="808" name="Google Shape;808;p45"/>
          <p:cNvPicPr preferRelativeResize="0"/>
          <p:nvPr/>
        </p:nvPicPr>
        <p:blipFill>
          <a:blip r:embed="rId7">
            <a:alphaModFix/>
          </a:blip>
          <a:stretch>
            <a:fillRect/>
          </a:stretch>
        </p:blipFill>
        <p:spPr>
          <a:xfrm>
            <a:off x="2923936" y="5550886"/>
            <a:ext cx="3386600" cy="1046305"/>
          </a:xfrm>
          <a:prstGeom prst="rect">
            <a:avLst/>
          </a:prstGeom>
          <a:noFill/>
          <a:ln>
            <a:noFill/>
          </a:ln>
        </p:spPr>
      </p:pic>
      <p:pic>
        <p:nvPicPr>
          <p:cNvPr id="809" name="Google Shape;809;p45"/>
          <p:cNvPicPr preferRelativeResize="0"/>
          <p:nvPr/>
        </p:nvPicPr>
        <p:blipFill>
          <a:blip r:embed="rId8">
            <a:alphaModFix/>
          </a:blip>
          <a:stretch>
            <a:fillRect/>
          </a:stretch>
        </p:blipFill>
        <p:spPr>
          <a:xfrm>
            <a:off x="4557028" y="3200163"/>
            <a:ext cx="1577947" cy="22354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46"/>
          <p:cNvSpPr txBox="1"/>
          <p:nvPr>
            <p:ph type="title"/>
          </p:nvPr>
        </p:nvSpPr>
        <p:spPr>
          <a:xfrm>
            <a:off x="515512" y="137360"/>
            <a:ext cx="8665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Energy stores</a:t>
            </a:r>
            <a:endParaRPr sz="3555"/>
          </a:p>
        </p:txBody>
      </p:sp>
      <p:grpSp>
        <p:nvGrpSpPr>
          <p:cNvPr id="816" name="Google Shape;816;p46"/>
          <p:cNvGrpSpPr/>
          <p:nvPr/>
        </p:nvGrpSpPr>
        <p:grpSpPr>
          <a:xfrm>
            <a:off x="173747" y="963652"/>
            <a:ext cx="10158681" cy="5914337"/>
            <a:chOff x="521178" y="1197727"/>
            <a:chExt cx="9689700" cy="5904300"/>
          </a:xfrm>
        </p:grpSpPr>
        <p:sp>
          <p:nvSpPr>
            <p:cNvPr id="817" name="Google Shape;817;p46"/>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rgbClr val="FFFFFF"/>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818" name="Google Shape;818;p46"/>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819" name="Google Shape;819;p46"/>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820" name="Google Shape;820;p46"/>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821" name="Google Shape;821;p46"/>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822" name="Google Shape;822;p46"/>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rgbClr val="000000"/>
                </a:solidFill>
                <a:latin typeface="Arial"/>
                <a:ea typeface="Arial"/>
                <a:cs typeface="Arial"/>
                <a:sym typeface="Arial"/>
              </a:endParaRPr>
            </a:p>
          </p:txBody>
        </p:sp>
        <p:sp>
          <p:nvSpPr>
            <p:cNvPr id="823" name="Google Shape;823;p46"/>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rgbClr val="000000"/>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pic>
        <p:nvPicPr>
          <p:cNvPr id="824" name="Google Shape;824;p46"/>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825" name="Google Shape;825;p46"/>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826" name="Google Shape;826;p46"/>
          <p:cNvSpPr txBox="1"/>
          <p:nvPr/>
        </p:nvSpPr>
        <p:spPr>
          <a:xfrm>
            <a:off x="381580" y="1855356"/>
            <a:ext cx="2182200" cy="4197000"/>
          </a:xfrm>
          <a:prstGeom prst="rect">
            <a:avLst/>
          </a:prstGeom>
          <a:noFill/>
          <a:ln>
            <a:noFill/>
          </a:ln>
        </p:spPr>
        <p:txBody>
          <a:bodyPr anchorCtr="0" anchor="t" bIns="46250" lIns="92475" spcFirstLastPara="1" rIns="92475" wrap="square" tIns="46250">
            <a:spAutoFit/>
          </a:bodyPr>
          <a:lstStyle/>
          <a:p>
            <a:pPr indent="0" lvl="0" marL="0" marR="0" rtl="0" algn="l">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Energy transfer </a:t>
            </a:r>
            <a:r>
              <a:rPr b="0" i="0" lang="en-GB" sz="1269" u="none" cap="none" strike="noStrike">
                <a:solidFill>
                  <a:srgbClr val="000000"/>
                </a:solidFill>
                <a:latin typeface="Arial"/>
                <a:ea typeface="Arial"/>
                <a:cs typeface="Arial"/>
                <a:sym typeface="Arial"/>
              </a:rPr>
              <a:t>– changes from one energy store to another</a:t>
            </a:r>
            <a:endParaRPr sz="1269"/>
          </a:p>
          <a:p>
            <a:pPr indent="0" lvl="0" marL="0" marR="0" rtl="0" algn="l">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Conservation of energy </a:t>
            </a:r>
            <a:r>
              <a:rPr b="0" i="0" lang="en-GB" sz="1269" u="none" cap="none" strike="noStrike">
                <a:solidFill>
                  <a:srgbClr val="000000"/>
                </a:solidFill>
                <a:latin typeface="Arial"/>
                <a:ea typeface="Arial"/>
                <a:cs typeface="Arial"/>
                <a:sym typeface="Arial"/>
              </a:rPr>
              <a:t>– Energy cannot be created or destroyed, only transferred to another form</a:t>
            </a:r>
            <a:endParaRPr sz="1269"/>
          </a:p>
          <a:p>
            <a:pPr indent="0" lvl="0" marL="0" marR="0" rtl="0" algn="l">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Kinetic energy </a:t>
            </a:r>
            <a:r>
              <a:rPr b="0" i="0" lang="en-GB" sz="1269" u="none" cap="none" strike="noStrike">
                <a:solidFill>
                  <a:srgbClr val="000000"/>
                </a:solidFill>
                <a:latin typeface="Arial"/>
                <a:ea typeface="Arial"/>
                <a:cs typeface="Arial"/>
                <a:sym typeface="Arial"/>
              </a:rPr>
              <a:t>– movement energy</a:t>
            </a:r>
            <a:endParaRPr sz="1269"/>
          </a:p>
          <a:p>
            <a:pPr indent="0" lvl="0" marL="0" marR="0" rtl="0" algn="l">
              <a:lnSpc>
                <a:spcPct val="100000"/>
              </a:lnSpc>
              <a:spcBef>
                <a:spcPts val="0"/>
              </a:spcBef>
              <a:spcAft>
                <a:spcPts val="0"/>
              </a:spcAft>
              <a:buNone/>
            </a:pPr>
            <a:r>
              <a:rPr b="0" i="0" lang="en-GB" sz="1269" u="none" cap="none" strike="noStrike">
                <a:solidFill>
                  <a:srgbClr val="000000"/>
                </a:solidFill>
                <a:latin typeface="Arial"/>
                <a:ea typeface="Arial"/>
                <a:cs typeface="Arial"/>
                <a:sym typeface="Arial"/>
              </a:rPr>
              <a:t>Elastic potential energy – energy stored in squashed, stretched or twisted materials</a:t>
            </a:r>
            <a:endParaRPr sz="1269"/>
          </a:p>
          <a:p>
            <a:pPr indent="0" lvl="0" marL="0" marR="0" rtl="0" algn="l">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Gravitational potential energy </a:t>
            </a:r>
            <a:r>
              <a:rPr b="0" i="0" lang="en-GB" sz="1269" u="none" cap="none" strike="noStrike">
                <a:solidFill>
                  <a:srgbClr val="000000"/>
                </a:solidFill>
                <a:latin typeface="Arial"/>
                <a:ea typeface="Arial"/>
                <a:cs typeface="Arial"/>
                <a:sym typeface="Arial"/>
              </a:rPr>
              <a:t>– energy stored in a raised object against gravity</a:t>
            </a:r>
            <a:endParaRPr sz="1269"/>
          </a:p>
          <a:p>
            <a:pPr indent="0" lvl="0" marL="0" marR="0" rtl="0" algn="l">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Power</a:t>
            </a:r>
            <a:r>
              <a:rPr b="0" i="0" lang="en-GB" sz="1269" u="none" cap="none" strike="noStrike">
                <a:solidFill>
                  <a:srgbClr val="000000"/>
                </a:solidFill>
                <a:latin typeface="Arial"/>
                <a:ea typeface="Arial"/>
                <a:cs typeface="Arial"/>
                <a:sym typeface="Arial"/>
              </a:rPr>
              <a:t> – rate of work done</a:t>
            </a:r>
            <a:endParaRPr sz="1269"/>
          </a:p>
          <a:p>
            <a:pPr indent="0" lvl="0" marL="0" marR="0" rtl="0" algn="l">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Non-renewable</a:t>
            </a:r>
            <a:r>
              <a:rPr b="0" i="0" lang="en-GB" sz="1269" u="none" cap="none" strike="noStrike">
                <a:solidFill>
                  <a:srgbClr val="000000"/>
                </a:solidFill>
                <a:latin typeface="Arial"/>
                <a:ea typeface="Arial"/>
                <a:cs typeface="Arial"/>
                <a:sym typeface="Arial"/>
              </a:rPr>
              <a:t> – a resource that cannot be replaced once used up</a:t>
            </a:r>
            <a:endParaRPr sz="1269"/>
          </a:p>
        </p:txBody>
      </p:sp>
      <p:graphicFrame>
        <p:nvGraphicFramePr>
          <p:cNvPr id="827" name="Google Shape;827;p46"/>
          <p:cNvGraphicFramePr/>
          <p:nvPr/>
        </p:nvGraphicFramePr>
        <p:xfrm>
          <a:off x="2939717" y="1968610"/>
          <a:ext cx="3000000" cy="3000000"/>
        </p:xfrm>
        <a:graphic>
          <a:graphicData uri="http://schemas.openxmlformats.org/drawingml/2006/table">
            <a:tbl>
              <a:tblPr>
                <a:noFill/>
                <a:tableStyleId>{99D3A40B-F65B-47CD-AD8B-BC7DB1C6330C}</a:tableStyleId>
              </a:tblPr>
              <a:tblGrid>
                <a:gridCol w="979250"/>
                <a:gridCol w="2274925"/>
              </a:tblGrid>
              <a:tr h="305900">
                <a:tc>
                  <a:txBody>
                    <a:bodyPr/>
                    <a:lstStyle/>
                    <a:p>
                      <a:pPr indent="0" lvl="0" marL="0" rtl="0" algn="ctr">
                        <a:lnSpc>
                          <a:spcPct val="115000"/>
                        </a:lnSpc>
                        <a:spcBef>
                          <a:spcPts val="0"/>
                        </a:spcBef>
                        <a:spcAft>
                          <a:spcPts val="0"/>
                        </a:spcAft>
                        <a:buNone/>
                      </a:pPr>
                      <a:r>
                        <a:rPr b="1" lang="en-GB" sz="882"/>
                        <a:t>Energy Store</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GB" sz="882"/>
                        <a:t>Description</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r>
              <a:tr h="473675">
                <a:tc>
                  <a:txBody>
                    <a:bodyPr/>
                    <a:lstStyle/>
                    <a:p>
                      <a:pPr indent="0" lvl="0" marL="0" rtl="0" algn="l">
                        <a:spcBef>
                          <a:spcPts val="0"/>
                        </a:spcBef>
                        <a:spcAft>
                          <a:spcPts val="0"/>
                        </a:spcAft>
                        <a:buNone/>
                      </a:pPr>
                      <a:r>
                        <a:rPr b="1" lang="en-GB" sz="882"/>
                        <a:t>Chemical Energy</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882"/>
                        <a:t>Energy stored in fuels, food, and batteries. Released during chemical reactions.</a:t>
                      </a:r>
                      <a:endParaRPr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r>
              <a:tr h="398475">
                <a:tc>
                  <a:txBody>
                    <a:bodyPr/>
                    <a:lstStyle/>
                    <a:p>
                      <a:pPr indent="0" lvl="0" marL="0" rtl="0" algn="l">
                        <a:spcBef>
                          <a:spcPts val="0"/>
                        </a:spcBef>
                        <a:spcAft>
                          <a:spcPts val="0"/>
                        </a:spcAft>
                        <a:buNone/>
                      </a:pPr>
                      <a:r>
                        <a:rPr b="1" lang="en-GB" sz="882"/>
                        <a:t>Kinetic Energy</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882"/>
                        <a:t>Energy stored in a moving object. Increases with speed and mass.</a:t>
                      </a:r>
                      <a:endParaRPr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r>
              <a:tr h="539750">
                <a:tc>
                  <a:txBody>
                    <a:bodyPr/>
                    <a:lstStyle/>
                    <a:p>
                      <a:pPr indent="0" lvl="0" marL="0" rtl="0" algn="l">
                        <a:spcBef>
                          <a:spcPts val="0"/>
                        </a:spcBef>
                        <a:spcAft>
                          <a:spcPts val="0"/>
                        </a:spcAft>
                        <a:buNone/>
                      </a:pPr>
                      <a:r>
                        <a:rPr b="1" lang="en-GB" sz="882"/>
                        <a:t>Gravitational Potential Energy</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882"/>
                        <a:t>Energy stored in an object held at height. Increases with height and mass.</a:t>
                      </a:r>
                      <a:endParaRPr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r>
              <a:tr h="539750">
                <a:tc>
                  <a:txBody>
                    <a:bodyPr/>
                    <a:lstStyle/>
                    <a:p>
                      <a:pPr indent="0" lvl="0" marL="0" rtl="0" algn="l">
                        <a:spcBef>
                          <a:spcPts val="0"/>
                        </a:spcBef>
                        <a:spcAft>
                          <a:spcPts val="0"/>
                        </a:spcAft>
                        <a:buNone/>
                      </a:pPr>
                      <a:r>
                        <a:rPr b="1" lang="en-GB" sz="882"/>
                        <a:t>Elastic Potential Energy</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882"/>
                        <a:t>Energy stored in a stretched or compressed object, like a spring or rubber band.</a:t>
                      </a:r>
                      <a:endParaRPr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r>
              <a:tr h="558650">
                <a:tc>
                  <a:txBody>
                    <a:bodyPr/>
                    <a:lstStyle/>
                    <a:p>
                      <a:pPr indent="0" lvl="0" marL="0" rtl="0" algn="l">
                        <a:spcBef>
                          <a:spcPts val="0"/>
                        </a:spcBef>
                        <a:spcAft>
                          <a:spcPts val="0"/>
                        </a:spcAft>
                        <a:buNone/>
                      </a:pPr>
                      <a:r>
                        <a:rPr b="1" lang="en-GB" sz="882"/>
                        <a:t>Thermal (Internal) Energy</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882"/>
                        <a:t>Energy stored in an object due to the movement of its particles (linked to temperature).</a:t>
                      </a:r>
                      <a:endParaRPr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r>
              <a:tr h="417350">
                <a:tc>
                  <a:txBody>
                    <a:bodyPr/>
                    <a:lstStyle/>
                    <a:p>
                      <a:pPr indent="0" lvl="0" marL="0" rtl="0" algn="l">
                        <a:spcBef>
                          <a:spcPts val="0"/>
                        </a:spcBef>
                        <a:spcAft>
                          <a:spcPts val="0"/>
                        </a:spcAft>
                        <a:buNone/>
                      </a:pPr>
                      <a:r>
                        <a:rPr b="1" lang="en-GB" sz="882"/>
                        <a:t>Magnetic Energy</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882"/>
                        <a:t>Energy stored when magnetic poles are pushed together or pulled apart.</a:t>
                      </a:r>
                      <a:endParaRPr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r>
              <a:tr h="558650">
                <a:tc>
                  <a:txBody>
                    <a:bodyPr/>
                    <a:lstStyle/>
                    <a:p>
                      <a:pPr indent="0" lvl="0" marL="0" rtl="0" algn="l">
                        <a:spcBef>
                          <a:spcPts val="0"/>
                        </a:spcBef>
                        <a:spcAft>
                          <a:spcPts val="0"/>
                        </a:spcAft>
                        <a:buNone/>
                      </a:pPr>
                      <a:r>
                        <a:rPr b="1" lang="en-GB" sz="882"/>
                        <a:t>Electrostatic Energy</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882"/>
                        <a:t>Energy stored when like charges are close together or opposite charges are separated.</a:t>
                      </a:r>
                      <a:endParaRPr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r>
              <a:tr h="428900">
                <a:tc>
                  <a:txBody>
                    <a:bodyPr/>
                    <a:lstStyle/>
                    <a:p>
                      <a:pPr indent="0" lvl="0" marL="0" rtl="0" algn="l">
                        <a:spcBef>
                          <a:spcPts val="0"/>
                        </a:spcBef>
                        <a:spcAft>
                          <a:spcPts val="0"/>
                        </a:spcAft>
                        <a:buNone/>
                      </a:pPr>
                      <a:r>
                        <a:rPr b="1" lang="en-GB" sz="882"/>
                        <a:t>Nuclear Energy</a:t>
                      </a:r>
                      <a:endParaRPr b="1"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GB" sz="882"/>
                        <a:t>Energy stored in the nucleus of atoms. Released during nuclear reactions.</a:t>
                      </a:r>
                      <a:endParaRPr sz="882"/>
                    </a:p>
                  </a:txBody>
                  <a:tcPr marT="91425" marB="91425" marR="91450" marL="91450">
                    <a:lnL cap="flat" cmpd="sng" w="28900">
                      <a:solidFill>
                        <a:srgbClr val="000000"/>
                      </a:solidFill>
                      <a:prstDash val="solid"/>
                      <a:round/>
                      <a:headEnd len="sm" w="sm" type="none"/>
                      <a:tailEnd len="sm" w="sm" type="none"/>
                    </a:lnL>
                    <a:lnR cap="flat" cmpd="sng" w="28900">
                      <a:solidFill>
                        <a:srgbClr val="000000"/>
                      </a:solidFill>
                      <a:prstDash val="solid"/>
                      <a:round/>
                      <a:headEnd len="sm" w="sm" type="none"/>
                      <a:tailEnd len="sm" w="sm" type="none"/>
                    </a:lnR>
                    <a:lnT cap="flat" cmpd="sng" w="28900">
                      <a:solidFill>
                        <a:srgbClr val="000000"/>
                      </a:solidFill>
                      <a:prstDash val="solid"/>
                      <a:round/>
                      <a:headEnd len="sm" w="sm" type="none"/>
                      <a:tailEnd len="sm" w="sm" type="none"/>
                    </a:lnT>
                    <a:lnB cap="flat" cmpd="sng" w="28900">
                      <a:solidFill>
                        <a:srgbClr val="000000"/>
                      </a:solidFill>
                      <a:prstDash val="solid"/>
                      <a:round/>
                      <a:headEnd len="sm" w="sm" type="none"/>
                      <a:tailEnd len="sm" w="sm" type="none"/>
                    </a:lnB>
                  </a:tcPr>
                </a:tc>
              </a:tr>
            </a:tbl>
          </a:graphicData>
        </a:graphic>
      </p:graphicFrame>
      <p:pic>
        <p:nvPicPr>
          <p:cNvPr id="828" name="Google Shape;828;p46"/>
          <p:cNvPicPr preferRelativeResize="0"/>
          <p:nvPr/>
        </p:nvPicPr>
        <p:blipFill>
          <a:blip r:embed="rId4">
            <a:alphaModFix/>
          </a:blip>
          <a:stretch>
            <a:fillRect/>
          </a:stretch>
        </p:blipFill>
        <p:spPr>
          <a:xfrm>
            <a:off x="6675221" y="1855346"/>
            <a:ext cx="3532675" cy="2180582"/>
          </a:xfrm>
          <a:prstGeom prst="rect">
            <a:avLst/>
          </a:prstGeom>
          <a:noFill/>
          <a:ln>
            <a:noFill/>
          </a:ln>
        </p:spPr>
      </p:pic>
      <p:pic>
        <p:nvPicPr>
          <p:cNvPr id="829" name="Google Shape;829;p46"/>
          <p:cNvPicPr preferRelativeResize="0"/>
          <p:nvPr/>
        </p:nvPicPr>
        <p:blipFill>
          <a:blip r:embed="rId5">
            <a:alphaModFix/>
          </a:blip>
          <a:stretch>
            <a:fillRect/>
          </a:stretch>
        </p:blipFill>
        <p:spPr>
          <a:xfrm>
            <a:off x="6675225" y="4035925"/>
            <a:ext cx="2549338" cy="26677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grpSp>
        <p:nvGrpSpPr>
          <p:cNvPr id="835" name="Google Shape;835;p47"/>
          <p:cNvGrpSpPr/>
          <p:nvPr/>
        </p:nvGrpSpPr>
        <p:grpSpPr>
          <a:xfrm>
            <a:off x="345101" y="963643"/>
            <a:ext cx="10002677" cy="5914337"/>
            <a:chOff x="521178" y="1197727"/>
            <a:chExt cx="9689700" cy="5904300"/>
          </a:xfrm>
        </p:grpSpPr>
        <p:sp>
          <p:nvSpPr>
            <p:cNvPr id="836" name="Google Shape;836;p47"/>
            <p:cNvSpPr/>
            <p:nvPr/>
          </p:nvSpPr>
          <p:spPr>
            <a:xfrm>
              <a:off x="521178" y="1197727"/>
              <a:ext cx="9689700" cy="5904300"/>
            </a:xfrm>
            <a:prstGeom prst="rect">
              <a:avLst/>
            </a:prstGeom>
            <a:solidFill>
              <a:schemeClr val="lt1"/>
            </a:solidFill>
            <a:ln cap="flat" cmpd="sng" w="38550">
              <a:solidFill>
                <a:schemeClr val="dk1"/>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rgbClr val="FFFFFF"/>
                  </a:solidFill>
                  <a:latin typeface="Arial"/>
                  <a:ea typeface="Arial"/>
                  <a:cs typeface="Arial"/>
                  <a:sym typeface="Arial"/>
                </a:rPr>
                <a:t>KS Line </a:t>
              </a:r>
              <a:endParaRPr b="0" i="0" sz="1396" u="none" cap="none" strike="noStrike">
                <a:solidFill>
                  <a:srgbClr val="000000"/>
                </a:solidFill>
                <a:latin typeface="Arial"/>
                <a:ea typeface="Arial"/>
                <a:cs typeface="Arial"/>
                <a:sym typeface="Arial"/>
              </a:endParaRPr>
            </a:p>
          </p:txBody>
        </p:sp>
        <p:sp>
          <p:nvSpPr>
            <p:cNvPr id="837" name="Google Shape;837;p47"/>
            <p:cNvSpPr/>
            <p:nvPr/>
          </p:nvSpPr>
          <p:spPr>
            <a:xfrm>
              <a:off x="691282" y="2039996"/>
              <a:ext cx="2157600" cy="49563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838" name="Google Shape;838;p47"/>
            <p:cNvSpPr/>
            <p:nvPr/>
          </p:nvSpPr>
          <p:spPr>
            <a:xfrm>
              <a:off x="735075" y="1343999"/>
              <a:ext cx="2157600" cy="504000"/>
            </a:xfrm>
            <a:prstGeom prst="rect">
              <a:avLst/>
            </a:prstGeom>
            <a:noFill/>
            <a:ln cap="flat" cmpd="sng" w="28900">
              <a:solidFill>
                <a:srgbClr val="00B05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839" name="Google Shape;839;p47"/>
            <p:cNvSpPr/>
            <p:nvPr/>
          </p:nvSpPr>
          <p:spPr>
            <a:xfrm>
              <a:off x="3045309" y="2039996"/>
              <a:ext cx="3455700" cy="49563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rgbClr val="FFFFFF"/>
                </a:solidFill>
                <a:latin typeface="Arial"/>
                <a:ea typeface="Arial"/>
                <a:cs typeface="Arial"/>
                <a:sym typeface="Arial"/>
              </a:endParaRPr>
            </a:p>
          </p:txBody>
        </p:sp>
        <p:sp>
          <p:nvSpPr>
            <p:cNvPr id="840" name="Google Shape;840;p47"/>
            <p:cNvSpPr/>
            <p:nvPr/>
          </p:nvSpPr>
          <p:spPr>
            <a:xfrm>
              <a:off x="3045309" y="1343998"/>
              <a:ext cx="3455700" cy="504000"/>
            </a:xfrm>
            <a:prstGeom prst="rect">
              <a:avLst/>
            </a:prstGeom>
            <a:noFill/>
            <a:ln cap="flat" cmpd="sng" w="28900">
              <a:solidFill>
                <a:srgbClr val="FF000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rgbClr val="000000"/>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841" name="Google Shape;841;p47"/>
            <p:cNvSpPr/>
            <p:nvPr/>
          </p:nvSpPr>
          <p:spPr>
            <a:xfrm>
              <a:off x="6653858" y="2039996"/>
              <a:ext cx="3522600" cy="49563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rgbClr val="000000"/>
                </a:solidFill>
                <a:latin typeface="Arial"/>
                <a:ea typeface="Arial"/>
                <a:cs typeface="Arial"/>
                <a:sym typeface="Arial"/>
              </a:endParaRPr>
            </a:p>
          </p:txBody>
        </p:sp>
        <p:sp>
          <p:nvSpPr>
            <p:cNvPr id="842" name="Google Shape;842;p47"/>
            <p:cNvSpPr/>
            <p:nvPr/>
          </p:nvSpPr>
          <p:spPr>
            <a:xfrm>
              <a:off x="6653857" y="1343998"/>
              <a:ext cx="3522600" cy="504000"/>
            </a:xfrm>
            <a:prstGeom prst="rect">
              <a:avLst/>
            </a:prstGeom>
            <a:noFill/>
            <a:ln cap="flat" cmpd="sng" w="28900">
              <a:solidFill>
                <a:srgbClr val="0070C0"/>
              </a:solidFill>
              <a:prstDash val="solid"/>
              <a:miter lim="800000"/>
              <a:headEnd len="sm" w="sm" type="none"/>
              <a:tailEnd len="sm" w="sm" type="none"/>
            </a:ln>
          </p:spPr>
          <p:txBody>
            <a:bodyPr anchorCtr="0" anchor="ctr" bIns="44025" lIns="88075" spcFirstLastPara="1" rIns="88075" wrap="square" tIns="44025">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rgbClr val="000000"/>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pSp>
      <p:sp>
        <p:nvSpPr>
          <p:cNvPr id="843" name="Google Shape;843;p47"/>
          <p:cNvSpPr txBox="1"/>
          <p:nvPr>
            <p:ph type="title"/>
          </p:nvPr>
        </p:nvSpPr>
        <p:spPr>
          <a:xfrm>
            <a:off x="515512" y="137360"/>
            <a:ext cx="8665500" cy="677700"/>
          </a:xfrm>
          <a:prstGeom prst="rect">
            <a:avLst/>
          </a:prstGeom>
          <a:solidFill>
            <a:srgbClr val="D9E5F8"/>
          </a:solidFill>
          <a:ln>
            <a:noFill/>
          </a:ln>
        </p:spPr>
        <p:txBody>
          <a:bodyPr anchorCtr="0" anchor="ctr" bIns="44025" lIns="88075" spcFirstLastPara="1" rIns="88075" wrap="square" tIns="44025">
            <a:normAutofit/>
          </a:bodyPr>
          <a:lstStyle/>
          <a:p>
            <a:pPr indent="0" lvl="0" marL="0" rtl="0" algn="l">
              <a:lnSpc>
                <a:spcPct val="90000"/>
              </a:lnSpc>
              <a:spcBef>
                <a:spcPts val="0"/>
              </a:spcBef>
              <a:spcAft>
                <a:spcPts val="0"/>
              </a:spcAft>
              <a:buClr>
                <a:schemeClr val="dk1"/>
              </a:buClr>
              <a:buSzPts val="4189"/>
              <a:buFont typeface="Play"/>
              <a:buNone/>
            </a:pPr>
            <a:r>
              <a:rPr lang="en-GB" sz="3555"/>
              <a:t>Subject: Topic – Chemical reactions 2</a:t>
            </a:r>
            <a:endParaRPr sz="3555"/>
          </a:p>
        </p:txBody>
      </p:sp>
      <p:pic>
        <p:nvPicPr>
          <p:cNvPr id="844" name="Google Shape;844;p47"/>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845" name="Google Shape;845;p47"/>
          <p:cNvSpPr txBox="1"/>
          <p:nvPr/>
        </p:nvSpPr>
        <p:spPr>
          <a:xfrm>
            <a:off x="2000863" y="7026070"/>
            <a:ext cx="6347400" cy="489900"/>
          </a:xfrm>
          <a:prstGeom prst="rect">
            <a:avLst/>
          </a:prstGeom>
          <a:noFill/>
          <a:ln>
            <a:noFill/>
          </a:ln>
        </p:spPr>
        <p:txBody>
          <a:bodyPr anchorCtr="0" anchor="t" bIns="58725" lIns="117400" spcFirstLastPara="1" rIns="117400" wrap="square" tIns="58725">
            <a:spAutoFit/>
          </a:bodyPr>
          <a:lstStyle/>
          <a:p>
            <a:pPr indent="0" lvl="0" marL="0" marR="0" rtl="0" algn="ctr">
              <a:lnSpc>
                <a:spcPct val="100000"/>
              </a:lnSpc>
              <a:spcBef>
                <a:spcPts val="0"/>
              </a:spcBef>
              <a:spcAft>
                <a:spcPts val="0"/>
              </a:spcAft>
              <a:buClr>
                <a:srgbClr val="000000"/>
              </a:buClr>
              <a:buSzPts val="4189"/>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sp>
        <p:nvSpPr>
          <p:cNvPr id="846" name="Google Shape;846;p47"/>
          <p:cNvSpPr txBox="1"/>
          <p:nvPr/>
        </p:nvSpPr>
        <p:spPr>
          <a:xfrm>
            <a:off x="534860" y="1830754"/>
            <a:ext cx="2106900" cy="4392300"/>
          </a:xfrm>
          <a:prstGeom prst="rect">
            <a:avLst/>
          </a:prstGeom>
          <a:noFill/>
          <a:ln>
            <a:noFill/>
          </a:ln>
        </p:spPr>
        <p:txBody>
          <a:bodyPr anchorCtr="0" anchor="t" bIns="46250" lIns="92475" spcFirstLastPara="1" rIns="92475" wrap="square" tIns="46250">
            <a:spAutoFit/>
          </a:bodyPr>
          <a:lstStyle/>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Endothermic</a:t>
            </a:r>
            <a:r>
              <a:rPr b="0" i="0" lang="en-GB" sz="1269" u="none" cap="none" strike="noStrike">
                <a:solidFill>
                  <a:srgbClr val="000000"/>
                </a:solidFill>
                <a:latin typeface="Arial"/>
                <a:ea typeface="Arial"/>
                <a:cs typeface="Arial"/>
                <a:sym typeface="Arial"/>
              </a:rPr>
              <a:t> – reactions which take in heat</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Exothermic </a:t>
            </a:r>
            <a:r>
              <a:rPr b="0" i="0" lang="en-GB" sz="1269" u="none" cap="none" strike="noStrike">
                <a:solidFill>
                  <a:srgbClr val="000000"/>
                </a:solidFill>
                <a:latin typeface="Arial"/>
                <a:ea typeface="Arial"/>
                <a:cs typeface="Arial"/>
                <a:sym typeface="Arial"/>
              </a:rPr>
              <a:t>– reactions which give out heat</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Oxidation</a:t>
            </a:r>
            <a:r>
              <a:rPr b="0" i="0" lang="en-GB" sz="1269" u="none" cap="none" strike="noStrike">
                <a:solidFill>
                  <a:srgbClr val="000000"/>
                </a:solidFill>
                <a:latin typeface="Arial"/>
                <a:ea typeface="Arial"/>
                <a:cs typeface="Arial"/>
                <a:sym typeface="Arial"/>
              </a:rPr>
              <a:t> – reactions of elements with oxygen</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Combustion</a:t>
            </a:r>
            <a:r>
              <a:rPr b="0" i="0" lang="en-GB" sz="1269" u="none" cap="none" strike="noStrike">
                <a:solidFill>
                  <a:srgbClr val="000000"/>
                </a:solidFill>
                <a:latin typeface="Arial"/>
                <a:ea typeface="Arial"/>
                <a:cs typeface="Arial"/>
                <a:sym typeface="Arial"/>
              </a:rPr>
              <a:t> – burning fuel in oxygen</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Thermal decomposition </a:t>
            </a:r>
            <a:r>
              <a:rPr b="0" i="0" lang="en-GB" sz="1269" u="none" cap="none" strike="noStrike">
                <a:solidFill>
                  <a:srgbClr val="000000"/>
                </a:solidFill>
                <a:latin typeface="Arial"/>
                <a:ea typeface="Arial"/>
                <a:cs typeface="Arial"/>
                <a:sym typeface="Arial"/>
              </a:rPr>
              <a:t>– to break a substance down using heat</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Reactivity series </a:t>
            </a:r>
            <a:r>
              <a:rPr b="0" i="0" lang="en-GB" sz="1269" u="none" cap="none" strike="noStrike">
                <a:solidFill>
                  <a:srgbClr val="000000"/>
                </a:solidFill>
                <a:latin typeface="Arial"/>
                <a:ea typeface="Arial"/>
                <a:cs typeface="Arial"/>
                <a:sym typeface="Arial"/>
              </a:rPr>
              <a:t>– metals in order of reactivity</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Displacement </a:t>
            </a:r>
            <a:r>
              <a:rPr b="0" i="0" lang="en-GB" sz="1269" u="none" cap="none" strike="noStrike">
                <a:solidFill>
                  <a:srgbClr val="000000"/>
                </a:solidFill>
                <a:latin typeface="Arial"/>
                <a:ea typeface="Arial"/>
                <a:cs typeface="Arial"/>
                <a:sym typeface="Arial"/>
              </a:rPr>
              <a:t>– a more reactive metal will displace a less reactive one from </a:t>
            </a:r>
            <a:r>
              <a:rPr lang="en-GB" sz="1269"/>
              <a:t>a</a:t>
            </a:r>
            <a:r>
              <a:rPr b="0" i="0" lang="en-GB" sz="1269" u="none" cap="none" strike="noStrike">
                <a:solidFill>
                  <a:srgbClr val="000000"/>
                </a:solidFill>
                <a:latin typeface="Arial"/>
                <a:ea typeface="Arial"/>
                <a:cs typeface="Arial"/>
                <a:sym typeface="Arial"/>
              </a:rPr>
              <a:t> compound</a:t>
            </a:r>
            <a:endParaRPr sz="1269"/>
          </a:p>
          <a:p>
            <a:pPr indent="0" lvl="0" marL="0" marR="0" rtl="0" algn="just">
              <a:lnSpc>
                <a:spcPct val="100000"/>
              </a:lnSpc>
              <a:spcBef>
                <a:spcPts val="0"/>
              </a:spcBef>
              <a:spcAft>
                <a:spcPts val="0"/>
              </a:spcAft>
              <a:buNone/>
            </a:pPr>
            <a:r>
              <a:rPr b="1" i="0" lang="en-GB" sz="1269" u="none" cap="none" strike="noStrike">
                <a:solidFill>
                  <a:srgbClr val="000000"/>
                </a:solidFill>
                <a:latin typeface="Arial"/>
                <a:ea typeface="Arial"/>
                <a:cs typeface="Arial"/>
                <a:sym typeface="Arial"/>
              </a:rPr>
              <a:t>Catalys</a:t>
            </a:r>
            <a:r>
              <a:rPr b="0" i="0" lang="en-GB" sz="1269" u="none" cap="none" strike="noStrike">
                <a:solidFill>
                  <a:srgbClr val="000000"/>
                </a:solidFill>
                <a:latin typeface="Arial"/>
                <a:ea typeface="Arial"/>
                <a:cs typeface="Arial"/>
                <a:sym typeface="Arial"/>
              </a:rPr>
              <a:t>t – a substance that increases the rate of reaction without being used up</a:t>
            </a:r>
            <a:endParaRPr sz="1269"/>
          </a:p>
        </p:txBody>
      </p:sp>
      <p:pic>
        <p:nvPicPr>
          <p:cNvPr id="847" name="Google Shape;847;p47"/>
          <p:cNvPicPr preferRelativeResize="0"/>
          <p:nvPr/>
        </p:nvPicPr>
        <p:blipFill>
          <a:blip r:embed="rId4">
            <a:alphaModFix/>
          </a:blip>
          <a:stretch>
            <a:fillRect/>
          </a:stretch>
        </p:blipFill>
        <p:spPr>
          <a:xfrm>
            <a:off x="4774675" y="2534675"/>
            <a:ext cx="1659826" cy="1659826"/>
          </a:xfrm>
          <a:prstGeom prst="rect">
            <a:avLst/>
          </a:prstGeom>
          <a:noFill/>
          <a:ln>
            <a:noFill/>
          </a:ln>
        </p:spPr>
      </p:pic>
      <p:pic>
        <p:nvPicPr>
          <p:cNvPr id="848" name="Google Shape;848;p47"/>
          <p:cNvPicPr preferRelativeResize="0"/>
          <p:nvPr/>
        </p:nvPicPr>
        <p:blipFill>
          <a:blip r:embed="rId5">
            <a:alphaModFix/>
          </a:blip>
          <a:stretch>
            <a:fillRect/>
          </a:stretch>
        </p:blipFill>
        <p:spPr>
          <a:xfrm>
            <a:off x="4050594" y="4320744"/>
            <a:ext cx="2383900" cy="2333500"/>
          </a:xfrm>
          <a:prstGeom prst="rect">
            <a:avLst/>
          </a:prstGeom>
          <a:noFill/>
          <a:ln>
            <a:noFill/>
          </a:ln>
        </p:spPr>
      </p:pic>
      <p:sp>
        <p:nvSpPr>
          <p:cNvPr id="849" name="Google Shape;849;p47"/>
          <p:cNvSpPr txBox="1"/>
          <p:nvPr/>
        </p:nvSpPr>
        <p:spPr>
          <a:xfrm>
            <a:off x="2955725" y="4194500"/>
            <a:ext cx="1209000" cy="2161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GB">
                <a:solidFill>
                  <a:srgbClr val="141414"/>
                </a:solidFill>
                <a:highlight>
                  <a:srgbClr val="FFFFFF"/>
                </a:highlight>
              </a:rPr>
              <a:t>Reactive metals</a:t>
            </a:r>
            <a:endParaRPr b="1">
              <a:solidFill>
                <a:srgbClr val="141414"/>
              </a:solidFill>
              <a:highlight>
                <a:srgbClr val="FFFFFF"/>
              </a:highlight>
            </a:endParaRPr>
          </a:p>
          <a:p>
            <a:pPr indent="0" lvl="0" marL="0" rtl="0" algn="l">
              <a:lnSpc>
                <a:spcPct val="115000"/>
              </a:lnSpc>
              <a:spcBef>
                <a:spcPts val="0"/>
              </a:spcBef>
              <a:spcAft>
                <a:spcPts val="0"/>
              </a:spcAft>
              <a:buNone/>
            </a:pPr>
            <a:r>
              <a:rPr lang="en-GB" sz="1200">
                <a:solidFill>
                  <a:srgbClr val="141414"/>
                </a:solidFill>
                <a:highlight>
                  <a:srgbClr val="FFFFFF"/>
                </a:highlight>
              </a:rPr>
              <a:t>Other metals are very reactive, meaning they easily take part in chemical reactions</a:t>
            </a:r>
            <a:endParaRPr sz="1200">
              <a:solidFill>
                <a:srgbClr val="141414"/>
              </a:solidFill>
              <a:highlight>
                <a:srgbClr val="FFFFFF"/>
              </a:highlight>
            </a:endParaRPr>
          </a:p>
        </p:txBody>
      </p:sp>
      <p:sp>
        <p:nvSpPr>
          <p:cNvPr id="850" name="Google Shape;850;p47"/>
          <p:cNvSpPr txBox="1"/>
          <p:nvPr/>
        </p:nvSpPr>
        <p:spPr>
          <a:xfrm>
            <a:off x="3016475" y="2942425"/>
            <a:ext cx="18651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GB" sz="1200">
                <a:solidFill>
                  <a:srgbClr val="141414"/>
                </a:solidFill>
                <a:highlight>
                  <a:srgbClr val="FFFFFF"/>
                </a:highlight>
              </a:rPr>
              <a:t>The fire triangle summarises the three things needed for combustion </a:t>
            </a:r>
            <a:endParaRPr sz="1200">
              <a:solidFill>
                <a:srgbClr val="141414"/>
              </a:solidFill>
              <a:highlight>
                <a:srgbClr val="FFFFFF"/>
              </a:highlight>
            </a:endParaRPr>
          </a:p>
        </p:txBody>
      </p:sp>
      <p:sp>
        <p:nvSpPr>
          <p:cNvPr id="851" name="Google Shape;851;p47"/>
          <p:cNvSpPr txBox="1"/>
          <p:nvPr/>
        </p:nvSpPr>
        <p:spPr>
          <a:xfrm>
            <a:off x="3016475" y="1830750"/>
            <a:ext cx="3000000" cy="970200"/>
          </a:xfrm>
          <a:prstGeom prst="rect">
            <a:avLst/>
          </a:prstGeom>
          <a:noFill/>
          <a:ln>
            <a:noFill/>
          </a:ln>
        </p:spPr>
        <p:txBody>
          <a:bodyPr anchorCtr="0" anchor="t" bIns="91425" lIns="91425" spcFirstLastPara="1" rIns="91425" wrap="square" tIns="91425">
            <a:spAutoFit/>
          </a:bodyPr>
          <a:lstStyle/>
          <a:p>
            <a:pPr indent="0" lvl="0" marL="0" rtl="0" algn="l">
              <a:lnSpc>
                <a:spcPct val="114286"/>
              </a:lnSpc>
              <a:spcBef>
                <a:spcPts val="0"/>
              </a:spcBef>
              <a:spcAft>
                <a:spcPts val="0"/>
              </a:spcAft>
              <a:buNone/>
            </a:pPr>
            <a:r>
              <a:rPr b="1" lang="en-GB" sz="1000">
                <a:solidFill>
                  <a:srgbClr val="141414"/>
                </a:solidFill>
                <a:highlight>
                  <a:srgbClr val="FFFFFF"/>
                </a:highlight>
              </a:rPr>
              <a:t>What is a combustion reaction?</a:t>
            </a:r>
            <a:endParaRPr b="1" sz="1000">
              <a:solidFill>
                <a:srgbClr val="141414"/>
              </a:solidFill>
              <a:highlight>
                <a:srgbClr val="FFFFFF"/>
              </a:highlight>
            </a:endParaRPr>
          </a:p>
          <a:p>
            <a:pPr indent="0" lvl="0" marL="0" rtl="0" algn="l">
              <a:lnSpc>
                <a:spcPct val="115000"/>
              </a:lnSpc>
              <a:spcBef>
                <a:spcPts val="0"/>
              </a:spcBef>
              <a:spcAft>
                <a:spcPts val="0"/>
              </a:spcAft>
              <a:buNone/>
            </a:pPr>
            <a:r>
              <a:rPr lang="en-GB" sz="1200">
                <a:solidFill>
                  <a:srgbClr val="141414"/>
                </a:solidFill>
                <a:highlight>
                  <a:srgbClr val="FFFFFF"/>
                </a:highlight>
              </a:rPr>
              <a:t>Combustion is another word for burning. In a combustion reaction, a fuel is heated and it reacts with oxygen.</a:t>
            </a:r>
            <a:endParaRPr/>
          </a:p>
        </p:txBody>
      </p:sp>
      <p:sp>
        <p:nvSpPr>
          <p:cNvPr id="852" name="Google Shape;852;p47"/>
          <p:cNvSpPr txBox="1"/>
          <p:nvPr/>
        </p:nvSpPr>
        <p:spPr>
          <a:xfrm>
            <a:off x="6719850" y="1830750"/>
            <a:ext cx="3388200" cy="1040400"/>
          </a:xfrm>
          <a:prstGeom prst="rect">
            <a:avLst/>
          </a:prstGeom>
          <a:noFill/>
          <a:ln>
            <a:noFill/>
          </a:ln>
        </p:spPr>
        <p:txBody>
          <a:bodyPr anchorCtr="0" anchor="t" bIns="91425" lIns="91425" spcFirstLastPara="1" rIns="91425" wrap="square" tIns="91425">
            <a:spAutoFit/>
          </a:bodyPr>
          <a:lstStyle/>
          <a:p>
            <a:pPr indent="0" lvl="0" marL="0" rtl="0" algn="l">
              <a:lnSpc>
                <a:spcPct val="114286"/>
              </a:lnSpc>
              <a:spcBef>
                <a:spcPts val="0"/>
              </a:spcBef>
              <a:spcAft>
                <a:spcPts val="0"/>
              </a:spcAft>
              <a:buNone/>
            </a:pPr>
            <a:r>
              <a:rPr b="1" lang="en-GB">
                <a:solidFill>
                  <a:srgbClr val="141414"/>
                </a:solidFill>
                <a:highlight>
                  <a:srgbClr val="FFFFFF"/>
                </a:highlight>
              </a:rPr>
              <a:t>Exothermic reactions</a:t>
            </a:r>
            <a:endParaRPr b="1">
              <a:solidFill>
                <a:srgbClr val="141414"/>
              </a:solidFill>
              <a:highlight>
                <a:srgbClr val="FFFFFF"/>
              </a:highlight>
            </a:endParaRPr>
          </a:p>
          <a:p>
            <a:pPr indent="0" lvl="0" marL="0" rtl="0" algn="l">
              <a:lnSpc>
                <a:spcPct val="115000"/>
              </a:lnSpc>
              <a:spcBef>
                <a:spcPts val="0"/>
              </a:spcBef>
              <a:spcAft>
                <a:spcPts val="0"/>
              </a:spcAft>
              <a:buNone/>
            </a:pPr>
            <a:r>
              <a:rPr lang="en-GB" sz="1200">
                <a:solidFill>
                  <a:srgbClr val="141414"/>
                </a:solidFill>
                <a:highlight>
                  <a:srgbClr val="FFFFFF"/>
                </a:highlight>
              </a:rPr>
              <a:t>Exothermic reactions are chemical reactions which release energy from the chemicals into the surroundings.</a:t>
            </a:r>
            <a:endParaRPr sz="1200">
              <a:solidFill>
                <a:srgbClr val="141414"/>
              </a:solidFill>
              <a:highlight>
                <a:srgbClr val="FFFFFF"/>
              </a:highlight>
            </a:endParaRPr>
          </a:p>
        </p:txBody>
      </p:sp>
      <p:sp>
        <p:nvSpPr>
          <p:cNvPr id="853" name="Google Shape;853;p47"/>
          <p:cNvSpPr txBox="1"/>
          <p:nvPr/>
        </p:nvSpPr>
        <p:spPr>
          <a:xfrm>
            <a:off x="6719850" y="4194500"/>
            <a:ext cx="3567300" cy="1040400"/>
          </a:xfrm>
          <a:prstGeom prst="rect">
            <a:avLst/>
          </a:prstGeom>
          <a:noFill/>
          <a:ln>
            <a:noFill/>
          </a:ln>
        </p:spPr>
        <p:txBody>
          <a:bodyPr anchorCtr="0" anchor="t" bIns="91425" lIns="91425" spcFirstLastPara="1" rIns="91425" wrap="square" tIns="91425">
            <a:spAutoFit/>
          </a:bodyPr>
          <a:lstStyle/>
          <a:p>
            <a:pPr indent="0" lvl="0" marL="0" rtl="0" algn="l">
              <a:lnSpc>
                <a:spcPct val="114286"/>
              </a:lnSpc>
              <a:spcBef>
                <a:spcPts val="0"/>
              </a:spcBef>
              <a:spcAft>
                <a:spcPts val="0"/>
              </a:spcAft>
              <a:buNone/>
            </a:pPr>
            <a:r>
              <a:rPr b="1" lang="en-GB">
                <a:solidFill>
                  <a:srgbClr val="141414"/>
                </a:solidFill>
                <a:highlight>
                  <a:srgbClr val="FFFFFF"/>
                </a:highlight>
              </a:rPr>
              <a:t>Endothermic reactions</a:t>
            </a:r>
            <a:endParaRPr b="1">
              <a:solidFill>
                <a:srgbClr val="141414"/>
              </a:solidFill>
              <a:highlight>
                <a:srgbClr val="FFFFFF"/>
              </a:highlight>
            </a:endParaRPr>
          </a:p>
          <a:p>
            <a:pPr indent="0" lvl="0" marL="0" rtl="0" algn="l">
              <a:lnSpc>
                <a:spcPct val="115000"/>
              </a:lnSpc>
              <a:spcBef>
                <a:spcPts val="0"/>
              </a:spcBef>
              <a:spcAft>
                <a:spcPts val="0"/>
              </a:spcAft>
              <a:buNone/>
            </a:pPr>
            <a:r>
              <a:rPr lang="en-GB" sz="1200">
                <a:solidFill>
                  <a:srgbClr val="141414"/>
                </a:solidFill>
                <a:highlight>
                  <a:srgbClr val="FFFFFF"/>
                </a:highlight>
              </a:rPr>
              <a:t>Endothermic reactions absorb energy from the surroundings. This energy is usually absorbed as heat, so the surroundings get colder.</a:t>
            </a:r>
            <a:endParaRPr sz="1200">
              <a:solidFill>
                <a:srgbClr val="141414"/>
              </a:solidFill>
              <a:highlight>
                <a:srgbClr val="FFFFFF"/>
              </a:highlight>
            </a:endParaRPr>
          </a:p>
        </p:txBody>
      </p:sp>
      <p:pic>
        <p:nvPicPr>
          <p:cNvPr id="854" name="Google Shape;854;p47"/>
          <p:cNvPicPr preferRelativeResize="0"/>
          <p:nvPr/>
        </p:nvPicPr>
        <p:blipFill>
          <a:blip r:embed="rId6">
            <a:alphaModFix/>
          </a:blip>
          <a:stretch>
            <a:fillRect/>
          </a:stretch>
        </p:blipFill>
        <p:spPr>
          <a:xfrm>
            <a:off x="6803325" y="2871150"/>
            <a:ext cx="1949517" cy="1310600"/>
          </a:xfrm>
          <a:prstGeom prst="rect">
            <a:avLst/>
          </a:prstGeom>
          <a:noFill/>
          <a:ln cap="flat" cmpd="sng" w="28900">
            <a:solidFill>
              <a:schemeClr val="lt1"/>
            </a:solidFill>
            <a:prstDash val="solid"/>
            <a:miter lim="8000"/>
            <a:headEnd len="sm" w="sm" type="none"/>
            <a:tailEnd len="sm" w="sm" type="none"/>
          </a:ln>
        </p:spPr>
      </p:pic>
      <p:pic>
        <p:nvPicPr>
          <p:cNvPr id="855" name="Google Shape;855;p47"/>
          <p:cNvPicPr preferRelativeResize="0"/>
          <p:nvPr/>
        </p:nvPicPr>
        <p:blipFill>
          <a:blip r:embed="rId7">
            <a:alphaModFix/>
          </a:blip>
          <a:stretch>
            <a:fillRect/>
          </a:stretch>
        </p:blipFill>
        <p:spPr>
          <a:xfrm>
            <a:off x="6868325" y="5247645"/>
            <a:ext cx="2204630" cy="14066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48"/>
          <p:cNvSpPr txBox="1"/>
          <p:nvPr>
            <p:ph type="title"/>
          </p:nvPr>
        </p:nvSpPr>
        <p:spPr>
          <a:xfrm>
            <a:off x="608827" y="184400"/>
            <a:ext cx="84687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Introduction to school - Year 7</a:t>
            </a:r>
            <a:endParaRPr b="1" sz="3301">
              <a:latin typeface="Arial"/>
              <a:ea typeface="Arial"/>
              <a:cs typeface="Arial"/>
              <a:sym typeface="Arial"/>
            </a:endParaRPr>
          </a:p>
        </p:txBody>
      </p:sp>
      <p:sp>
        <p:nvSpPr>
          <p:cNvPr id="862" name="Google Shape;862;p48"/>
          <p:cNvSpPr/>
          <p:nvPr/>
        </p:nvSpPr>
        <p:spPr>
          <a:xfrm>
            <a:off x="672497" y="2110603"/>
            <a:ext cx="2220000" cy="49563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863" name="Google Shape;863;p48"/>
          <p:cNvSpPr/>
          <p:nvPr/>
        </p:nvSpPr>
        <p:spPr>
          <a:xfrm>
            <a:off x="735075" y="1343999"/>
            <a:ext cx="22032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864" name="Google Shape;864;p48"/>
          <p:cNvSpPr/>
          <p:nvPr/>
        </p:nvSpPr>
        <p:spPr>
          <a:xfrm>
            <a:off x="3045309" y="2039996"/>
            <a:ext cx="3455700" cy="49563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sz="1777">
              <a:solidFill>
                <a:schemeClr val="dk1"/>
              </a:solidFill>
              <a:latin typeface="Calibri"/>
              <a:ea typeface="Calibri"/>
              <a:cs typeface="Calibri"/>
              <a:sym typeface="Calibri"/>
            </a:endParaRPr>
          </a:p>
        </p:txBody>
      </p:sp>
      <p:sp>
        <p:nvSpPr>
          <p:cNvPr id="865" name="Google Shape;865;p48"/>
          <p:cNvSpPr/>
          <p:nvPr/>
        </p:nvSpPr>
        <p:spPr>
          <a:xfrm>
            <a:off x="3045309" y="1343998"/>
            <a:ext cx="34557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866" name="Google Shape;866;p48"/>
          <p:cNvSpPr/>
          <p:nvPr/>
        </p:nvSpPr>
        <p:spPr>
          <a:xfrm>
            <a:off x="6607847" y="2027025"/>
            <a:ext cx="3522600" cy="49563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867" name="Google Shape;867;p48"/>
          <p:cNvSpPr/>
          <p:nvPr/>
        </p:nvSpPr>
        <p:spPr>
          <a:xfrm>
            <a:off x="6653857" y="1343998"/>
            <a:ext cx="35226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Diagrams</a:t>
            </a:r>
            <a:endParaRPr b="0" i="0" sz="1396" u="none" cap="none" strike="noStrike">
              <a:solidFill>
                <a:srgbClr val="000000"/>
              </a:solidFill>
              <a:latin typeface="Arial"/>
              <a:ea typeface="Arial"/>
              <a:cs typeface="Arial"/>
              <a:sym typeface="Arial"/>
            </a:endParaRPr>
          </a:p>
        </p:txBody>
      </p:sp>
      <p:sp>
        <p:nvSpPr>
          <p:cNvPr id="868" name="Google Shape;868;p48"/>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869" name="Google Shape;869;p48"/>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870" name="Google Shape;870;p48"/>
          <p:cNvGraphicFramePr/>
          <p:nvPr/>
        </p:nvGraphicFramePr>
        <p:xfrm>
          <a:off x="735075" y="2209171"/>
          <a:ext cx="3000000" cy="3000000"/>
        </p:xfrm>
        <a:graphic>
          <a:graphicData uri="http://schemas.openxmlformats.org/drawingml/2006/table">
            <a:tbl>
              <a:tblPr>
                <a:noFill/>
                <a:tableStyleId>{C1820862-611B-4779-802F-6E222E8E04D0}</a:tableStyleId>
              </a:tblPr>
              <a:tblGrid>
                <a:gridCol w="2203300"/>
              </a:tblGrid>
              <a:tr h="528550">
                <a:tc>
                  <a:txBody>
                    <a:bodyPr/>
                    <a:lstStyle/>
                    <a:p>
                      <a:pPr indent="0" lvl="0" marL="0" rtl="0" algn="l">
                        <a:spcBef>
                          <a:spcPts val="0"/>
                        </a:spcBef>
                        <a:spcAft>
                          <a:spcPts val="0"/>
                        </a:spcAft>
                        <a:buNone/>
                      </a:pPr>
                      <a:r>
                        <a:rPr b="1" lang="en-GB" sz="1217"/>
                        <a:t>School network</a:t>
                      </a:r>
                      <a:endParaRPr b="1" sz="1217"/>
                    </a:p>
                  </a:txBody>
                  <a:tcPr marT="134375" marB="134375" marR="106900" marL="106900"/>
                </a:tc>
              </a:tr>
              <a:tr h="528550">
                <a:tc>
                  <a:txBody>
                    <a:bodyPr/>
                    <a:lstStyle/>
                    <a:p>
                      <a:pPr indent="0" lvl="0" marL="0" rtl="0" algn="l">
                        <a:spcBef>
                          <a:spcPts val="0"/>
                        </a:spcBef>
                        <a:spcAft>
                          <a:spcPts val="0"/>
                        </a:spcAft>
                        <a:buNone/>
                      </a:pPr>
                      <a:r>
                        <a:rPr b="1" lang="en-GB" sz="1217"/>
                        <a:t>Username</a:t>
                      </a:r>
                      <a:endParaRPr b="1" sz="1217"/>
                    </a:p>
                  </a:txBody>
                  <a:tcPr marT="134375" marB="134375" marR="106900" marL="106900"/>
                </a:tc>
              </a:tr>
              <a:tr h="528550">
                <a:tc>
                  <a:txBody>
                    <a:bodyPr/>
                    <a:lstStyle/>
                    <a:p>
                      <a:pPr indent="0" lvl="0" marL="0" rtl="0" algn="l">
                        <a:spcBef>
                          <a:spcPts val="0"/>
                        </a:spcBef>
                        <a:spcAft>
                          <a:spcPts val="0"/>
                        </a:spcAft>
                        <a:buNone/>
                      </a:pPr>
                      <a:r>
                        <a:rPr b="1" lang="en-GB" sz="1217"/>
                        <a:t>Password</a:t>
                      </a:r>
                      <a:endParaRPr b="1" sz="1217"/>
                    </a:p>
                  </a:txBody>
                  <a:tcPr marT="134375" marB="134375" marR="106900" marL="106900"/>
                </a:tc>
              </a:tr>
              <a:tr h="528550">
                <a:tc>
                  <a:txBody>
                    <a:bodyPr/>
                    <a:lstStyle/>
                    <a:p>
                      <a:pPr indent="0" lvl="0" marL="0" rtl="0" algn="l">
                        <a:spcBef>
                          <a:spcPts val="0"/>
                        </a:spcBef>
                        <a:spcAft>
                          <a:spcPts val="0"/>
                        </a:spcAft>
                        <a:buNone/>
                      </a:pPr>
                      <a:r>
                        <a:rPr b="1" lang="en-GB" sz="1217"/>
                        <a:t>Respectful Communication</a:t>
                      </a:r>
                      <a:endParaRPr b="1" sz="1217"/>
                    </a:p>
                  </a:txBody>
                  <a:tcPr marT="134375" marB="134375" marR="106900" marL="106900"/>
                </a:tc>
              </a:tr>
              <a:tr h="528550">
                <a:tc>
                  <a:txBody>
                    <a:bodyPr/>
                    <a:lstStyle/>
                    <a:p>
                      <a:pPr indent="0" lvl="0" marL="0" rtl="0" algn="l">
                        <a:spcBef>
                          <a:spcPts val="0"/>
                        </a:spcBef>
                        <a:spcAft>
                          <a:spcPts val="0"/>
                        </a:spcAft>
                        <a:buNone/>
                      </a:pPr>
                      <a:r>
                        <a:rPr b="1" lang="en-GB" sz="1217"/>
                        <a:t>Digital Footprint</a:t>
                      </a:r>
                      <a:endParaRPr b="1" sz="1217"/>
                    </a:p>
                  </a:txBody>
                  <a:tcPr marT="134375" marB="134375" marR="106900" marL="106900">
                    <a:lnB cap="flat" cmpd="sng" w="12100">
                      <a:solidFill>
                        <a:srgbClr val="9E9E9E"/>
                      </a:solidFill>
                      <a:prstDash val="solid"/>
                      <a:round/>
                      <a:headEnd len="sm" w="sm" type="none"/>
                      <a:tailEnd len="sm" w="sm" type="none"/>
                    </a:lnB>
                  </a:tcPr>
                </a:tc>
              </a:tr>
              <a:tr h="528550">
                <a:tc>
                  <a:txBody>
                    <a:bodyPr/>
                    <a:lstStyle/>
                    <a:p>
                      <a:pPr indent="0" lvl="0" marL="0" rtl="0" algn="l">
                        <a:spcBef>
                          <a:spcPts val="0"/>
                        </a:spcBef>
                        <a:spcAft>
                          <a:spcPts val="0"/>
                        </a:spcAft>
                        <a:buNone/>
                      </a:pPr>
                      <a:r>
                        <a:rPr b="1" lang="en-GB" sz="1217"/>
                        <a:t>Cyberbullying</a:t>
                      </a:r>
                      <a:endParaRPr b="1" sz="1217"/>
                    </a:p>
                  </a:txBody>
                  <a:tcPr marT="134375" marB="134375" marR="106900" marL="106900">
                    <a:lnL cap="flat" cmpd="sng" w="12100">
                      <a:solidFill>
                        <a:srgbClr val="9E9E9E"/>
                      </a:solidFill>
                      <a:prstDash val="solid"/>
                      <a:round/>
                      <a:headEnd len="sm" w="sm" type="none"/>
                      <a:tailEnd len="sm" w="sm" type="none"/>
                    </a:lnL>
                    <a:lnR cap="flat" cmpd="sng" w="12100">
                      <a:solidFill>
                        <a:srgbClr val="9E9E9E"/>
                      </a:solidFill>
                      <a:prstDash val="solid"/>
                      <a:round/>
                      <a:headEnd len="sm" w="sm" type="none"/>
                      <a:tailEnd len="sm" w="sm" type="none"/>
                    </a:lnR>
                    <a:lnT cap="flat" cmpd="sng" w="12100">
                      <a:solidFill>
                        <a:srgbClr val="9E9E9E"/>
                      </a:solidFill>
                      <a:prstDash val="solid"/>
                      <a:round/>
                      <a:headEnd len="sm" w="sm" type="none"/>
                      <a:tailEnd len="sm" w="sm" type="none"/>
                    </a:lnT>
                    <a:lnB cap="flat" cmpd="sng" w="12100">
                      <a:solidFill>
                        <a:srgbClr val="9E9E9E"/>
                      </a:solidFill>
                      <a:prstDash val="solid"/>
                      <a:round/>
                      <a:headEnd len="sm" w="sm" type="none"/>
                      <a:tailEnd len="sm" w="sm" type="none"/>
                    </a:lnB>
                  </a:tcPr>
                </a:tc>
              </a:tr>
              <a:tr h="528550">
                <a:tc>
                  <a:txBody>
                    <a:bodyPr/>
                    <a:lstStyle/>
                    <a:p>
                      <a:pPr indent="0" lvl="0" marL="0" rtl="0" algn="l">
                        <a:spcBef>
                          <a:spcPts val="0"/>
                        </a:spcBef>
                        <a:spcAft>
                          <a:spcPts val="0"/>
                        </a:spcAft>
                        <a:buNone/>
                      </a:pPr>
                      <a:r>
                        <a:rPr b="1" lang="en-GB" sz="1217"/>
                        <a:t>Inappropriate contact</a:t>
                      </a:r>
                      <a:endParaRPr b="1" sz="1217"/>
                    </a:p>
                  </a:txBody>
                  <a:tcPr marT="134375" marB="134375" marR="106900" marL="106900">
                    <a:lnL cap="flat" cmpd="sng" w="12100">
                      <a:solidFill>
                        <a:srgbClr val="9E9E9E"/>
                      </a:solidFill>
                      <a:prstDash val="solid"/>
                      <a:round/>
                      <a:headEnd len="sm" w="sm" type="none"/>
                      <a:tailEnd len="sm" w="sm" type="none"/>
                    </a:lnL>
                    <a:lnR cap="flat" cmpd="sng" w="12100">
                      <a:solidFill>
                        <a:srgbClr val="9E9E9E"/>
                      </a:solidFill>
                      <a:prstDash val="solid"/>
                      <a:round/>
                      <a:headEnd len="sm" w="sm" type="none"/>
                      <a:tailEnd len="sm" w="sm" type="none"/>
                    </a:lnR>
                    <a:lnT cap="flat" cmpd="sng" w="12100">
                      <a:solidFill>
                        <a:srgbClr val="9E9E9E"/>
                      </a:solidFill>
                      <a:prstDash val="solid"/>
                      <a:round/>
                      <a:headEnd len="sm" w="sm" type="none"/>
                      <a:tailEnd len="sm" w="sm" type="none"/>
                    </a:lnT>
                    <a:lnB cap="flat" cmpd="sng" w="12100">
                      <a:solidFill>
                        <a:srgbClr val="9E9E9E"/>
                      </a:solidFill>
                      <a:prstDash val="solid"/>
                      <a:round/>
                      <a:headEnd len="sm" w="sm" type="none"/>
                      <a:tailEnd len="sm" w="sm" type="none"/>
                    </a:lnB>
                  </a:tcPr>
                </a:tc>
              </a:tr>
              <a:tr h="528550">
                <a:tc>
                  <a:txBody>
                    <a:bodyPr/>
                    <a:lstStyle/>
                    <a:p>
                      <a:pPr indent="0" lvl="0" marL="0" rtl="0" algn="l">
                        <a:spcBef>
                          <a:spcPts val="0"/>
                        </a:spcBef>
                        <a:spcAft>
                          <a:spcPts val="0"/>
                        </a:spcAft>
                        <a:buNone/>
                      </a:pPr>
                      <a:r>
                        <a:rPr b="1" lang="en-GB" sz="1217">
                          <a:solidFill>
                            <a:schemeClr val="dk1"/>
                          </a:solidFill>
                        </a:rPr>
                        <a:t>Inappropriate content</a:t>
                      </a:r>
                      <a:endParaRPr b="1" sz="1217"/>
                    </a:p>
                  </a:txBody>
                  <a:tcPr marT="134375" marB="134375" marR="106900" marL="106900">
                    <a:lnL cap="flat" cmpd="sng" w="12100">
                      <a:solidFill>
                        <a:srgbClr val="9E9E9E"/>
                      </a:solidFill>
                      <a:prstDash val="solid"/>
                      <a:round/>
                      <a:headEnd len="sm" w="sm" type="none"/>
                      <a:tailEnd len="sm" w="sm" type="none"/>
                    </a:lnL>
                    <a:lnR cap="flat" cmpd="sng" w="12100">
                      <a:solidFill>
                        <a:srgbClr val="9E9E9E"/>
                      </a:solidFill>
                      <a:prstDash val="solid"/>
                      <a:round/>
                      <a:headEnd len="sm" w="sm" type="none"/>
                      <a:tailEnd len="sm" w="sm" type="none"/>
                    </a:lnR>
                    <a:lnT cap="flat" cmpd="sng" w="12100">
                      <a:solidFill>
                        <a:srgbClr val="9E9E9E"/>
                      </a:solidFill>
                      <a:prstDash val="solid"/>
                      <a:round/>
                      <a:headEnd len="sm" w="sm" type="none"/>
                      <a:tailEnd len="sm" w="sm" type="none"/>
                    </a:lnT>
                    <a:lnB cap="flat" cmpd="sng" w="12100">
                      <a:solidFill>
                        <a:srgbClr val="9E9E9E"/>
                      </a:solidFill>
                      <a:prstDash val="solid"/>
                      <a:round/>
                      <a:headEnd len="sm" w="sm" type="none"/>
                      <a:tailEnd len="sm" w="sm" type="none"/>
                    </a:lnB>
                  </a:tcPr>
                </a:tc>
              </a:tr>
              <a:tr h="528550">
                <a:tc>
                  <a:txBody>
                    <a:bodyPr/>
                    <a:lstStyle/>
                    <a:p>
                      <a:pPr indent="0" lvl="0" marL="0" rtl="0" algn="l">
                        <a:spcBef>
                          <a:spcPts val="0"/>
                        </a:spcBef>
                        <a:spcAft>
                          <a:spcPts val="0"/>
                        </a:spcAft>
                        <a:buNone/>
                      </a:pPr>
                      <a:r>
                        <a:rPr b="1" lang="en-GB" sz="1217"/>
                        <a:t>Presentation Tools</a:t>
                      </a:r>
                      <a:endParaRPr b="1" sz="1217"/>
                    </a:p>
                  </a:txBody>
                  <a:tcPr marT="134375" marB="134375" marR="106900" marL="106900">
                    <a:lnT cap="flat" cmpd="sng" w="12100">
                      <a:solidFill>
                        <a:srgbClr val="9E9E9E"/>
                      </a:solidFill>
                      <a:prstDash val="solid"/>
                      <a:round/>
                      <a:headEnd len="sm" w="sm" type="none"/>
                      <a:tailEnd len="sm" w="sm" type="none"/>
                    </a:lnT>
                  </a:tcPr>
                </a:tc>
              </a:tr>
            </a:tbl>
          </a:graphicData>
        </a:graphic>
      </p:graphicFrame>
      <p:sp>
        <p:nvSpPr>
          <p:cNvPr id="871" name="Google Shape;871;p48"/>
          <p:cNvSpPr txBox="1"/>
          <p:nvPr/>
        </p:nvSpPr>
        <p:spPr>
          <a:xfrm>
            <a:off x="3164175" y="2058450"/>
            <a:ext cx="3098400" cy="52905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lang="en-GB" sz="1196">
                <a:solidFill>
                  <a:schemeClr val="dk1"/>
                </a:solidFill>
              </a:rPr>
              <a:t>Learn how to use the </a:t>
            </a:r>
            <a:r>
              <a:rPr b="1" lang="en-GB" sz="1196">
                <a:solidFill>
                  <a:schemeClr val="dk1"/>
                </a:solidFill>
              </a:rPr>
              <a:t>school network</a:t>
            </a:r>
            <a:r>
              <a:rPr lang="en-GB" sz="1196">
                <a:solidFill>
                  <a:schemeClr val="dk1"/>
                </a:solidFill>
              </a:rPr>
              <a:t> and its </a:t>
            </a:r>
            <a:r>
              <a:rPr b="1" lang="en-GB" sz="1196">
                <a:solidFill>
                  <a:schemeClr val="dk1"/>
                </a:solidFill>
              </a:rPr>
              <a:t>software tools</a:t>
            </a:r>
            <a:r>
              <a:rPr lang="en-GB" sz="1196">
                <a:solidFill>
                  <a:schemeClr val="dk1"/>
                </a:solidFill>
              </a:rPr>
              <a:t> safely and effectively.</a:t>
            </a:r>
            <a:endParaRPr sz="1196">
              <a:solidFill>
                <a:schemeClr val="dk1"/>
              </a:solidFill>
            </a:endParaRPr>
          </a:p>
          <a:p>
            <a:pPr indent="0" lvl="0" marL="0" rtl="0" algn="l">
              <a:spcBef>
                <a:spcPts val="0"/>
              </a:spcBef>
              <a:spcAft>
                <a:spcPts val="0"/>
              </a:spcAft>
              <a:buNone/>
            </a:pPr>
            <a:r>
              <a:t/>
            </a:r>
            <a:endParaRPr sz="1196">
              <a:solidFill>
                <a:schemeClr val="dk1"/>
              </a:solidFill>
            </a:endParaRPr>
          </a:p>
          <a:p>
            <a:pPr indent="0" lvl="0" marL="0" rtl="0" algn="l">
              <a:spcBef>
                <a:spcPts val="0"/>
              </a:spcBef>
              <a:spcAft>
                <a:spcPts val="0"/>
              </a:spcAft>
              <a:buNone/>
            </a:pPr>
            <a:r>
              <a:rPr lang="en-GB" sz="1196">
                <a:solidFill>
                  <a:schemeClr val="dk1"/>
                </a:solidFill>
              </a:rPr>
              <a:t>Understand how to create strong </a:t>
            </a:r>
            <a:r>
              <a:rPr b="1" lang="en-GB" sz="1196">
                <a:solidFill>
                  <a:schemeClr val="dk1"/>
                </a:solidFill>
              </a:rPr>
              <a:t>passwords</a:t>
            </a:r>
            <a:r>
              <a:rPr lang="en-GB" sz="1196">
                <a:solidFill>
                  <a:schemeClr val="dk1"/>
                </a:solidFill>
              </a:rPr>
              <a:t> and keep them private</a:t>
            </a:r>
            <a:endParaRPr sz="1196">
              <a:solidFill>
                <a:schemeClr val="dk1"/>
              </a:solidFill>
            </a:endParaRPr>
          </a:p>
          <a:p>
            <a:pPr indent="0" lvl="0" marL="0" rtl="0" algn="l">
              <a:spcBef>
                <a:spcPts val="0"/>
              </a:spcBef>
              <a:spcAft>
                <a:spcPts val="0"/>
              </a:spcAft>
              <a:buNone/>
            </a:pPr>
            <a:r>
              <a:t/>
            </a:r>
            <a:endParaRPr sz="1196">
              <a:solidFill>
                <a:schemeClr val="dk1"/>
              </a:solidFill>
            </a:endParaRPr>
          </a:p>
          <a:p>
            <a:pPr indent="0" lvl="0" marL="0" rtl="0" algn="l">
              <a:spcBef>
                <a:spcPts val="0"/>
              </a:spcBef>
              <a:spcAft>
                <a:spcPts val="0"/>
              </a:spcAft>
              <a:buNone/>
            </a:pPr>
            <a:r>
              <a:rPr lang="en-GB" sz="1196">
                <a:solidFill>
                  <a:schemeClr val="dk1"/>
                </a:solidFill>
              </a:rPr>
              <a:t>Know how to </a:t>
            </a:r>
            <a:r>
              <a:rPr b="1" lang="en-GB" sz="1196">
                <a:solidFill>
                  <a:schemeClr val="dk1"/>
                </a:solidFill>
              </a:rPr>
              <a:t>stay safe</a:t>
            </a:r>
            <a:r>
              <a:rPr lang="en-GB" sz="1196">
                <a:solidFill>
                  <a:schemeClr val="dk1"/>
                </a:solidFill>
              </a:rPr>
              <a:t> online by </a:t>
            </a:r>
            <a:endParaRPr sz="1196">
              <a:solidFill>
                <a:schemeClr val="dk1"/>
              </a:solidFill>
            </a:endParaRPr>
          </a:p>
          <a:p>
            <a:pPr indent="0" lvl="0" marL="0" rtl="0" algn="l">
              <a:spcBef>
                <a:spcPts val="0"/>
              </a:spcBef>
              <a:spcAft>
                <a:spcPts val="0"/>
              </a:spcAft>
              <a:buNone/>
            </a:pPr>
            <a:r>
              <a:rPr lang="en-GB" sz="1196">
                <a:solidFill>
                  <a:schemeClr val="dk1"/>
                </a:solidFill>
              </a:rPr>
              <a:t>making smart choices and protecting your information.</a:t>
            </a:r>
            <a:endParaRPr sz="1196">
              <a:solidFill>
                <a:schemeClr val="dk1"/>
              </a:solidFill>
            </a:endParaRPr>
          </a:p>
          <a:p>
            <a:pPr indent="0" lvl="0" marL="0" rtl="0" algn="l">
              <a:spcBef>
                <a:spcPts val="0"/>
              </a:spcBef>
              <a:spcAft>
                <a:spcPts val="0"/>
              </a:spcAft>
              <a:buClr>
                <a:schemeClr val="dk1"/>
              </a:buClr>
              <a:buSzPts val="1100"/>
              <a:buFont typeface="Arial"/>
              <a:buNone/>
            </a:pPr>
            <a:r>
              <a:t/>
            </a:r>
            <a:endParaRPr sz="1196">
              <a:solidFill>
                <a:schemeClr val="dk1"/>
              </a:solidFill>
            </a:endParaRPr>
          </a:p>
          <a:p>
            <a:pPr indent="0" lvl="0" marL="0" rtl="0" algn="l">
              <a:spcBef>
                <a:spcPts val="0"/>
              </a:spcBef>
              <a:spcAft>
                <a:spcPts val="0"/>
              </a:spcAft>
              <a:buNone/>
            </a:pPr>
            <a:r>
              <a:rPr b="1" lang="en-GB" sz="1196">
                <a:solidFill>
                  <a:schemeClr val="dk1"/>
                </a:solidFill>
              </a:rPr>
              <a:t>Communicate</a:t>
            </a:r>
            <a:r>
              <a:rPr lang="en-GB" sz="1196">
                <a:solidFill>
                  <a:schemeClr val="dk1"/>
                </a:solidFill>
              </a:rPr>
              <a:t> politely and responsibly by email, on social media, in games, and </a:t>
            </a:r>
            <a:endParaRPr sz="1196">
              <a:solidFill>
                <a:schemeClr val="dk1"/>
              </a:solidFill>
            </a:endParaRPr>
          </a:p>
          <a:p>
            <a:pPr indent="0" lvl="0" marL="0" rtl="0" algn="l">
              <a:spcBef>
                <a:spcPts val="0"/>
              </a:spcBef>
              <a:spcAft>
                <a:spcPts val="0"/>
              </a:spcAft>
              <a:buNone/>
            </a:pPr>
            <a:r>
              <a:rPr lang="en-GB" sz="1196">
                <a:solidFill>
                  <a:schemeClr val="dk1"/>
                </a:solidFill>
              </a:rPr>
              <a:t>when commenting on others’ work</a:t>
            </a:r>
            <a:endParaRPr sz="1196">
              <a:solidFill>
                <a:schemeClr val="dk1"/>
              </a:solidFill>
            </a:endParaRPr>
          </a:p>
          <a:p>
            <a:pPr indent="0" lvl="0" marL="0" rtl="0" algn="l">
              <a:spcBef>
                <a:spcPts val="0"/>
              </a:spcBef>
              <a:spcAft>
                <a:spcPts val="0"/>
              </a:spcAft>
              <a:buClr>
                <a:schemeClr val="dk1"/>
              </a:buClr>
              <a:buSzPts val="1100"/>
              <a:buFont typeface="Arial"/>
              <a:buNone/>
            </a:pPr>
            <a:r>
              <a:t/>
            </a:r>
            <a:endParaRPr sz="1196">
              <a:solidFill>
                <a:schemeClr val="dk1"/>
              </a:solidFill>
            </a:endParaRPr>
          </a:p>
          <a:p>
            <a:pPr indent="0" lvl="0" marL="0" rtl="0" algn="l">
              <a:spcBef>
                <a:spcPts val="0"/>
              </a:spcBef>
              <a:spcAft>
                <a:spcPts val="0"/>
              </a:spcAft>
              <a:buNone/>
            </a:pPr>
            <a:r>
              <a:rPr b="1" lang="en-GB" sz="1196">
                <a:solidFill>
                  <a:schemeClr val="dk1"/>
                </a:solidFill>
              </a:rPr>
              <a:t>Recognise and report</a:t>
            </a:r>
            <a:r>
              <a:rPr lang="en-GB" sz="1196">
                <a:solidFill>
                  <a:schemeClr val="dk1"/>
                </a:solidFill>
              </a:rPr>
              <a:t> anything online </a:t>
            </a:r>
            <a:endParaRPr sz="1196">
              <a:solidFill>
                <a:schemeClr val="dk1"/>
              </a:solidFill>
            </a:endParaRPr>
          </a:p>
          <a:p>
            <a:pPr indent="0" lvl="0" marL="0" rtl="0" algn="l">
              <a:spcBef>
                <a:spcPts val="0"/>
              </a:spcBef>
              <a:spcAft>
                <a:spcPts val="0"/>
              </a:spcAft>
              <a:buNone/>
            </a:pPr>
            <a:r>
              <a:rPr lang="en-GB" sz="1196">
                <a:solidFill>
                  <a:schemeClr val="dk1"/>
                </a:solidFill>
              </a:rPr>
              <a:t>that is inappropriate or makes you feel uncomfortable.</a:t>
            </a:r>
            <a:endParaRPr sz="1196">
              <a:solidFill>
                <a:schemeClr val="dk1"/>
              </a:solidFill>
            </a:endParaRPr>
          </a:p>
          <a:p>
            <a:pPr indent="0" lvl="0" marL="0" rtl="0" algn="l">
              <a:spcBef>
                <a:spcPts val="0"/>
              </a:spcBef>
              <a:spcAft>
                <a:spcPts val="0"/>
              </a:spcAft>
              <a:buClr>
                <a:schemeClr val="dk1"/>
              </a:buClr>
              <a:buSzPts val="1100"/>
              <a:buFont typeface="Arial"/>
              <a:buNone/>
            </a:pPr>
            <a:r>
              <a:t/>
            </a:r>
            <a:endParaRPr sz="1196">
              <a:solidFill>
                <a:schemeClr val="dk1"/>
              </a:solidFill>
            </a:endParaRPr>
          </a:p>
          <a:p>
            <a:pPr indent="0" lvl="0" marL="0" rtl="0" algn="l">
              <a:spcBef>
                <a:spcPts val="0"/>
              </a:spcBef>
              <a:spcAft>
                <a:spcPts val="0"/>
              </a:spcAft>
              <a:buNone/>
            </a:pPr>
            <a:r>
              <a:rPr lang="en-GB" sz="1196">
                <a:solidFill>
                  <a:schemeClr val="dk1"/>
                </a:solidFill>
              </a:rPr>
              <a:t>Understand what </a:t>
            </a:r>
            <a:r>
              <a:rPr b="1" lang="en-GB" sz="1196">
                <a:solidFill>
                  <a:schemeClr val="dk1"/>
                </a:solidFill>
              </a:rPr>
              <a:t>cyberbullying</a:t>
            </a:r>
            <a:r>
              <a:rPr lang="en-GB" sz="1196">
                <a:solidFill>
                  <a:schemeClr val="dk1"/>
                </a:solidFill>
              </a:rPr>
              <a:t> is, how to prevent it, and how to get help if it happens.</a:t>
            </a:r>
            <a:endParaRPr sz="1196">
              <a:solidFill>
                <a:schemeClr val="dk1"/>
              </a:solidFill>
            </a:endParaRPr>
          </a:p>
          <a:p>
            <a:pPr indent="0" lvl="0" marL="0" rtl="0" algn="l">
              <a:spcBef>
                <a:spcPts val="0"/>
              </a:spcBef>
              <a:spcAft>
                <a:spcPts val="0"/>
              </a:spcAft>
              <a:buNone/>
            </a:pPr>
            <a:r>
              <a:t/>
            </a:r>
            <a:endParaRPr sz="1196">
              <a:solidFill>
                <a:schemeClr val="dk1"/>
              </a:solidFill>
            </a:endParaRPr>
          </a:p>
          <a:p>
            <a:pPr indent="0" lvl="0" marL="0" rtl="0" algn="l">
              <a:spcBef>
                <a:spcPts val="0"/>
              </a:spcBef>
              <a:spcAft>
                <a:spcPts val="0"/>
              </a:spcAft>
              <a:buNone/>
            </a:pPr>
            <a:r>
              <a:rPr lang="en-GB" sz="1196">
                <a:solidFill>
                  <a:schemeClr val="dk1"/>
                </a:solidFill>
              </a:rPr>
              <a:t>Use</a:t>
            </a:r>
            <a:r>
              <a:rPr b="1" lang="en-GB" sz="1196">
                <a:solidFill>
                  <a:schemeClr val="dk1"/>
                </a:solidFill>
              </a:rPr>
              <a:t> presentation tools</a:t>
            </a:r>
            <a:r>
              <a:rPr lang="en-GB" sz="1196">
                <a:solidFill>
                  <a:schemeClr val="dk1"/>
                </a:solidFill>
              </a:rPr>
              <a:t> well—respect copyright, think about accessibility, and </a:t>
            </a:r>
            <a:endParaRPr sz="1196">
              <a:solidFill>
                <a:schemeClr val="dk1"/>
              </a:solidFill>
            </a:endParaRPr>
          </a:p>
          <a:p>
            <a:pPr indent="0" lvl="0" marL="0" rtl="0" algn="l">
              <a:spcBef>
                <a:spcPts val="0"/>
              </a:spcBef>
              <a:spcAft>
                <a:spcPts val="0"/>
              </a:spcAft>
              <a:buNone/>
            </a:pPr>
            <a:r>
              <a:rPr lang="en-GB" sz="1196">
                <a:solidFill>
                  <a:schemeClr val="dk1"/>
                </a:solidFill>
              </a:rPr>
              <a:t>use good layout and design</a:t>
            </a:r>
            <a:r>
              <a:rPr lang="en-GB" sz="1196">
                <a:solidFill>
                  <a:schemeClr val="dk1"/>
                </a:solidFill>
              </a:rPr>
              <a:t>.</a:t>
            </a:r>
            <a:endParaRPr sz="1196">
              <a:solidFill>
                <a:schemeClr val="dk1"/>
              </a:solidFill>
            </a:endParaRPr>
          </a:p>
        </p:txBody>
      </p:sp>
      <p:pic>
        <p:nvPicPr>
          <p:cNvPr id="872" name="Google Shape;872;p48"/>
          <p:cNvPicPr preferRelativeResize="0"/>
          <p:nvPr/>
        </p:nvPicPr>
        <p:blipFill>
          <a:blip r:embed="rId4">
            <a:alphaModFix/>
          </a:blip>
          <a:stretch>
            <a:fillRect/>
          </a:stretch>
        </p:blipFill>
        <p:spPr>
          <a:xfrm>
            <a:off x="8348332" y="5505564"/>
            <a:ext cx="1426505" cy="926781"/>
          </a:xfrm>
          <a:prstGeom prst="rect">
            <a:avLst/>
          </a:prstGeom>
          <a:noFill/>
          <a:ln cap="flat" cmpd="sng" w="36275">
            <a:solidFill>
              <a:srgbClr val="0070C0"/>
            </a:solidFill>
            <a:prstDash val="solid"/>
            <a:miter lim="8000"/>
            <a:headEnd len="sm" w="sm" type="none"/>
            <a:tailEnd len="sm" w="sm" type="none"/>
          </a:ln>
        </p:spPr>
      </p:pic>
      <p:pic>
        <p:nvPicPr>
          <p:cNvPr id="873" name="Google Shape;873;p48"/>
          <p:cNvPicPr preferRelativeResize="0"/>
          <p:nvPr/>
        </p:nvPicPr>
        <p:blipFill>
          <a:blip r:embed="rId5">
            <a:alphaModFix/>
          </a:blip>
          <a:stretch>
            <a:fillRect/>
          </a:stretch>
        </p:blipFill>
        <p:spPr>
          <a:xfrm>
            <a:off x="6813753" y="5505567"/>
            <a:ext cx="1332245" cy="926780"/>
          </a:xfrm>
          <a:prstGeom prst="rect">
            <a:avLst/>
          </a:prstGeom>
          <a:noFill/>
          <a:ln cap="flat" cmpd="sng" w="36275">
            <a:solidFill>
              <a:srgbClr val="0070C0"/>
            </a:solidFill>
            <a:prstDash val="solid"/>
            <a:miter lim="8000"/>
            <a:headEnd len="sm" w="sm" type="none"/>
            <a:tailEnd len="sm" w="sm" type="none"/>
          </a:ln>
        </p:spPr>
      </p:pic>
      <p:pic>
        <p:nvPicPr>
          <p:cNvPr id="874" name="Google Shape;874;p48"/>
          <p:cNvPicPr preferRelativeResize="0"/>
          <p:nvPr/>
        </p:nvPicPr>
        <p:blipFill>
          <a:blip r:embed="rId6">
            <a:alphaModFix/>
          </a:blip>
          <a:stretch>
            <a:fillRect/>
          </a:stretch>
        </p:blipFill>
        <p:spPr>
          <a:xfrm>
            <a:off x="6813753" y="2209171"/>
            <a:ext cx="3098506" cy="29564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49"/>
          <p:cNvSpPr txBox="1"/>
          <p:nvPr>
            <p:ph type="title"/>
          </p:nvPr>
        </p:nvSpPr>
        <p:spPr>
          <a:xfrm>
            <a:off x="48438" y="184388"/>
            <a:ext cx="93654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Using media to gain support for a cause  - Year 7</a:t>
            </a:r>
            <a:endParaRPr b="1" sz="3301">
              <a:latin typeface="Arial"/>
              <a:ea typeface="Arial"/>
              <a:cs typeface="Arial"/>
              <a:sym typeface="Arial"/>
            </a:endParaRPr>
          </a:p>
        </p:txBody>
      </p:sp>
      <p:sp>
        <p:nvSpPr>
          <p:cNvPr id="881" name="Google Shape;881;p49"/>
          <p:cNvSpPr/>
          <p:nvPr/>
        </p:nvSpPr>
        <p:spPr>
          <a:xfrm>
            <a:off x="233897" y="2040003"/>
            <a:ext cx="2220000" cy="49563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882" name="Google Shape;882;p49"/>
          <p:cNvSpPr/>
          <p:nvPr/>
        </p:nvSpPr>
        <p:spPr>
          <a:xfrm>
            <a:off x="242300" y="1344011"/>
            <a:ext cx="22032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883" name="Google Shape;883;p49"/>
          <p:cNvSpPr/>
          <p:nvPr/>
        </p:nvSpPr>
        <p:spPr>
          <a:xfrm>
            <a:off x="2608600" y="2040000"/>
            <a:ext cx="3522600" cy="49563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sz="1777">
              <a:solidFill>
                <a:schemeClr val="dk1"/>
              </a:solidFill>
              <a:latin typeface="Calibri"/>
              <a:ea typeface="Calibri"/>
              <a:cs typeface="Calibri"/>
              <a:sym typeface="Calibri"/>
            </a:endParaRPr>
          </a:p>
        </p:txBody>
      </p:sp>
      <p:sp>
        <p:nvSpPr>
          <p:cNvPr id="884" name="Google Shape;884;p49"/>
          <p:cNvSpPr/>
          <p:nvPr/>
        </p:nvSpPr>
        <p:spPr>
          <a:xfrm>
            <a:off x="2608600" y="1344000"/>
            <a:ext cx="35226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885" name="Google Shape;885;p49"/>
          <p:cNvSpPr/>
          <p:nvPr/>
        </p:nvSpPr>
        <p:spPr>
          <a:xfrm>
            <a:off x="6285900" y="2027025"/>
            <a:ext cx="3844500" cy="49563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886" name="Google Shape;886;p49"/>
          <p:cNvSpPr/>
          <p:nvPr/>
        </p:nvSpPr>
        <p:spPr>
          <a:xfrm>
            <a:off x="6331949" y="1344000"/>
            <a:ext cx="38445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Diagrams</a:t>
            </a:r>
            <a:endParaRPr b="0" i="0" sz="1396" u="none" cap="none" strike="noStrike">
              <a:solidFill>
                <a:srgbClr val="000000"/>
              </a:solidFill>
              <a:latin typeface="Arial"/>
              <a:ea typeface="Arial"/>
              <a:cs typeface="Arial"/>
              <a:sym typeface="Arial"/>
            </a:endParaRPr>
          </a:p>
        </p:txBody>
      </p:sp>
      <p:sp>
        <p:nvSpPr>
          <p:cNvPr id="887" name="Google Shape;887;p49"/>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888" name="Google Shape;888;p49"/>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889" name="Google Shape;889;p49"/>
          <p:cNvGraphicFramePr/>
          <p:nvPr/>
        </p:nvGraphicFramePr>
        <p:xfrm>
          <a:off x="316950" y="2139671"/>
          <a:ext cx="3000000" cy="3000000"/>
        </p:xfrm>
        <a:graphic>
          <a:graphicData uri="http://schemas.openxmlformats.org/drawingml/2006/table">
            <a:tbl>
              <a:tblPr>
                <a:noFill/>
                <a:tableStyleId>{C1820862-611B-4779-802F-6E222E8E04D0}</a:tableStyleId>
              </a:tblPr>
              <a:tblGrid>
                <a:gridCol w="2128550"/>
              </a:tblGrid>
              <a:tr h="528550">
                <a:tc>
                  <a:txBody>
                    <a:bodyPr/>
                    <a:lstStyle/>
                    <a:p>
                      <a:pPr indent="0" lvl="0" marL="0" rtl="0" algn="l">
                        <a:spcBef>
                          <a:spcPts val="0"/>
                        </a:spcBef>
                        <a:spcAft>
                          <a:spcPts val="0"/>
                        </a:spcAft>
                        <a:buNone/>
                      </a:pPr>
                      <a:r>
                        <a:rPr b="1" lang="en-GB" sz="1617"/>
                        <a:t>Blog</a:t>
                      </a:r>
                      <a:endParaRPr b="1" sz="1617"/>
                    </a:p>
                  </a:txBody>
                  <a:tcPr marT="134375" marB="134375" marR="106900" marL="106900"/>
                </a:tc>
              </a:tr>
              <a:tr h="528550">
                <a:tc>
                  <a:txBody>
                    <a:bodyPr/>
                    <a:lstStyle/>
                    <a:p>
                      <a:pPr indent="0" lvl="0" marL="0" rtl="0" algn="l">
                        <a:spcBef>
                          <a:spcPts val="0"/>
                        </a:spcBef>
                        <a:spcAft>
                          <a:spcPts val="0"/>
                        </a:spcAft>
                        <a:buNone/>
                      </a:pPr>
                      <a:r>
                        <a:rPr b="1" lang="en-GB" sz="1617"/>
                        <a:t>Microblog</a:t>
                      </a:r>
                      <a:endParaRPr b="1" sz="1617"/>
                    </a:p>
                  </a:txBody>
                  <a:tcPr marT="134375" marB="134375" marR="106900" marL="106900"/>
                </a:tc>
              </a:tr>
              <a:tr h="528550">
                <a:tc>
                  <a:txBody>
                    <a:bodyPr/>
                    <a:lstStyle/>
                    <a:p>
                      <a:pPr indent="0" lvl="0" marL="0" rtl="0" algn="l">
                        <a:spcBef>
                          <a:spcPts val="0"/>
                        </a:spcBef>
                        <a:spcAft>
                          <a:spcPts val="0"/>
                        </a:spcAft>
                        <a:buNone/>
                      </a:pPr>
                      <a:r>
                        <a:rPr b="1" lang="en-GB" sz="1617"/>
                        <a:t>Copyright</a:t>
                      </a:r>
                      <a:endParaRPr b="1" sz="1617"/>
                    </a:p>
                  </a:txBody>
                  <a:tcPr marT="134375" marB="134375" marR="106900" marL="106900"/>
                </a:tc>
              </a:tr>
              <a:tr h="528550">
                <a:tc>
                  <a:txBody>
                    <a:bodyPr/>
                    <a:lstStyle/>
                    <a:p>
                      <a:pPr indent="0" lvl="0" marL="0" rtl="0" algn="l">
                        <a:spcBef>
                          <a:spcPts val="0"/>
                        </a:spcBef>
                        <a:spcAft>
                          <a:spcPts val="0"/>
                        </a:spcAft>
                        <a:buNone/>
                      </a:pPr>
                      <a:r>
                        <a:rPr b="1" lang="en-GB" sz="1617"/>
                        <a:t>Licensing</a:t>
                      </a:r>
                      <a:endParaRPr b="1" sz="1617"/>
                    </a:p>
                  </a:txBody>
                  <a:tcPr marT="134375" marB="134375" marR="106900" marL="106900"/>
                </a:tc>
              </a:tr>
              <a:tr h="528550">
                <a:tc>
                  <a:txBody>
                    <a:bodyPr/>
                    <a:lstStyle/>
                    <a:p>
                      <a:pPr indent="0" lvl="0" marL="0" rtl="0" algn="l">
                        <a:spcBef>
                          <a:spcPts val="0"/>
                        </a:spcBef>
                        <a:spcAft>
                          <a:spcPts val="0"/>
                        </a:spcAft>
                        <a:buNone/>
                      </a:pPr>
                      <a:r>
                        <a:rPr b="1" lang="en-GB" sz="1617"/>
                        <a:t>Source</a:t>
                      </a:r>
                      <a:endParaRPr b="1" sz="1617"/>
                    </a:p>
                  </a:txBody>
                  <a:tcPr marT="134375" marB="134375" marR="106900" marL="106900">
                    <a:lnB cap="flat" cmpd="sng" w="12100">
                      <a:solidFill>
                        <a:srgbClr val="9E9E9E"/>
                      </a:solidFill>
                      <a:prstDash val="solid"/>
                      <a:round/>
                      <a:headEnd len="sm" w="sm" type="none"/>
                      <a:tailEnd len="sm" w="sm" type="none"/>
                    </a:lnB>
                  </a:tcPr>
                </a:tc>
              </a:tr>
              <a:tr h="528550">
                <a:tc>
                  <a:txBody>
                    <a:bodyPr/>
                    <a:lstStyle/>
                    <a:p>
                      <a:pPr indent="0" lvl="0" marL="0" rtl="0" algn="l">
                        <a:spcBef>
                          <a:spcPts val="0"/>
                        </a:spcBef>
                        <a:spcAft>
                          <a:spcPts val="0"/>
                        </a:spcAft>
                        <a:buNone/>
                      </a:pPr>
                      <a:r>
                        <a:rPr b="1" lang="en-GB" sz="1617"/>
                        <a:t>Credibility</a:t>
                      </a:r>
                      <a:endParaRPr b="1" sz="1617"/>
                    </a:p>
                  </a:txBody>
                  <a:tcPr marT="134375" marB="134375" marR="106900" marL="106900">
                    <a:lnL cap="flat" cmpd="sng" w="12100">
                      <a:solidFill>
                        <a:srgbClr val="9E9E9E"/>
                      </a:solidFill>
                      <a:prstDash val="solid"/>
                      <a:round/>
                      <a:headEnd len="sm" w="sm" type="none"/>
                      <a:tailEnd len="sm" w="sm" type="none"/>
                    </a:lnL>
                    <a:lnR cap="flat" cmpd="sng" w="12100">
                      <a:solidFill>
                        <a:srgbClr val="9E9E9E"/>
                      </a:solidFill>
                      <a:prstDash val="solid"/>
                      <a:round/>
                      <a:headEnd len="sm" w="sm" type="none"/>
                      <a:tailEnd len="sm" w="sm" type="none"/>
                    </a:lnR>
                    <a:lnT cap="flat" cmpd="sng" w="12100">
                      <a:solidFill>
                        <a:srgbClr val="9E9E9E"/>
                      </a:solidFill>
                      <a:prstDash val="solid"/>
                      <a:round/>
                      <a:headEnd len="sm" w="sm" type="none"/>
                      <a:tailEnd len="sm" w="sm" type="none"/>
                    </a:lnT>
                    <a:lnB cap="flat" cmpd="sng" w="12100">
                      <a:solidFill>
                        <a:srgbClr val="9E9E9E"/>
                      </a:solidFill>
                      <a:prstDash val="solid"/>
                      <a:round/>
                      <a:headEnd len="sm" w="sm" type="none"/>
                      <a:tailEnd len="sm" w="sm" type="none"/>
                    </a:lnB>
                  </a:tcPr>
                </a:tc>
              </a:tr>
              <a:tr h="528550">
                <a:tc>
                  <a:txBody>
                    <a:bodyPr/>
                    <a:lstStyle/>
                    <a:p>
                      <a:pPr indent="0" lvl="0" marL="0" rtl="0" algn="l">
                        <a:spcBef>
                          <a:spcPts val="0"/>
                        </a:spcBef>
                        <a:spcAft>
                          <a:spcPts val="0"/>
                        </a:spcAft>
                        <a:buNone/>
                      </a:pPr>
                      <a:r>
                        <a:rPr b="1" lang="en-GB" sz="1617"/>
                        <a:t>Plagiarism</a:t>
                      </a:r>
                      <a:endParaRPr b="1" sz="1617"/>
                    </a:p>
                  </a:txBody>
                  <a:tcPr marT="134375" marB="134375" marR="106900" marL="106900">
                    <a:lnL cap="flat" cmpd="sng" w="12100">
                      <a:solidFill>
                        <a:srgbClr val="9E9E9E"/>
                      </a:solidFill>
                      <a:prstDash val="solid"/>
                      <a:round/>
                      <a:headEnd len="sm" w="sm" type="none"/>
                      <a:tailEnd len="sm" w="sm" type="none"/>
                    </a:lnL>
                    <a:lnR cap="flat" cmpd="sng" w="12100">
                      <a:solidFill>
                        <a:srgbClr val="9E9E9E"/>
                      </a:solidFill>
                      <a:prstDash val="solid"/>
                      <a:round/>
                      <a:headEnd len="sm" w="sm" type="none"/>
                      <a:tailEnd len="sm" w="sm" type="none"/>
                    </a:lnR>
                    <a:lnT cap="flat" cmpd="sng" w="12100">
                      <a:solidFill>
                        <a:srgbClr val="9E9E9E"/>
                      </a:solidFill>
                      <a:prstDash val="solid"/>
                      <a:round/>
                      <a:headEnd len="sm" w="sm" type="none"/>
                      <a:tailEnd len="sm" w="sm" type="none"/>
                    </a:lnT>
                    <a:lnB cap="flat" cmpd="sng" w="12100">
                      <a:solidFill>
                        <a:srgbClr val="9E9E9E"/>
                      </a:solidFill>
                      <a:prstDash val="solid"/>
                      <a:round/>
                      <a:headEnd len="sm" w="sm" type="none"/>
                      <a:tailEnd len="sm" w="sm" type="none"/>
                    </a:lnB>
                  </a:tcPr>
                </a:tc>
              </a:tr>
              <a:tr h="528550">
                <a:tc>
                  <a:txBody>
                    <a:bodyPr/>
                    <a:lstStyle/>
                    <a:p>
                      <a:pPr indent="0" lvl="0" marL="0" rtl="0" algn="l">
                        <a:spcBef>
                          <a:spcPts val="0"/>
                        </a:spcBef>
                        <a:spcAft>
                          <a:spcPts val="0"/>
                        </a:spcAft>
                        <a:buNone/>
                      </a:pPr>
                      <a:r>
                        <a:rPr b="1" lang="en-GB" sz="1617">
                          <a:solidFill>
                            <a:schemeClr val="dk1"/>
                          </a:solidFill>
                        </a:rPr>
                        <a:t>Reference</a:t>
                      </a:r>
                      <a:endParaRPr b="1" sz="1617"/>
                    </a:p>
                  </a:txBody>
                  <a:tcPr marT="134375" marB="134375" marR="106900" marL="106900">
                    <a:lnL cap="flat" cmpd="sng" w="12100">
                      <a:solidFill>
                        <a:srgbClr val="9E9E9E"/>
                      </a:solidFill>
                      <a:prstDash val="solid"/>
                      <a:round/>
                      <a:headEnd len="sm" w="sm" type="none"/>
                      <a:tailEnd len="sm" w="sm" type="none"/>
                    </a:lnL>
                    <a:lnR cap="flat" cmpd="sng" w="12100">
                      <a:solidFill>
                        <a:srgbClr val="9E9E9E"/>
                      </a:solidFill>
                      <a:prstDash val="solid"/>
                      <a:round/>
                      <a:headEnd len="sm" w="sm" type="none"/>
                      <a:tailEnd len="sm" w="sm" type="none"/>
                    </a:lnR>
                    <a:lnT cap="flat" cmpd="sng" w="12100">
                      <a:solidFill>
                        <a:srgbClr val="9E9E9E"/>
                      </a:solidFill>
                      <a:prstDash val="solid"/>
                      <a:round/>
                      <a:headEnd len="sm" w="sm" type="none"/>
                      <a:tailEnd len="sm" w="sm" type="none"/>
                    </a:lnT>
                    <a:lnB cap="flat" cmpd="sng" w="12100">
                      <a:solidFill>
                        <a:srgbClr val="9E9E9E"/>
                      </a:solidFill>
                      <a:prstDash val="solid"/>
                      <a:round/>
                      <a:headEnd len="sm" w="sm" type="none"/>
                      <a:tailEnd len="sm" w="sm" type="none"/>
                    </a:lnB>
                  </a:tcPr>
                </a:tc>
              </a:tr>
              <a:tr h="528550">
                <a:tc>
                  <a:txBody>
                    <a:bodyPr/>
                    <a:lstStyle/>
                    <a:p>
                      <a:pPr indent="0" lvl="0" marL="0" rtl="0" algn="l">
                        <a:spcBef>
                          <a:spcPts val="0"/>
                        </a:spcBef>
                        <a:spcAft>
                          <a:spcPts val="0"/>
                        </a:spcAft>
                        <a:buNone/>
                      </a:pPr>
                      <a:r>
                        <a:rPr b="1" lang="en-GB" sz="1617"/>
                        <a:t>Self- Evaluation</a:t>
                      </a:r>
                      <a:endParaRPr b="1" sz="1617"/>
                    </a:p>
                  </a:txBody>
                  <a:tcPr marT="134375" marB="134375" marR="106900" marL="106900">
                    <a:lnT cap="flat" cmpd="sng" w="12100">
                      <a:solidFill>
                        <a:srgbClr val="9E9E9E"/>
                      </a:solidFill>
                      <a:prstDash val="solid"/>
                      <a:round/>
                      <a:headEnd len="sm" w="sm" type="none"/>
                      <a:tailEnd len="sm" w="sm" type="none"/>
                    </a:lnT>
                  </a:tcPr>
                </a:tc>
              </a:tr>
            </a:tbl>
          </a:graphicData>
        </a:graphic>
      </p:graphicFrame>
      <p:sp>
        <p:nvSpPr>
          <p:cNvPr id="890" name="Google Shape;890;p49"/>
          <p:cNvSpPr txBox="1"/>
          <p:nvPr/>
        </p:nvSpPr>
        <p:spPr>
          <a:xfrm>
            <a:off x="2608600" y="2040000"/>
            <a:ext cx="3333000" cy="5290500"/>
          </a:xfrm>
          <a:prstGeom prst="rect">
            <a:avLst/>
          </a:prstGeom>
          <a:noFill/>
          <a:ln>
            <a:noFill/>
          </a:ln>
        </p:spPr>
        <p:txBody>
          <a:bodyPr anchorCtr="0" anchor="t" bIns="116050" lIns="116050" spcFirstLastPara="1" rIns="116050" wrap="square" tIns="116050">
            <a:noAutofit/>
          </a:bodyPr>
          <a:lstStyle/>
          <a:p>
            <a:pPr indent="0" lvl="0" marL="0" rtl="0" algn="l">
              <a:lnSpc>
                <a:spcPct val="115000"/>
              </a:lnSpc>
              <a:spcBef>
                <a:spcPts val="0"/>
              </a:spcBef>
              <a:spcAft>
                <a:spcPts val="0"/>
              </a:spcAft>
              <a:buNone/>
            </a:pPr>
            <a:r>
              <a:rPr lang="en-GB" sz="1396">
                <a:solidFill>
                  <a:srgbClr val="222222"/>
                </a:solidFill>
              </a:rPr>
              <a:t>Describe the </a:t>
            </a:r>
            <a:r>
              <a:rPr b="1" lang="en-GB" sz="1396">
                <a:solidFill>
                  <a:srgbClr val="222222"/>
                </a:solidFill>
              </a:rPr>
              <a:t>features of a blog</a:t>
            </a:r>
            <a:r>
              <a:rPr lang="en-GB" sz="1396">
                <a:solidFill>
                  <a:srgbClr val="222222"/>
                </a:solidFill>
              </a:rPr>
              <a:t> and how they can be consistently formatted.</a:t>
            </a:r>
            <a:endParaRPr sz="1396">
              <a:solidFill>
                <a:srgbClr val="222222"/>
              </a:solidFill>
            </a:endParaRPr>
          </a:p>
          <a:p>
            <a:pPr indent="0" lvl="0" marL="0" rtl="0" algn="l">
              <a:lnSpc>
                <a:spcPct val="115000"/>
              </a:lnSpc>
              <a:spcBef>
                <a:spcPts val="0"/>
              </a:spcBef>
              <a:spcAft>
                <a:spcPts val="0"/>
              </a:spcAft>
              <a:buNone/>
            </a:pPr>
            <a:r>
              <a:t/>
            </a:r>
            <a:endParaRPr sz="1396">
              <a:solidFill>
                <a:srgbClr val="222222"/>
              </a:solidFill>
            </a:endParaRPr>
          </a:p>
          <a:p>
            <a:pPr indent="0" lvl="0" marL="0" rtl="0" algn="l">
              <a:lnSpc>
                <a:spcPct val="115000"/>
              </a:lnSpc>
              <a:spcBef>
                <a:spcPts val="0"/>
              </a:spcBef>
              <a:spcAft>
                <a:spcPts val="0"/>
              </a:spcAft>
              <a:buNone/>
            </a:pPr>
            <a:r>
              <a:rPr lang="en-GB" sz="1396">
                <a:solidFill>
                  <a:srgbClr val="222222"/>
                </a:solidFill>
              </a:rPr>
              <a:t>Select </a:t>
            </a:r>
            <a:r>
              <a:rPr b="1" lang="en-GB" sz="1396">
                <a:solidFill>
                  <a:srgbClr val="222222"/>
                </a:solidFill>
              </a:rPr>
              <a:t>appropriate images</a:t>
            </a:r>
            <a:r>
              <a:rPr lang="en-GB" sz="1396">
                <a:solidFill>
                  <a:srgbClr val="222222"/>
                </a:solidFill>
              </a:rPr>
              <a:t> whilst   ensuring I comply with copyright and licensing restrictions.</a:t>
            </a:r>
            <a:endParaRPr sz="1396">
              <a:solidFill>
                <a:srgbClr val="222222"/>
              </a:solidFill>
            </a:endParaRPr>
          </a:p>
          <a:p>
            <a:pPr indent="0" lvl="0" marL="0" rtl="0" algn="l">
              <a:lnSpc>
                <a:spcPct val="115000"/>
              </a:lnSpc>
              <a:spcBef>
                <a:spcPts val="1269"/>
              </a:spcBef>
              <a:spcAft>
                <a:spcPts val="0"/>
              </a:spcAft>
              <a:buNone/>
            </a:pPr>
            <a:r>
              <a:rPr b="1" lang="en-GB" sz="1396">
                <a:solidFill>
                  <a:srgbClr val="222222"/>
                </a:solidFill>
              </a:rPr>
              <a:t>Evaluate the credibility</a:t>
            </a:r>
            <a:r>
              <a:rPr lang="en-GB" sz="1396">
                <a:solidFill>
                  <a:srgbClr val="222222"/>
                </a:solidFill>
              </a:rPr>
              <a:t> of online sources to help me with my own work.</a:t>
            </a:r>
            <a:endParaRPr sz="1396">
              <a:solidFill>
                <a:srgbClr val="222222"/>
              </a:solidFill>
            </a:endParaRPr>
          </a:p>
          <a:p>
            <a:pPr indent="0" lvl="0" marL="0" rtl="0" algn="l">
              <a:lnSpc>
                <a:spcPct val="115000"/>
              </a:lnSpc>
              <a:spcBef>
                <a:spcPts val="1269"/>
              </a:spcBef>
              <a:spcAft>
                <a:spcPts val="0"/>
              </a:spcAft>
              <a:buNone/>
            </a:pPr>
            <a:r>
              <a:rPr lang="en-GB" sz="1396">
                <a:solidFill>
                  <a:srgbClr val="222222"/>
                </a:solidFill>
              </a:rPr>
              <a:t>Research and use content ethically to    avoid plagiarism.</a:t>
            </a:r>
            <a:endParaRPr sz="1396">
              <a:solidFill>
                <a:srgbClr val="222222"/>
              </a:solidFill>
            </a:endParaRPr>
          </a:p>
          <a:p>
            <a:pPr indent="0" lvl="0" marL="0" rtl="0" algn="l">
              <a:lnSpc>
                <a:spcPct val="115000"/>
              </a:lnSpc>
              <a:spcBef>
                <a:spcPts val="1269"/>
              </a:spcBef>
              <a:spcAft>
                <a:spcPts val="0"/>
              </a:spcAft>
              <a:buNone/>
            </a:pPr>
            <a:r>
              <a:rPr b="1" lang="en-GB" sz="1396">
                <a:solidFill>
                  <a:srgbClr val="222222"/>
                </a:solidFill>
              </a:rPr>
              <a:t>Create a blog</a:t>
            </a:r>
            <a:r>
              <a:rPr lang="en-GB" sz="1396">
                <a:solidFill>
                  <a:srgbClr val="222222"/>
                </a:solidFill>
              </a:rPr>
              <a:t> that uses </a:t>
            </a:r>
            <a:r>
              <a:rPr b="1" lang="en-GB" sz="1396">
                <a:solidFill>
                  <a:srgbClr val="222222"/>
                </a:solidFill>
              </a:rPr>
              <a:t>success criteria </a:t>
            </a:r>
            <a:r>
              <a:rPr lang="en-GB" sz="1396">
                <a:solidFill>
                  <a:srgbClr val="222222"/>
                </a:solidFill>
              </a:rPr>
              <a:t>and </a:t>
            </a:r>
            <a:r>
              <a:rPr b="1" lang="en-GB" sz="1396">
                <a:solidFill>
                  <a:srgbClr val="222222"/>
                </a:solidFill>
              </a:rPr>
              <a:t>self-evaluation</a:t>
            </a:r>
            <a:r>
              <a:rPr lang="en-GB" sz="1396">
                <a:solidFill>
                  <a:srgbClr val="222222"/>
                </a:solidFill>
              </a:rPr>
              <a:t> to support the writing.</a:t>
            </a:r>
            <a:endParaRPr sz="1396">
              <a:solidFill>
                <a:srgbClr val="222222"/>
              </a:solidFill>
            </a:endParaRPr>
          </a:p>
          <a:p>
            <a:pPr indent="0" lvl="0" marL="0" rtl="0" algn="l">
              <a:lnSpc>
                <a:spcPct val="115000"/>
              </a:lnSpc>
              <a:spcBef>
                <a:spcPts val="1269"/>
              </a:spcBef>
              <a:spcAft>
                <a:spcPts val="0"/>
              </a:spcAft>
              <a:buNone/>
            </a:pPr>
            <a:r>
              <a:rPr lang="en-GB" sz="1396">
                <a:solidFill>
                  <a:srgbClr val="222222"/>
                </a:solidFill>
              </a:rPr>
              <a:t>Create a microblog post and use a rubric   to </a:t>
            </a:r>
            <a:r>
              <a:rPr b="1" lang="en-GB" sz="1396">
                <a:solidFill>
                  <a:srgbClr val="222222"/>
                </a:solidFill>
              </a:rPr>
              <a:t>assess the quality </a:t>
            </a:r>
            <a:r>
              <a:rPr lang="en-GB" sz="1396">
                <a:solidFill>
                  <a:srgbClr val="222222"/>
                </a:solidFill>
              </a:rPr>
              <a:t>of my blog post.</a:t>
            </a:r>
            <a:endParaRPr sz="1396">
              <a:solidFill>
                <a:srgbClr val="222222"/>
              </a:solidFill>
            </a:endParaRPr>
          </a:p>
          <a:p>
            <a:pPr indent="0" lvl="0" marL="457200" rtl="0" algn="l">
              <a:lnSpc>
                <a:spcPct val="115000"/>
              </a:lnSpc>
              <a:spcBef>
                <a:spcPts val="1269"/>
              </a:spcBef>
              <a:spcAft>
                <a:spcPts val="0"/>
              </a:spcAft>
              <a:buNone/>
            </a:pPr>
            <a:r>
              <a:t/>
            </a:r>
            <a:endParaRPr sz="1269">
              <a:solidFill>
                <a:srgbClr val="222222"/>
              </a:solidFill>
            </a:endParaRPr>
          </a:p>
          <a:p>
            <a:pPr indent="0" lvl="0" marL="457200" rtl="0" algn="l">
              <a:spcBef>
                <a:spcPts val="1269"/>
              </a:spcBef>
              <a:spcAft>
                <a:spcPts val="0"/>
              </a:spcAft>
              <a:buNone/>
            </a:pPr>
            <a:r>
              <a:t/>
            </a:r>
            <a:endParaRPr sz="1396">
              <a:solidFill>
                <a:schemeClr val="dk1"/>
              </a:solidFill>
            </a:endParaRPr>
          </a:p>
        </p:txBody>
      </p:sp>
      <p:pic>
        <p:nvPicPr>
          <p:cNvPr id="891" name="Google Shape;891;p49"/>
          <p:cNvPicPr preferRelativeResize="0"/>
          <p:nvPr/>
        </p:nvPicPr>
        <p:blipFill>
          <a:blip r:embed="rId4">
            <a:alphaModFix/>
          </a:blip>
          <a:stretch>
            <a:fillRect/>
          </a:stretch>
        </p:blipFill>
        <p:spPr>
          <a:xfrm>
            <a:off x="6473400" y="2209175"/>
            <a:ext cx="3522600" cy="4480125"/>
          </a:xfrm>
          <a:prstGeom prst="rect">
            <a:avLst/>
          </a:prstGeom>
          <a:noFill/>
          <a:ln cap="flat" cmpd="sng" w="36275">
            <a:solidFill>
              <a:srgbClr val="0070C0"/>
            </a:solidFill>
            <a:prstDash val="solid"/>
            <a:miter lim="8000"/>
            <a:headEnd len="sm" w="sm" type="none"/>
            <a:tailEnd len="sm" w="sm" type="none"/>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50"/>
          <p:cNvSpPr txBox="1"/>
          <p:nvPr>
            <p:ph type="title"/>
          </p:nvPr>
        </p:nvSpPr>
        <p:spPr>
          <a:xfrm>
            <a:off x="608821" y="184388"/>
            <a:ext cx="57894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Computer Networks - Year 7</a:t>
            </a:r>
            <a:endParaRPr b="1" sz="3301">
              <a:latin typeface="Arial"/>
              <a:ea typeface="Arial"/>
              <a:cs typeface="Arial"/>
              <a:sym typeface="Arial"/>
            </a:endParaRPr>
          </a:p>
        </p:txBody>
      </p:sp>
      <p:sp>
        <p:nvSpPr>
          <p:cNvPr id="898" name="Google Shape;898;p50"/>
          <p:cNvSpPr/>
          <p:nvPr/>
        </p:nvSpPr>
        <p:spPr>
          <a:xfrm>
            <a:off x="672497" y="2110603"/>
            <a:ext cx="2220000" cy="49563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899" name="Google Shape;899;p50"/>
          <p:cNvSpPr/>
          <p:nvPr/>
        </p:nvSpPr>
        <p:spPr>
          <a:xfrm>
            <a:off x="735075" y="1343999"/>
            <a:ext cx="22032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900" name="Google Shape;900;p50"/>
          <p:cNvSpPr/>
          <p:nvPr/>
        </p:nvSpPr>
        <p:spPr>
          <a:xfrm>
            <a:off x="3045309" y="2039996"/>
            <a:ext cx="3455700" cy="49563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sz="1777">
              <a:solidFill>
                <a:schemeClr val="dk1"/>
              </a:solidFill>
              <a:latin typeface="Calibri"/>
              <a:ea typeface="Calibri"/>
              <a:cs typeface="Calibri"/>
              <a:sym typeface="Calibri"/>
            </a:endParaRPr>
          </a:p>
        </p:txBody>
      </p:sp>
      <p:sp>
        <p:nvSpPr>
          <p:cNvPr id="901" name="Google Shape;901;p50"/>
          <p:cNvSpPr/>
          <p:nvPr/>
        </p:nvSpPr>
        <p:spPr>
          <a:xfrm>
            <a:off x="3045309" y="1343998"/>
            <a:ext cx="34557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902" name="Google Shape;902;p50"/>
          <p:cNvSpPr/>
          <p:nvPr/>
        </p:nvSpPr>
        <p:spPr>
          <a:xfrm>
            <a:off x="6607847" y="2027025"/>
            <a:ext cx="3522600" cy="49563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903" name="Google Shape;903;p50"/>
          <p:cNvSpPr/>
          <p:nvPr/>
        </p:nvSpPr>
        <p:spPr>
          <a:xfrm>
            <a:off x="6653857" y="1343998"/>
            <a:ext cx="35226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Diagrams</a:t>
            </a:r>
            <a:endParaRPr b="0" i="0" sz="1396" u="none" cap="none" strike="noStrike">
              <a:solidFill>
                <a:srgbClr val="000000"/>
              </a:solidFill>
              <a:latin typeface="Arial"/>
              <a:ea typeface="Arial"/>
              <a:cs typeface="Arial"/>
              <a:sym typeface="Arial"/>
            </a:endParaRPr>
          </a:p>
        </p:txBody>
      </p:sp>
      <p:sp>
        <p:nvSpPr>
          <p:cNvPr id="904" name="Google Shape;904;p50"/>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905" name="Google Shape;905;p50"/>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906" name="Google Shape;906;p50"/>
          <p:cNvGraphicFramePr/>
          <p:nvPr/>
        </p:nvGraphicFramePr>
        <p:xfrm>
          <a:off x="735075" y="2329879"/>
          <a:ext cx="3000000" cy="3000000"/>
        </p:xfrm>
        <a:graphic>
          <a:graphicData uri="http://schemas.openxmlformats.org/drawingml/2006/table">
            <a:tbl>
              <a:tblPr>
                <a:noFill/>
                <a:tableStyleId>{C1820862-611B-4779-802F-6E222E8E04D0}</a:tableStyleId>
              </a:tblPr>
              <a:tblGrid>
                <a:gridCol w="1994225"/>
              </a:tblGrid>
              <a:tr h="475700">
                <a:tc>
                  <a:txBody>
                    <a:bodyPr/>
                    <a:lstStyle/>
                    <a:p>
                      <a:pPr indent="0" lvl="0" marL="0" rtl="0" algn="l">
                        <a:spcBef>
                          <a:spcPts val="0"/>
                        </a:spcBef>
                        <a:spcAft>
                          <a:spcPts val="0"/>
                        </a:spcAft>
                        <a:buNone/>
                      </a:pPr>
                      <a:r>
                        <a:rPr b="1" lang="en-GB" sz="1464"/>
                        <a:t>Bandwidth</a:t>
                      </a:r>
                      <a:endParaRPr b="1" sz="1464"/>
                    </a:p>
                  </a:txBody>
                  <a:tcPr marT="134375" marB="134375" marR="106900" marL="106900"/>
                </a:tc>
              </a:tr>
              <a:tr h="475700">
                <a:tc>
                  <a:txBody>
                    <a:bodyPr/>
                    <a:lstStyle/>
                    <a:p>
                      <a:pPr indent="0" lvl="0" marL="0" rtl="0" algn="l">
                        <a:spcBef>
                          <a:spcPts val="0"/>
                        </a:spcBef>
                        <a:spcAft>
                          <a:spcPts val="0"/>
                        </a:spcAft>
                        <a:buNone/>
                      </a:pPr>
                      <a:r>
                        <a:rPr b="1" lang="en-GB" sz="1464"/>
                        <a:t>Computer Network</a:t>
                      </a:r>
                      <a:endParaRPr b="1" sz="1464"/>
                    </a:p>
                  </a:txBody>
                  <a:tcPr marT="134375" marB="134375" marR="106900" marL="106900"/>
                </a:tc>
              </a:tr>
              <a:tr h="475700">
                <a:tc>
                  <a:txBody>
                    <a:bodyPr/>
                    <a:lstStyle/>
                    <a:p>
                      <a:pPr indent="0" lvl="0" marL="0" rtl="0" algn="l">
                        <a:spcBef>
                          <a:spcPts val="0"/>
                        </a:spcBef>
                        <a:spcAft>
                          <a:spcPts val="0"/>
                        </a:spcAft>
                        <a:buNone/>
                      </a:pPr>
                      <a:r>
                        <a:rPr b="1" lang="en-GB" sz="1464"/>
                        <a:t>Internet</a:t>
                      </a:r>
                      <a:endParaRPr b="1" sz="1464"/>
                    </a:p>
                  </a:txBody>
                  <a:tcPr marT="134375" marB="134375" marR="106900" marL="106900"/>
                </a:tc>
              </a:tr>
              <a:tr h="475700">
                <a:tc>
                  <a:txBody>
                    <a:bodyPr/>
                    <a:lstStyle/>
                    <a:p>
                      <a:pPr indent="0" lvl="0" marL="0" rtl="0" algn="l">
                        <a:spcBef>
                          <a:spcPts val="0"/>
                        </a:spcBef>
                        <a:spcAft>
                          <a:spcPts val="0"/>
                        </a:spcAft>
                        <a:buNone/>
                      </a:pPr>
                      <a:r>
                        <a:rPr b="1" lang="en-GB" sz="1464"/>
                        <a:t>IP Address</a:t>
                      </a:r>
                      <a:endParaRPr b="1" sz="1464"/>
                    </a:p>
                  </a:txBody>
                  <a:tcPr marT="134375" marB="134375" marR="106900" marL="106900"/>
                </a:tc>
              </a:tr>
              <a:tr h="475700">
                <a:tc>
                  <a:txBody>
                    <a:bodyPr/>
                    <a:lstStyle/>
                    <a:p>
                      <a:pPr indent="0" lvl="0" marL="0" rtl="0" algn="l">
                        <a:spcBef>
                          <a:spcPts val="0"/>
                        </a:spcBef>
                        <a:spcAft>
                          <a:spcPts val="0"/>
                        </a:spcAft>
                        <a:buNone/>
                      </a:pPr>
                      <a:r>
                        <a:rPr b="1" lang="en-GB" sz="1464"/>
                        <a:t>Network Hardware</a:t>
                      </a:r>
                      <a:endParaRPr b="1" sz="1464"/>
                    </a:p>
                  </a:txBody>
                  <a:tcPr marT="134375" marB="134375" marR="106900" marL="106900"/>
                </a:tc>
              </a:tr>
              <a:tr h="475700">
                <a:tc>
                  <a:txBody>
                    <a:bodyPr/>
                    <a:lstStyle/>
                    <a:p>
                      <a:pPr indent="0" lvl="0" marL="0" rtl="0" algn="l">
                        <a:spcBef>
                          <a:spcPts val="0"/>
                        </a:spcBef>
                        <a:spcAft>
                          <a:spcPts val="0"/>
                        </a:spcAft>
                        <a:buNone/>
                      </a:pPr>
                      <a:r>
                        <a:rPr b="1" lang="en-GB" sz="1464"/>
                        <a:t>Packets</a:t>
                      </a:r>
                      <a:endParaRPr b="1" sz="1464"/>
                    </a:p>
                  </a:txBody>
                  <a:tcPr marT="134375" marB="134375" marR="106900" marL="106900"/>
                </a:tc>
              </a:tr>
              <a:tr h="475700">
                <a:tc>
                  <a:txBody>
                    <a:bodyPr/>
                    <a:lstStyle/>
                    <a:p>
                      <a:pPr indent="0" lvl="0" marL="0" rtl="0" algn="l">
                        <a:spcBef>
                          <a:spcPts val="0"/>
                        </a:spcBef>
                        <a:spcAft>
                          <a:spcPts val="0"/>
                        </a:spcAft>
                        <a:buNone/>
                      </a:pPr>
                      <a:r>
                        <a:rPr b="1" lang="en-GB" sz="1464"/>
                        <a:t>Protocols</a:t>
                      </a:r>
                      <a:endParaRPr b="1" sz="1464"/>
                    </a:p>
                  </a:txBody>
                  <a:tcPr marT="134375" marB="134375" marR="106900" marL="106900"/>
                </a:tc>
              </a:tr>
              <a:tr h="475700">
                <a:tc>
                  <a:txBody>
                    <a:bodyPr/>
                    <a:lstStyle/>
                    <a:p>
                      <a:pPr indent="0" lvl="0" marL="0" rtl="0" algn="l">
                        <a:spcBef>
                          <a:spcPts val="0"/>
                        </a:spcBef>
                        <a:spcAft>
                          <a:spcPts val="0"/>
                        </a:spcAft>
                        <a:buNone/>
                      </a:pPr>
                      <a:r>
                        <a:rPr b="1" lang="en-GB" sz="1464"/>
                        <a:t>World Wide Web</a:t>
                      </a:r>
                      <a:endParaRPr b="1" sz="1464"/>
                    </a:p>
                  </a:txBody>
                  <a:tcPr marT="134375" marB="134375" marR="106900" marL="106900"/>
                </a:tc>
              </a:tr>
              <a:tr h="475700">
                <a:tc>
                  <a:txBody>
                    <a:bodyPr/>
                    <a:lstStyle/>
                    <a:p>
                      <a:pPr indent="0" lvl="0" marL="0" rtl="0" algn="l">
                        <a:spcBef>
                          <a:spcPts val="0"/>
                        </a:spcBef>
                        <a:spcAft>
                          <a:spcPts val="0"/>
                        </a:spcAft>
                        <a:buNone/>
                      </a:pPr>
                      <a:r>
                        <a:rPr b="1" lang="en-GB" sz="1464"/>
                        <a:t>Server</a:t>
                      </a:r>
                      <a:endParaRPr b="1" sz="1464"/>
                    </a:p>
                  </a:txBody>
                  <a:tcPr marT="134375" marB="134375" marR="106900" marL="106900"/>
                </a:tc>
              </a:tr>
            </a:tbl>
          </a:graphicData>
        </a:graphic>
      </p:graphicFrame>
      <p:pic>
        <p:nvPicPr>
          <p:cNvPr id="907" name="Google Shape;907;p50"/>
          <p:cNvPicPr preferRelativeResize="0"/>
          <p:nvPr/>
        </p:nvPicPr>
        <p:blipFill>
          <a:blip r:embed="rId4">
            <a:alphaModFix/>
          </a:blip>
          <a:stretch>
            <a:fillRect/>
          </a:stretch>
        </p:blipFill>
        <p:spPr>
          <a:xfrm>
            <a:off x="8562079" y="2154146"/>
            <a:ext cx="1465371" cy="1128829"/>
          </a:xfrm>
          <a:prstGeom prst="rect">
            <a:avLst/>
          </a:prstGeom>
          <a:noFill/>
          <a:ln cap="flat" cmpd="sng" w="36275">
            <a:solidFill>
              <a:srgbClr val="0070C0"/>
            </a:solidFill>
            <a:prstDash val="solid"/>
            <a:miter lim="8000"/>
            <a:headEnd len="sm" w="sm" type="none"/>
            <a:tailEnd len="sm" w="sm" type="none"/>
          </a:ln>
        </p:spPr>
      </p:pic>
      <p:pic>
        <p:nvPicPr>
          <p:cNvPr id="908" name="Google Shape;908;p50"/>
          <p:cNvPicPr preferRelativeResize="0"/>
          <p:nvPr/>
        </p:nvPicPr>
        <p:blipFill rotWithShape="1">
          <a:blip r:embed="rId5">
            <a:alphaModFix/>
          </a:blip>
          <a:srcRect b="0" l="2837" r="0" t="0"/>
          <a:stretch/>
        </p:blipFill>
        <p:spPr>
          <a:xfrm>
            <a:off x="7086541" y="3428037"/>
            <a:ext cx="2203295" cy="1154692"/>
          </a:xfrm>
          <a:prstGeom prst="rect">
            <a:avLst/>
          </a:prstGeom>
          <a:noFill/>
          <a:ln cap="flat" cmpd="sng" w="36275">
            <a:solidFill>
              <a:srgbClr val="0070C0"/>
            </a:solidFill>
            <a:prstDash val="solid"/>
            <a:miter lim="8000"/>
            <a:headEnd len="sm" w="sm" type="none"/>
            <a:tailEnd len="sm" w="sm" type="none"/>
          </a:ln>
        </p:spPr>
      </p:pic>
      <p:pic>
        <p:nvPicPr>
          <p:cNvPr id="909" name="Google Shape;909;p50"/>
          <p:cNvPicPr preferRelativeResize="0"/>
          <p:nvPr/>
        </p:nvPicPr>
        <p:blipFill>
          <a:blip r:embed="rId6">
            <a:alphaModFix/>
          </a:blip>
          <a:stretch>
            <a:fillRect/>
          </a:stretch>
        </p:blipFill>
        <p:spPr>
          <a:xfrm>
            <a:off x="7077188" y="4727774"/>
            <a:ext cx="2583900" cy="612563"/>
          </a:xfrm>
          <a:prstGeom prst="rect">
            <a:avLst/>
          </a:prstGeom>
          <a:noFill/>
          <a:ln cap="flat" cmpd="sng" w="36275">
            <a:solidFill>
              <a:srgbClr val="0070C0"/>
            </a:solidFill>
            <a:prstDash val="solid"/>
            <a:miter lim="8000"/>
            <a:headEnd len="sm" w="sm" type="none"/>
            <a:tailEnd len="sm" w="sm" type="none"/>
          </a:ln>
        </p:spPr>
      </p:pic>
      <p:pic>
        <p:nvPicPr>
          <p:cNvPr id="910" name="Google Shape;910;p50"/>
          <p:cNvPicPr preferRelativeResize="0"/>
          <p:nvPr/>
        </p:nvPicPr>
        <p:blipFill>
          <a:blip r:embed="rId7">
            <a:alphaModFix/>
          </a:blip>
          <a:stretch>
            <a:fillRect/>
          </a:stretch>
        </p:blipFill>
        <p:spPr>
          <a:xfrm>
            <a:off x="6955603" y="2050816"/>
            <a:ext cx="1202850" cy="1124888"/>
          </a:xfrm>
          <a:prstGeom prst="rect">
            <a:avLst/>
          </a:prstGeom>
          <a:noFill/>
          <a:ln cap="flat" cmpd="sng" w="36275">
            <a:solidFill>
              <a:srgbClr val="0070C0"/>
            </a:solidFill>
            <a:prstDash val="solid"/>
            <a:miter lim="8000"/>
            <a:headEnd len="sm" w="sm" type="none"/>
            <a:tailEnd len="sm" w="sm" type="none"/>
          </a:ln>
        </p:spPr>
      </p:pic>
      <p:pic>
        <p:nvPicPr>
          <p:cNvPr id="911" name="Google Shape;911;p50"/>
          <p:cNvPicPr preferRelativeResize="0"/>
          <p:nvPr/>
        </p:nvPicPr>
        <p:blipFill rotWithShape="1">
          <a:blip r:embed="rId8">
            <a:alphaModFix/>
          </a:blip>
          <a:srcRect b="31945" l="0" r="0" t="0"/>
          <a:stretch/>
        </p:blipFill>
        <p:spPr>
          <a:xfrm>
            <a:off x="7086549" y="5555170"/>
            <a:ext cx="2583900" cy="1334720"/>
          </a:xfrm>
          <a:prstGeom prst="rect">
            <a:avLst/>
          </a:prstGeom>
          <a:noFill/>
          <a:ln>
            <a:noFill/>
          </a:ln>
        </p:spPr>
      </p:pic>
      <p:sp>
        <p:nvSpPr>
          <p:cNvPr id="912" name="Google Shape;912;p50"/>
          <p:cNvSpPr txBox="1"/>
          <p:nvPr/>
        </p:nvSpPr>
        <p:spPr>
          <a:xfrm>
            <a:off x="3079162" y="2058488"/>
            <a:ext cx="3387900" cy="47568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b="1" lang="en-GB" sz="1423">
                <a:solidFill>
                  <a:schemeClr val="dk1"/>
                </a:solidFill>
              </a:rPr>
              <a:t>Computer Network:</a:t>
            </a:r>
            <a:r>
              <a:rPr lang="en-GB" sz="1423">
                <a:solidFill>
                  <a:schemeClr val="dk1"/>
                </a:solidFill>
              </a:rPr>
              <a:t> When two or more computers are connected together to allow them to communicate</a:t>
            </a:r>
            <a:endParaRPr sz="1423">
              <a:solidFill>
                <a:schemeClr val="dk1"/>
              </a:solidFill>
            </a:endParaRPr>
          </a:p>
          <a:p>
            <a:pPr indent="0" lvl="0" marL="0" rtl="0" algn="l">
              <a:spcBef>
                <a:spcPts val="0"/>
              </a:spcBef>
              <a:spcAft>
                <a:spcPts val="0"/>
              </a:spcAft>
              <a:buNone/>
            </a:pPr>
            <a:r>
              <a:t/>
            </a:r>
            <a:endParaRPr sz="1423">
              <a:solidFill>
                <a:schemeClr val="dk1"/>
              </a:solidFill>
            </a:endParaRPr>
          </a:p>
          <a:p>
            <a:pPr indent="0" lvl="0" marL="0" rtl="0" algn="l">
              <a:spcBef>
                <a:spcPts val="0"/>
              </a:spcBef>
              <a:spcAft>
                <a:spcPts val="0"/>
              </a:spcAft>
              <a:buNone/>
            </a:pPr>
            <a:r>
              <a:rPr b="1" lang="en-GB" sz="1423">
                <a:solidFill>
                  <a:schemeClr val="dk1"/>
                </a:solidFill>
              </a:rPr>
              <a:t>Protocols:</a:t>
            </a:r>
            <a:r>
              <a:rPr lang="en-GB" sz="1423">
                <a:solidFill>
                  <a:schemeClr val="dk1"/>
                </a:solidFill>
              </a:rPr>
              <a:t> A set of rules to allow communication between computers</a:t>
            </a:r>
            <a:endParaRPr sz="1423">
              <a:solidFill>
                <a:schemeClr val="dk1"/>
              </a:solidFill>
            </a:endParaRPr>
          </a:p>
          <a:p>
            <a:pPr indent="0" lvl="0" marL="0" rtl="0" algn="l">
              <a:spcBef>
                <a:spcPts val="0"/>
              </a:spcBef>
              <a:spcAft>
                <a:spcPts val="0"/>
              </a:spcAft>
              <a:buNone/>
            </a:pPr>
            <a:r>
              <a:t/>
            </a:r>
            <a:endParaRPr sz="1423">
              <a:solidFill>
                <a:schemeClr val="dk1"/>
              </a:solidFill>
            </a:endParaRPr>
          </a:p>
          <a:p>
            <a:pPr indent="0" lvl="0" marL="0" rtl="0" algn="l">
              <a:spcBef>
                <a:spcPts val="0"/>
              </a:spcBef>
              <a:spcAft>
                <a:spcPts val="0"/>
              </a:spcAft>
              <a:buNone/>
            </a:pPr>
            <a:r>
              <a:rPr b="1" lang="en-GB" sz="1423">
                <a:solidFill>
                  <a:schemeClr val="dk1"/>
                </a:solidFill>
              </a:rPr>
              <a:t>Web Browser:</a:t>
            </a:r>
            <a:r>
              <a:rPr lang="en-GB" sz="1423">
                <a:solidFill>
                  <a:schemeClr val="dk1"/>
                </a:solidFill>
              </a:rPr>
              <a:t> A piece of software </a:t>
            </a:r>
            <a:endParaRPr sz="1423">
              <a:solidFill>
                <a:schemeClr val="dk1"/>
              </a:solidFill>
            </a:endParaRPr>
          </a:p>
          <a:p>
            <a:pPr indent="0" lvl="0" marL="0" rtl="0" algn="l">
              <a:spcBef>
                <a:spcPts val="0"/>
              </a:spcBef>
              <a:spcAft>
                <a:spcPts val="0"/>
              </a:spcAft>
              <a:buNone/>
            </a:pPr>
            <a:r>
              <a:rPr lang="en-GB" sz="1423">
                <a:solidFill>
                  <a:schemeClr val="dk1"/>
                </a:solidFill>
              </a:rPr>
              <a:t>used to view information on the World Wide Web</a:t>
            </a:r>
            <a:endParaRPr sz="1423">
              <a:solidFill>
                <a:schemeClr val="dk1"/>
              </a:solidFill>
            </a:endParaRPr>
          </a:p>
          <a:p>
            <a:pPr indent="0" lvl="0" marL="0" rtl="0" algn="l">
              <a:spcBef>
                <a:spcPts val="0"/>
              </a:spcBef>
              <a:spcAft>
                <a:spcPts val="0"/>
              </a:spcAft>
              <a:buNone/>
            </a:pPr>
            <a:r>
              <a:t/>
            </a:r>
            <a:endParaRPr sz="1423">
              <a:solidFill>
                <a:schemeClr val="dk1"/>
              </a:solidFill>
            </a:endParaRPr>
          </a:p>
          <a:p>
            <a:pPr indent="0" lvl="0" marL="0" rtl="0" algn="l">
              <a:spcBef>
                <a:spcPts val="0"/>
              </a:spcBef>
              <a:spcAft>
                <a:spcPts val="0"/>
              </a:spcAft>
              <a:buNone/>
            </a:pPr>
            <a:r>
              <a:rPr b="1" lang="en-GB" sz="1423">
                <a:solidFill>
                  <a:schemeClr val="dk1"/>
                </a:solidFill>
              </a:rPr>
              <a:t>World Wide Web:</a:t>
            </a:r>
            <a:r>
              <a:rPr lang="en-GB" sz="1423">
                <a:solidFill>
                  <a:schemeClr val="dk1"/>
                </a:solidFill>
              </a:rPr>
              <a:t> Service provided on the Internet</a:t>
            </a:r>
            <a:endParaRPr sz="1423">
              <a:solidFill>
                <a:schemeClr val="dk1"/>
              </a:solidFill>
            </a:endParaRPr>
          </a:p>
          <a:p>
            <a:pPr indent="0" lvl="0" marL="0" rtl="0" algn="l">
              <a:spcBef>
                <a:spcPts val="0"/>
              </a:spcBef>
              <a:spcAft>
                <a:spcPts val="0"/>
              </a:spcAft>
              <a:buNone/>
            </a:pPr>
            <a:r>
              <a:t/>
            </a:r>
            <a:endParaRPr sz="1423">
              <a:solidFill>
                <a:schemeClr val="dk1"/>
              </a:solidFill>
            </a:endParaRPr>
          </a:p>
          <a:p>
            <a:pPr indent="0" lvl="0" marL="0" rtl="0" algn="l">
              <a:spcBef>
                <a:spcPts val="0"/>
              </a:spcBef>
              <a:spcAft>
                <a:spcPts val="0"/>
              </a:spcAft>
              <a:buNone/>
            </a:pPr>
            <a:r>
              <a:rPr b="1" lang="en-GB" sz="1423">
                <a:solidFill>
                  <a:schemeClr val="dk1"/>
                </a:solidFill>
              </a:rPr>
              <a:t>Internet:</a:t>
            </a:r>
            <a:r>
              <a:rPr lang="en-GB" sz="1423">
                <a:solidFill>
                  <a:schemeClr val="dk1"/>
                </a:solidFill>
              </a:rPr>
              <a:t> A vast network of computers all connected together</a:t>
            </a:r>
            <a:endParaRPr sz="1423">
              <a:solidFill>
                <a:schemeClr val="dk1"/>
              </a:solidFill>
            </a:endParaRPr>
          </a:p>
          <a:p>
            <a:pPr indent="0" lvl="0" marL="0" rtl="0" algn="l">
              <a:spcBef>
                <a:spcPts val="0"/>
              </a:spcBef>
              <a:spcAft>
                <a:spcPts val="0"/>
              </a:spcAft>
              <a:buNone/>
            </a:pPr>
            <a:r>
              <a:t/>
            </a:r>
            <a:endParaRPr sz="1423">
              <a:solidFill>
                <a:schemeClr val="dk1"/>
              </a:solidFill>
            </a:endParaRPr>
          </a:p>
          <a:p>
            <a:pPr indent="0" lvl="0" marL="0" rtl="0" algn="l">
              <a:spcBef>
                <a:spcPts val="0"/>
              </a:spcBef>
              <a:spcAft>
                <a:spcPts val="0"/>
              </a:spcAft>
              <a:buNone/>
            </a:pPr>
            <a:r>
              <a:rPr b="1" lang="en-GB" sz="1423">
                <a:solidFill>
                  <a:schemeClr val="dk1"/>
                </a:solidFill>
              </a:rPr>
              <a:t>Bandwidth:</a:t>
            </a:r>
            <a:r>
              <a:rPr lang="en-GB" sz="1423">
                <a:solidFill>
                  <a:schemeClr val="dk1"/>
                </a:solidFill>
              </a:rPr>
              <a:t> The amount of data that can be moved from one point to another in a given time</a:t>
            </a:r>
            <a:endParaRPr sz="1423">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51"/>
          <p:cNvSpPr txBox="1"/>
          <p:nvPr>
            <p:ph type="title"/>
          </p:nvPr>
        </p:nvSpPr>
        <p:spPr>
          <a:xfrm>
            <a:off x="608821" y="184388"/>
            <a:ext cx="57894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Spreadsheets - Year 7</a:t>
            </a:r>
            <a:endParaRPr b="1" sz="3301">
              <a:latin typeface="Arial"/>
              <a:ea typeface="Arial"/>
              <a:cs typeface="Arial"/>
              <a:sym typeface="Arial"/>
            </a:endParaRPr>
          </a:p>
        </p:txBody>
      </p:sp>
      <p:sp>
        <p:nvSpPr>
          <p:cNvPr id="919" name="Google Shape;919;p51"/>
          <p:cNvSpPr/>
          <p:nvPr/>
        </p:nvSpPr>
        <p:spPr>
          <a:xfrm>
            <a:off x="672497" y="2110603"/>
            <a:ext cx="2220000" cy="49563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920" name="Google Shape;920;p51"/>
          <p:cNvSpPr/>
          <p:nvPr/>
        </p:nvSpPr>
        <p:spPr>
          <a:xfrm>
            <a:off x="735075" y="1343999"/>
            <a:ext cx="22032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921" name="Google Shape;921;p51"/>
          <p:cNvSpPr/>
          <p:nvPr/>
        </p:nvSpPr>
        <p:spPr>
          <a:xfrm>
            <a:off x="3045309" y="2039996"/>
            <a:ext cx="3455700" cy="49563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sz="1777">
              <a:solidFill>
                <a:schemeClr val="dk1"/>
              </a:solidFill>
              <a:latin typeface="Calibri"/>
              <a:ea typeface="Calibri"/>
              <a:cs typeface="Calibri"/>
              <a:sym typeface="Calibri"/>
            </a:endParaRPr>
          </a:p>
        </p:txBody>
      </p:sp>
      <p:sp>
        <p:nvSpPr>
          <p:cNvPr id="922" name="Google Shape;922;p51"/>
          <p:cNvSpPr/>
          <p:nvPr/>
        </p:nvSpPr>
        <p:spPr>
          <a:xfrm>
            <a:off x="3045309" y="1343998"/>
            <a:ext cx="34557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923" name="Google Shape;923;p51"/>
          <p:cNvSpPr/>
          <p:nvPr/>
        </p:nvSpPr>
        <p:spPr>
          <a:xfrm>
            <a:off x="6653797" y="2027025"/>
            <a:ext cx="3522600" cy="49563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924" name="Google Shape;924;p51"/>
          <p:cNvSpPr/>
          <p:nvPr/>
        </p:nvSpPr>
        <p:spPr>
          <a:xfrm>
            <a:off x="6653857" y="1343998"/>
            <a:ext cx="35226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Diagrams</a:t>
            </a:r>
            <a:endParaRPr b="0" i="0" sz="1396" u="none" cap="none" strike="noStrike">
              <a:solidFill>
                <a:srgbClr val="000000"/>
              </a:solidFill>
              <a:latin typeface="Arial"/>
              <a:ea typeface="Arial"/>
              <a:cs typeface="Arial"/>
              <a:sym typeface="Arial"/>
            </a:endParaRPr>
          </a:p>
        </p:txBody>
      </p:sp>
      <p:sp>
        <p:nvSpPr>
          <p:cNvPr id="925" name="Google Shape;925;p51"/>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926" name="Google Shape;926;p51"/>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927" name="Google Shape;927;p51"/>
          <p:cNvGraphicFramePr/>
          <p:nvPr/>
        </p:nvGraphicFramePr>
        <p:xfrm>
          <a:off x="735075" y="2209171"/>
          <a:ext cx="3000000" cy="3000000"/>
        </p:xfrm>
        <a:graphic>
          <a:graphicData uri="http://schemas.openxmlformats.org/drawingml/2006/table">
            <a:tbl>
              <a:tblPr>
                <a:noFill/>
                <a:tableStyleId>{C1820862-611B-4779-802F-6E222E8E04D0}</a:tableStyleId>
              </a:tblPr>
              <a:tblGrid>
                <a:gridCol w="2056950"/>
              </a:tblGrid>
              <a:tr h="528550">
                <a:tc>
                  <a:txBody>
                    <a:bodyPr/>
                    <a:lstStyle/>
                    <a:p>
                      <a:pPr indent="0" lvl="0" marL="0" rtl="0" algn="l">
                        <a:spcBef>
                          <a:spcPts val="0"/>
                        </a:spcBef>
                        <a:spcAft>
                          <a:spcPts val="0"/>
                        </a:spcAft>
                        <a:buNone/>
                      </a:pPr>
                      <a:r>
                        <a:rPr b="1" lang="en-GB" sz="1617"/>
                        <a:t>Cell Reference</a:t>
                      </a:r>
                      <a:endParaRPr b="1" sz="1617"/>
                    </a:p>
                  </a:txBody>
                  <a:tcPr marT="134375" marB="134375" marR="106900" marL="106900"/>
                </a:tc>
              </a:tr>
              <a:tr h="528550">
                <a:tc>
                  <a:txBody>
                    <a:bodyPr/>
                    <a:lstStyle/>
                    <a:p>
                      <a:pPr indent="0" lvl="0" marL="0" rtl="0" algn="l">
                        <a:spcBef>
                          <a:spcPts val="0"/>
                        </a:spcBef>
                        <a:spcAft>
                          <a:spcPts val="0"/>
                        </a:spcAft>
                        <a:buNone/>
                      </a:pPr>
                      <a:r>
                        <a:rPr b="1" lang="en-GB" sz="1617"/>
                        <a:t>Cells</a:t>
                      </a:r>
                      <a:endParaRPr b="1" sz="1617"/>
                    </a:p>
                  </a:txBody>
                  <a:tcPr marT="134375" marB="134375" marR="106900" marL="106900"/>
                </a:tc>
              </a:tr>
              <a:tr h="528550">
                <a:tc>
                  <a:txBody>
                    <a:bodyPr/>
                    <a:lstStyle/>
                    <a:p>
                      <a:pPr indent="0" lvl="0" marL="0" rtl="0" algn="l">
                        <a:spcBef>
                          <a:spcPts val="0"/>
                        </a:spcBef>
                        <a:spcAft>
                          <a:spcPts val="0"/>
                        </a:spcAft>
                        <a:buNone/>
                      </a:pPr>
                      <a:r>
                        <a:rPr b="1" lang="en-GB" sz="1617"/>
                        <a:t>Columns</a:t>
                      </a:r>
                      <a:endParaRPr b="1" sz="1617"/>
                    </a:p>
                  </a:txBody>
                  <a:tcPr marT="134375" marB="134375" marR="106900" marL="106900"/>
                </a:tc>
              </a:tr>
              <a:tr h="528550">
                <a:tc>
                  <a:txBody>
                    <a:bodyPr/>
                    <a:lstStyle/>
                    <a:p>
                      <a:pPr indent="0" lvl="0" marL="0" rtl="0" algn="l">
                        <a:spcBef>
                          <a:spcPts val="0"/>
                        </a:spcBef>
                        <a:spcAft>
                          <a:spcPts val="0"/>
                        </a:spcAft>
                        <a:buNone/>
                      </a:pPr>
                      <a:r>
                        <a:rPr b="1" lang="en-GB" sz="1617"/>
                        <a:t>Data</a:t>
                      </a:r>
                      <a:endParaRPr b="1" sz="1617"/>
                    </a:p>
                  </a:txBody>
                  <a:tcPr marT="134375" marB="134375" marR="106900" marL="106900"/>
                </a:tc>
              </a:tr>
              <a:tr h="528550">
                <a:tc>
                  <a:txBody>
                    <a:bodyPr/>
                    <a:lstStyle/>
                    <a:p>
                      <a:pPr indent="0" lvl="0" marL="0" rtl="0" algn="l">
                        <a:spcBef>
                          <a:spcPts val="0"/>
                        </a:spcBef>
                        <a:spcAft>
                          <a:spcPts val="0"/>
                        </a:spcAft>
                        <a:buNone/>
                      </a:pPr>
                      <a:r>
                        <a:rPr b="1" lang="en-GB" sz="1617"/>
                        <a:t>Formula</a:t>
                      </a:r>
                      <a:endParaRPr b="1" sz="1617"/>
                    </a:p>
                  </a:txBody>
                  <a:tcPr marT="134375" marB="134375" marR="106900" marL="106900"/>
                </a:tc>
              </a:tr>
              <a:tr h="528550">
                <a:tc>
                  <a:txBody>
                    <a:bodyPr/>
                    <a:lstStyle/>
                    <a:p>
                      <a:pPr indent="0" lvl="0" marL="0" rtl="0" algn="l">
                        <a:spcBef>
                          <a:spcPts val="0"/>
                        </a:spcBef>
                        <a:spcAft>
                          <a:spcPts val="0"/>
                        </a:spcAft>
                        <a:buNone/>
                      </a:pPr>
                      <a:r>
                        <a:rPr b="1" lang="en-GB" sz="1617"/>
                        <a:t>Information</a:t>
                      </a:r>
                      <a:endParaRPr b="1" sz="1617"/>
                    </a:p>
                  </a:txBody>
                  <a:tcPr marT="134375" marB="134375" marR="106900" marL="106900"/>
                </a:tc>
              </a:tr>
              <a:tr h="528550">
                <a:tc>
                  <a:txBody>
                    <a:bodyPr/>
                    <a:lstStyle/>
                    <a:p>
                      <a:pPr indent="0" lvl="0" marL="0" rtl="0" algn="l">
                        <a:spcBef>
                          <a:spcPts val="0"/>
                        </a:spcBef>
                        <a:spcAft>
                          <a:spcPts val="0"/>
                        </a:spcAft>
                        <a:buNone/>
                      </a:pPr>
                      <a:r>
                        <a:rPr b="1" lang="en-GB" sz="1617"/>
                        <a:t>Primary Source</a:t>
                      </a:r>
                      <a:endParaRPr b="1" sz="1617"/>
                    </a:p>
                  </a:txBody>
                  <a:tcPr marT="134375" marB="134375" marR="106900" marL="106900"/>
                </a:tc>
              </a:tr>
              <a:tr h="528550">
                <a:tc>
                  <a:txBody>
                    <a:bodyPr/>
                    <a:lstStyle/>
                    <a:p>
                      <a:pPr indent="0" lvl="0" marL="0" rtl="0" algn="l">
                        <a:spcBef>
                          <a:spcPts val="0"/>
                        </a:spcBef>
                        <a:spcAft>
                          <a:spcPts val="0"/>
                        </a:spcAft>
                        <a:buNone/>
                      </a:pPr>
                      <a:r>
                        <a:rPr b="1" lang="en-GB" sz="1617"/>
                        <a:t>Rows</a:t>
                      </a:r>
                      <a:endParaRPr b="1" sz="1617"/>
                    </a:p>
                  </a:txBody>
                  <a:tcPr marT="134375" marB="134375" marR="106900" marL="106900"/>
                </a:tc>
              </a:tr>
              <a:tr h="528550">
                <a:tc>
                  <a:txBody>
                    <a:bodyPr/>
                    <a:lstStyle/>
                    <a:p>
                      <a:pPr indent="0" lvl="0" marL="0" rtl="0" algn="l">
                        <a:spcBef>
                          <a:spcPts val="0"/>
                        </a:spcBef>
                        <a:spcAft>
                          <a:spcPts val="0"/>
                        </a:spcAft>
                        <a:buNone/>
                      </a:pPr>
                      <a:r>
                        <a:rPr b="1" lang="en-GB" sz="1617"/>
                        <a:t>Secondary Source</a:t>
                      </a:r>
                      <a:endParaRPr b="1" sz="1617"/>
                    </a:p>
                  </a:txBody>
                  <a:tcPr marT="134375" marB="134375" marR="106900" marL="106900"/>
                </a:tc>
              </a:tr>
            </a:tbl>
          </a:graphicData>
        </a:graphic>
      </p:graphicFrame>
      <p:sp>
        <p:nvSpPr>
          <p:cNvPr id="928" name="Google Shape;928;p51"/>
          <p:cNvSpPr txBox="1"/>
          <p:nvPr/>
        </p:nvSpPr>
        <p:spPr>
          <a:xfrm>
            <a:off x="2792026" y="2058450"/>
            <a:ext cx="3606300" cy="5290500"/>
          </a:xfrm>
          <a:prstGeom prst="rect">
            <a:avLst/>
          </a:prstGeom>
          <a:noFill/>
          <a:ln>
            <a:noFill/>
          </a:ln>
        </p:spPr>
        <p:txBody>
          <a:bodyPr anchorCtr="0" anchor="t" bIns="116050" lIns="116050" spcFirstLastPara="1" rIns="116050" wrap="square" tIns="116050">
            <a:noAutofit/>
          </a:bodyPr>
          <a:lstStyle/>
          <a:p>
            <a:pPr indent="-386933" lvl="0" marL="580400" rtl="0" algn="l">
              <a:spcBef>
                <a:spcPts val="0"/>
              </a:spcBef>
              <a:spcAft>
                <a:spcPts val="0"/>
              </a:spcAft>
              <a:buClr>
                <a:schemeClr val="dk1"/>
              </a:buClr>
              <a:buSzPts val="1523"/>
              <a:buChar char="●"/>
            </a:pPr>
            <a:r>
              <a:rPr b="1" lang="en-GB" sz="1523">
                <a:solidFill>
                  <a:schemeClr val="dk1"/>
                </a:solidFill>
              </a:rPr>
              <a:t>Cell Reference </a:t>
            </a:r>
            <a:r>
              <a:rPr lang="en-GB" sz="1523">
                <a:solidFill>
                  <a:schemeClr val="dk1"/>
                </a:solidFill>
              </a:rPr>
              <a:t>(i.e. B7 or A1) is the location of a cell</a:t>
            </a:r>
            <a:endParaRPr sz="1523">
              <a:solidFill>
                <a:schemeClr val="dk1"/>
              </a:solidFill>
            </a:endParaRPr>
          </a:p>
          <a:p>
            <a:pPr indent="-386933" lvl="0" marL="580400" rtl="0" algn="l">
              <a:spcBef>
                <a:spcPts val="0"/>
              </a:spcBef>
              <a:spcAft>
                <a:spcPts val="0"/>
              </a:spcAft>
              <a:buClr>
                <a:schemeClr val="dk1"/>
              </a:buClr>
              <a:buSzPts val="1523"/>
              <a:buChar char="●"/>
            </a:pPr>
            <a:r>
              <a:rPr lang="en-GB" sz="1523">
                <a:solidFill>
                  <a:schemeClr val="dk1"/>
                </a:solidFill>
              </a:rPr>
              <a:t>All formulas start with an </a:t>
            </a:r>
            <a:r>
              <a:rPr b="1" lang="en-GB" sz="1523">
                <a:solidFill>
                  <a:schemeClr val="dk1"/>
                </a:solidFill>
              </a:rPr>
              <a:t>= </a:t>
            </a:r>
            <a:r>
              <a:rPr lang="en-GB" sz="1523">
                <a:solidFill>
                  <a:schemeClr val="dk1"/>
                </a:solidFill>
              </a:rPr>
              <a:t>sign, =SUM(A1,A2)</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SUM:</a:t>
            </a:r>
            <a:r>
              <a:rPr lang="en-GB" sz="1523">
                <a:solidFill>
                  <a:schemeClr val="dk1"/>
                </a:solidFill>
              </a:rPr>
              <a:t> Adds the numbers in the specific cell range</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MAX: </a:t>
            </a:r>
            <a:r>
              <a:rPr lang="en-GB" sz="1523">
                <a:solidFill>
                  <a:schemeClr val="dk1"/>
                </a:solidFill>
              </a:rPr>
              <a:t>Finds the largest value in a data set</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MIN: </a:t>
            </a:r>
            <a:r>
              <a:rPr lang="en-GB" sz="1523">
                <a:solidFill>
                  <a:schemeClr val="dk1"/>
                </a:solidFill>
              </a:rPr>
              <a:t>Finds the smallest value in a data set</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COUNTA:</a:t>
            </a:r>
            <a:r>
              <a:rPr lang="en-GB" sz="1523">
                <a:solidFill>
                  <a:schemeClr val="dk1"/>
                </a:solidFill>
              </a:rPr>
              <a:t> Finds the number of non-empty cells</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AVERAGE:</a:t>
            </a:r>
            <a:r>
              <a:rPr lang="en-GB" sz="1523">
                <a:solidFill>
                  <a:schemeClr val="dk1"/>
                </a:solidFill>
              </a:rPr>
              <a:t> Finds the average of all selected values</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COUNTIF</a:t>
            </a:r>
            <a:r>
              <a:rPr lang="en-GB" sz="1523">
                <a:solidFill>
                  <a:schemeClr val="dk1"/>
                </a:solidFill>
              </a:rPr>
              <a:t>: Used to find how many of a specified piece of data there are i.e. How many athletes won 3 Gold Medals or more</a:t>
            </a:r>
            <a:endParaRPr sz="1523">
              <a:solidFill>
                <a:schemeClr val="dk1"/>
              </a:solidFill>
            </a:endParaRPr>
          </a:p>
        </p:txBody>
      </p:sp>
      <p:pic>
        <p:nvPicPr>
          <p:cNvPr id="929" name="Google Shape;929;p51"/>
          <p:cNvPicPr preferRelativeResize="0"/>
          <p:nvPr/>
        </p:nvPicPr>
        <p:blipFill>
          <a:blip r:embed="rId4">
            <a:alphaModFix/>
          </a:blip>
          <a:stretch>
            <a:fillRect/>
          </a:stretch>
        </p:blipFill>
        <p:spPr>
          <a:xfrm>
            <a:off x="7166869" y="2333574"/>
            <a:ext cx="2400162" cy="450060"/>
          </a:xfrm>
          <a:prstGeom prst="rect">
            <a:avLst/>
          </a:prstGeom>
          <a:noFill/>
          <a:ln cap="flat" cmpd="sng" w="36275">
            <a:solidFill>
              <a:srgbClr val="0070C0"/>
            </a:solidFill>
            <a:prstDash val="solid"/>
            <a:miter lim="8000"/>
            <a:headEnd len="sm" w="sm" type="none"/>
            <a:tailEnd len="sm" w="sm" type="none"/>
          </a:ln>
        </p:spPr>
      </p:pic>
      <p:pic>
        <p:nvPicPr>
          <p:cNvPr id="930" name="Google Shape;930;p51"/>
          <p:cNvPicPr preferRelativeResize="0"/>
          <p:nvPr/>
        </p:nvPicPr>
        <p:blipFill>
          <a:blip r:embed="rId5">
            <a:alphaModFix/>
          </a:blip>
          <a:stretch>
            <a:fillRect/>
          </a:stretch>
        </p:blipFill>
        <p:spPr>
          <a:xfrm>
            <a:off x="7169071" y="3002423"/>
            <a:ext cx="2400146" cy="495953"/>
          </a:xfrm>
          <a:prstGeom prst="rect">
            <a:avLst/>
          </a:prstGeom>
          <a:noFill/>
          <a:ln cap="flat" cmpd="sng" w="36275">
            <a:solidFill>
              <a:srgbClr val="0070C0"/>
            </a:solidFill>
            <a:prstDash val="solid"/>
            <a:miter lim="8000"/>
            <a:headEnd len="sm" w="sm" type="none"/>
            <a:tailEnd len="sm" w="sm" type="none"/>
          </a:ln>
        </p:spPr>
      </p:pic>
      <p:pic>
        <p:nvPicPr>
          <p:cNvPr id="931" name="Google Shape;931;p51"/>
          <p:cNvPicPr preferRelativeResize="0"/>
          <p:nvPr/>
        </p:nvPicPr>
        <p:blipFill>
          <a:blip r:embed="rId6">
            <a:alphaModFix/>
          </a:blip>
          <a:stretch>
            <a:fillRect/>
          </a:stretch>
        </p:blipFill>
        <p:spPr>
          <a:xfrm>
            <a:off x="7166871" y="3833200"/>
            <a:ext cx="2400146" cy="389258"/>
          </a:xfrm>
          <a:prstGeom prst="rect">
            <a:avLst/>
          </a:prstGeom>
          <a:noFill/>
          <a:ln cap="flat" cmpd="sng" w="36275">
            <a:solidFill>
              <a:srgbClr val="0070C0"/>
            </a:solidFill>
            <a:prstDash val="solid"/>
            <a:miter lim="8000"/>
            <a:headEnd len="sm" w="sm" type="none"/>
            <a:tailEnd len="sm" w="sm" type="none"/>
          </a:ln>
        </p:spPr>
      </p:pic>
      <p:pic>
        <p:nvPicPr>
          <p:cNvPr id="932" name="Google Shape;932;p51"/>
          <p:cNvPicPr preferRelativeResize="0"/>
          <p:nvPr/>
        </p:nvPicPr>
        <p:blipFill>
          <a:blip r:embed="rId7">
            <a:alphaModFix/>
          </a:blip>
          <a:stretch>
            <a:fillRect/>
          </a:stretch>
        </p:blipFill>
        <p:spPr>
          <a:xfrm>
            <a:off x="7166878" y="4557276"/>
            <a:ext cx="2400146" cy="503963"/>
          </a:xfrm>
          <a:prstGeom prst="rect">
            <a:avLst/>
          </a:prstGeom>
          <a:noFill/>
          <a:ln cap="flat" cmpd="sng" w="36275">
            <a:solidFill>
              <a:srgbClr val="0070C0"/>
            </a:solidFill>
            <a:prstDash val="solid"/>
            <a:round/>
            <a:headEnd len="sm" w="sm" type="none"/>
            <a:tailEnd len="sm" w="sm" type="none"/>
          </a:ln>
        </p:spPr>
      </p:pic>
      <p:pic>
        <p:nvPicPr>
          <p:cNvPr id="933" name="Google Shape;933;p51"/>
          <p:cNvPicPr preferRelativeResize="0"/>
          <p:nvPr/>
        </p:nvPicPr>
        <p:blipFill>
          <a:blip r:embed="rId8">
            <a:alphaModFix/>
          </a:blip>
          <a:stretch>
            <a:fillRect/>
          </a:stretch>
        </p:blipFill>
        <p:spPr>
          <a:xfrm>
            <a:off x="7132151" y="5335837"/>
            <a:ext cx="2400146" cy="623386"/>
          </a:xfrm>
          <a:prstGeom prst="rect">
            <a:avLst/>
          </a:prstGeom>
          <a:noFill/>
          <a:ln cap="flat" cmpd="sng" w="36275">
            <a:solidFill>
              <a:srgbClr val="0070C0"/>
            </a:solidFill>
            <a:prstDash val="solid"/>
            <a:miter lim="8000"/>
            <a:headEnd len="sm" w="sm" type="none"/>
            <a:tailEnd len="sm" w="sm" type="none"/>
          </a:ln>
        </p:spPr>
      </p:pic>
      <p:pic>
        <p:nvPicPr>
          <p:cNvPr id="934" name="Google Shape;934;p51"/>
          <p:cNvPicPr preferRelativeResize="0"/>
          <p:nvPr/>
        </p:nvPicPr>
        <p:blipFill>
          <a:blip r:embed="rId9">
            <a:alphaModFix/>
          </a:blip>
          <a:stretch>
            <a:fillRect/>
          </a:stretch>
        </p:blipFill>
        <p:spPr>
          <a:xfrm>
            <a:off x="7132151" y="6183664"/>
            <a:ext cx="2400146" cy="617690"/>
          </a:xfrm>
          <a:prstGeom prst="rect">
            <a:avLst/>
          </a:prstGeom>
          <a:noFill/>
          <a:ln cap="flat" cmpd="sng" w="36275">
            <a:solidFill>
              <a:srgbClr val="0070C0"/>
            </a:solidFill>
            <a:prstDash val="solid"/>
            <a:miter lim="8000"/>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52"/>
          <p:cNvSpPr txBox="1"/>
          <p:nvPr>
            <p:ph type="title"/>
          </p:nvPr>
        </p:nvSpPr>
        <p:spPr>
          <a:xfrm>
            <a:off x="608813" y="184398"/>
            <a:ext cx="56436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Computational Thinking</a:t>
            </a:r>
            <a:endParaRPr b="1" sz="3301">
              <a:latin typeface="Arial"/>
              <a:ea typeface="Arial"/>
              <a:cs typeface="Arial"/>
              <a:sym typeface="Arial"/>
            </a:endParaRPr>
          </a:p>
        </p:txBody>
      </p:sp>
      <p:sp>
        <p:nvSpPr>
          <p:cNvPr id="941" name="Google Shape;941;p52"/>
          <p:cNvSpPr/>
          <p:nvPr/>
        </p:nvSpPr>
        <p:spPr>
          <a:xfrm>
            <a:off x="620518" y="1224000"/>
            <a:ext cx="9689700" cy="5904300"/>
          </a:xfrm>
          <a:prstGeom prst="rect">
            <a:avLst/>
          </a:prstGeom>
          <a:solidFill>
            <a:schemeClr val="lt1"/>
          </a:solidFill>
          <a:ln cap="flat" cmpd="sng" w="483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942" name="Google Shape;942;p52"/>
          <p:cNvSpPr/>
          <p:nvPr/>
        </p:nvSpPr>
        <p:spPr>
          <a:xfrm>
            <a:off x="672497" y="2110603"/>
            <a:ext cx="2220000" cy="49563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943" name="Google Shape;943;p52"/>
          <p:cNvSpPr/>
          <p:nvPr/>
        </p:nvSpPr>
        <p:spPr>
          <a:xfrm>
            <a:off x="735075" y="1343999"/>
            <a:ext cx="22032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944" name="Google Shape;944;p52"/>
          <p:cNvSpPr/>
          <p:nvPr/>
        </p:nvSpPr>
        <p:spPr>
          <a:xfrm>
            <a:off x="3045309" y="2039996"/>
            <a:ext cx="3455700" cy="49563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sz="1777">
              <a:solidFill>
                <a:schemeClr val="dk1"/>
              </a:solidFill>
              <a:latin typeface="Calibri"/>
              <a:ea typeface="Calibri"/>
              <a:cs typeface="Calibri"/>
              <a:sym typeface="Calibri"/>
            </a:endParaRPr>
          </a:p>
        </p:txBody>
      </p:sp>
      <p:sp>
        <p:nvSpPr>
          <p:cNvPr id="945" name="Google Shape;945;p52"/>
          <p:cNvSpPr/>
          <p:nvPr/>
        </p:nvSpPr>
        <p:spPr>
          <a:xfrm>
            <a:off x="3045309" y="1343998"/>
            <a:ext cx="34557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946" name="Google Shape;946;p52"/>
          <p:cNvSpPr/>
          <p:nvPr/>
        </p:nvSpPr>
        <p:spPr>
          <a:xfrm>
            <a:off x="6653858" y="2039996"/>
            <a:ext cx="3522600" cy="49563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947" name="Google Shape;947;p52"/>
          <p:cNvSpPr/>
          <p:nvPr/>
        </p:nvSpPr>
        <p:spPr>
          <a:xfrm>
            <a:off x="6653857" y="1343998"/>
            <a:ext cx="35226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Flowchart Guide</a:t>
            </a:r>
            <a:endParaRPr b="0" i="0" sz="1396" u="none" cap="none" strike="noStrike">
              <a:solidFill>
                <a:srgbClr val="000000"/>
              </a:solidFill>
              <a:latin typeface="Arial"/>
              <a:ea typeface="Arial"/>
              <a:cs typeface="Arial"/>
              <a:sym typeface="Arial"/>
            </a:endParaRPr>
          </a:p>
        </p:txBody>
      </p:sp>
      <p:sp>
        <p:nvSpPr>
          <p:cNvPr id="948" name="Google Shape;948;p52"/>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949" name="Google Shape;949;p52"/>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950" name="Google Shape;950;p52"/>
          <p:cNvSpPr txBox="1"/>
          <p:nvPr/>
        </p:nvSpPr>
        <p:spPr>
          <a:xfrm>
            <a:off x="3045299" y="1958775"/>
            <a:ext cx="3455700" cy="49563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b="1" lang="en-GB" sz="1143">
                <a:solidFill>
                  <a:schemeClr val="dk1"/>
                </a:solidFill>
              </a:rPr>
              <a:t>Decomposition: </a:t>
            </a:r>
            <a:r>
              <a:rPr lang="en-GB" sz="1143">
                <a:solidFill>
                  <a:schemeClr val="dk1"/>
                </a:solidFill>
              </a:rPr>
              <a:t>Breaking down a large or complex problem into smaller, more manageable parts and are easier to understand</a:t>
            </a:r>
            <a:endParaRPr sz="1143">
              <a:solidFill>
                <a:schemeClr val="dk1"/>
              </a:solidFill>
            </a:endParaRPr>
          </a:p>
          <a:p>
            <a:pPr indent="0" lvl="0" marL="0" rtl="0" algn="l">
              <a:spcBef>
                <a:spcPts val="0"/>
              </a:spcBef>
              <a:spcAft>
                <a:spcPts val="0"/>
              </a:spcAft>
              <a:buNone/>
            </a:pPr>
            <a:r>
              <a:t/>
            </a:r>
            <a:endParaRPr sz="1143">
              <a:solidFill>
                <a:schemeClr val="dk1"/>
              </a:solidFill>
            </a:endParaRPr>
          </a:p>
          <a:p>
            <a:pPr indent="0" lvl="0" marL="0" rtl="0" algn="l">
              <a:spcBef>
                <a:spcPts val="0"/>
              </a:spcBef>
              <a:spcAft>
                <a:spcPts val="0"/>
              </a:spcAft>
              <a:buNone/>
            </a:pPr>
            <a:r>
              <a:rPr b="1" lang="en-GB" sz="1143">
                <a:solidFill>
                  <a:schemeClr val="dk1"/>
                </a:solidFill>
              </a:rPr>
              <a:t>Abstraction: </a:t>
            </a:r>
            <a:r>
              <a:rPr lang="en-GB" sz="1143">
                <a:solidFill>
                  <a:schemeClr val="dk1"/>
                </a:solidFill>
              </a:rPr>
              <a:t>Removing unnecessary details and focusing on what’s important</a:t>
            </a:r>
            <a:endParaRPr sz="1143">
              <a:solidFill>
                <a:schemeClr val="dk1"/>
              </a:solidFill>
            </a:endParaRPr>
          </a:p>
          <a:p>
            <a:pPr indent="0" lvl="0" marL="0" rtl="0" algn="l">
              <a:spcBef>
                <a:spcPts val="0"/>
              </a:spcBef>
              <a:spcAft>
                <a:spcPts val="0"/>
              </a:spcAft>
              <a:buNone/>
            </a:pPr>
            <a:r>
              <a:t/>
            </a:r>
            <a:endParaRPr sz="1143">
              <a:solidFill>
                <a:schemeClr val="dk1"/>
              </a:solidFill>
            </a:endParaRPr>
          </a:p>
          <a:p>
            <a:pPr indent="0" lvl="0" marL="0" rtl="0" algn="l">
              <a:spcBef>
                <a:spcPts val="0"/>
              </a:spcBef>
              <a:spcAft>
                <a:spcPts val="0"/>
              </a:spcAft>
              <a:buNone/>
            </a:pPr>
            <a:r>
              <a:rPr b="1" lang="en-GB" sz="1143">
                <a:solidFill>
                  <a:schemeClr val="dk1"/>
                </a:solidFill>
              </a:rPr>
              <a:t>Pattern Recognition: </a:t>
            </a:r>
            <a:r>
              <a:rPr lang="en-GB" sz="1143">
                <a:solidFill>
                  <a:schemeClr val="dk1"/>
                </a:solidFill>
              </a:rPr>
              <a:t>Looking for similarities and trends</a:t>
            </a:r>
            <a:endParaRPr sz="1143">
              <a:solidFill>
                <a:schemeClr val="dk1"/>
              </a:solidFill>
            </a:endParaRPr>
          </a:p>
          <a:p>
            <a:pPr indent="0" lvl="0" marL="0" rtl="0" algn="l">
              <a:spcBef>
                <a:spcPts val="0"/>
              </a:spcBef>
              <a:spcAft>
                <a:spcPts val="0"/>
              </a:spcAft>
              <a:buNone/>
            </a:pPr>
            <a:r>
              <a:t/>
            </a:r>
            <a:endParaRPr sz="1143">
              <a:solidFill>
                <a:schemeClr val="dk1"/>
              </a:solidFill>
            </a:endParaRPr>
          </a:p>
          <a:p>
            <a:pPr indent="0" lvl="0" marL="0" rtl="0" algn="l">
              <a:spcBef>
                <a:spcPts val="0"/>
              </a:spcBef>
              <a:spcAft>
                <a:spcPts val="0"/>
              </a:spcAft>
              <a:buNone/>
            </a:pPr>
            <a:r>
              <a:rPr b="1" lang="en-GB" sz="1143">
                <a:solidFill>
                  <a:schemeClr val="dk1"/>
                </a:solidFill>
              </a:rPr>
              <a:t>Algorithm Design: </a:t>
            </a:r>
            <a:r>
              <a:rPr lang="en-GB" sz="1143">
                <a:solidFill>
                  <a:schemeClr val="dk1"/>
                </a:solidFill>
              </a:rPr>
              <a:t>A sequence of instructions to help solve a problem or carry out a task</a:t>
            </a:r>
            <a:endParaRPr sz="1143">
              <a:solidFill>
                <a:schemeClr val="dk1"/>
              </a:solidFill>
            </a:endParaRPr>
          </a:p>
          <a:p>
            <a:pPr indent="0" lvl="0" marL="0" rtl="0" algn="l">
              <a:spcBef>
                <a:spcPts val="0"/>
              </a:spcBef>
              <a:spcAft>
                <a:spcPts val="0"/>
              </a:spcAft>
              <a:buNone/>
            </a:pPr>
            <a:r>
              <a:t/>
            </a:r>
            <a:endParaRPr sz="1143">
              <a:solidFill>
                <a:schemeClr val="dk1"/>
              </a:solidFill>
            </a:endParaRPr>
          </a:p>
          <a:p>
            <a:pPr indent="0" lvl="0" marL="0" rtl="0" algn="l">
              <a:spcBef>
                <a:spcPts val="0"/>
              </a:spcBef>
              <a:spcAft>
                <a:spcPts val="0"/>
              </a:spcAft>
              <a:buNone/>
            </a:pPr>
            <a:r>
              <a:rPr b="1" lang="en-GB" sz="1143">
                <a:solidFill>
                  <a:schemeClr val="dk1"/>
                </a:solidFill>
              </a:rPr>
              <a:t>Debugging: </a:t>
            </a:r>
            <a:r>
              <a:rPr lang="en-GB" sz="1143">
                <a:solidFill>
                  <a:schemeClr val="dk1"/>
                </a:solidFill>
              </a:rPr>
              <a:t>The process of identifying and fixing errors</a:t>
            </a:r>
            <a:endParaRPr sz="1143">
              <a:solidFill>
                <a:schemeClr val="dk1"/>
              </a:solidFill>
            </a:endParaRPr>
          </a:p>
        </p:txBody>
      </p:sp>
      <p:sp>
        <p:nvSpPr>
          <p:cNvPr id="951" name="Google Shape;951;p52"/>
          <p:cNvSpPr/>
          <p:nvPr/>
        </p:nvSpPr>
        <p:spPr>
          <a:xfrm>
            <a:off x="6783476" y="2243650"/>
            <a:ext cx="1564800" cy="504000"/>
          </a:xfrm>
          <a:prstGeom prst="rect">
            <a:avLst/>
          </a:prstGeom>
          <a:noFill/>
          <a:ln cap="flat" cmpd="sng" w="36275">
            <a:solidFill>
              <a:srgbClr val="FF0000"/>
            </a:solidFill>
            <a:prstDash val="solid"/>
            <a:miter lim="8000"/>
            <a:headEnd len="sm" w="sm" type="none"/>
            <a:tailEnd len="sm" w="sm" type="none"/>
          </a:ln>
        </p:spPr>
        <p:txBody>
          <a:bodyPr anchorCtr="0" anchor="ctr" bIns="116050" lIns="116050" spcFirstLastPara="1" rIns="116050" wrap="square" tIns="116050">
            <a:noAutofit/>
          </a:bodyPr>
          <a:lstStyle/>
          <a:p>
            <a:pPr indent="0" lvl="0" marL="0" rtl="0" algn="ctr">
              <a:spcBef>
                <a:spcPts val="0"/>
              </a:spcBef>
              <a:spcAft>
                <a:spcPts val="0"/>
              </a:spcAft>
              <a:buNone/>
            </a:pPr>
            <a:r>
              <a:rPr lang="en-GB" sz="1650"/>
              <a:t>Process/Task</a:t>
            </a:r>
            <a:endParaRPr sz="1650"/>
          </a:p>
        </p:txBody>
      </p:sp>
      <p:sp>
        <p:nvSpPr>
          <p:cNvPr id="952" name="Google Shape;952;p52"/>
          <p:cNvSpPr/>
          <p:nvPr/>
        </p:nvSpPr>
        <p:spPr>
          <a:xfrm>
            <a:off x="8510148" y="2110600"/>
            <a:ext cx="1444200" cy="677700"/>
          </a:xfrm>
          <a:prstGeom prst="roundRect">
            <a:avLst>
              <a:gd fmla="val 16667" name="adj"/>
            </a:avLst>
          </a:prstGeom>
          <a:noFill/>
          <a:ln cap="flat" cmpd="sng" w="36275">
            <a:solidFill>
              <a:srgbClr val="FF0000"/>
            </a:solidFill>
            <a:prstDash val="solid"/>
            <a:miter lim="8000"/>
            <a:headEnd len="sm" w="sm" type="none"/>
            <a:tailEnd len="sm" w="sm" type="none"/>
          </a:ln>
        </p:spPr>
        <p:txBody>
          <a:bodyPr anchorCtr="0" anchor="ctr" bIns="116050" lIns="116050" spcFirstLastPara="1" rIns="116050" wrap="square" tIns="116050">
            <a:noAutofit/>
          </a:bodyPr>
          <a:lstStyle/>
          <a:p>
            <a:pPr indent="0" lvl="0" marL="0" rtl="0" algn="ctr">
              <a:spcBef>
                <a:spcPts val="0"/>
              </a:spcBef>
              <a:spcAft>
                <a:spcPts val="0"/>
              </a:spcAft>
              <a:buNone/>
            </a:pPr>
            <a:r>
              <a:rPr lang="en-GB" sz="1777"/>
              <a:t>Start/Stop</a:t>
            </a:r>
            <a:endParaRPr sz="1777"/>
          </a:p>
        </p:txBody>
      </p:sp>
      <p:sp>
        <p:nvSpPr>
          <p:cNvPr id="953" name="Google Shape;953;p52"/>
          <p:cNvSpPr/>
          <p:nvPr/>
        </p:nvSpPr>
        <p:spPr>
          <a:xfrm>
            <a:off x="6653850" y="2871825"/>
            <a:ext cx="1564800" cy="1164900"/>
          </a:xfrm>
          <a:prstGeom prst="diamond">
            <a:avLst/>
          </a:prstGeom>
          <a:solidFill>
            <a:schemeClr val="lt1"/>
          </a:solidFill>
          <a:ln cap="flat" cmpd="sng" w="36275">
            <a:solidFill>
              <a:srgbClr val="FF0000"/>
            </a:solidFill>
            <a:prstDash val="solid"/>
            <a:round/>
            <a:headEnd len="sm" w="sm" type="none"/>
            <a:tailEnd len="sm" w="sm" type="none"/>
          </a:ln>
        </p:spPr>
        <p:txBody>
          <a:bodyPr anchorCtr="0" anchor="ctr" bIns="116050" lIns="116050" spcFirstLastPara="1" rIns="116050" wrap="square" tIns="116050">
            <a:noAutofit/>
          </a:bodyPr>
          <a:lstStyle/>
          <a:p>
            <a:pPr indent="0" lvl="0" marL="0" rtl="0" algn="ctr">
              <a:spcBef>
                <a:spcPts val="0"/>
              </a:spcBef>
              <a:spcAft>
                <a:spcPts val="0"/>
              </a:spcAft>
              <a:buNone/>
            </a:pPr>
            <a:r>
              <a:rPr lang="en-GB" sz="1016"/>
              <a:t>Decision</a:t>
            </a:r>
            <a:endParaRPr sz="1016"/>
          </a:p>
        </p:txBody>
      </p:sp>
      <p:cxnSp>
        <p:nvCxnSpPr>
          <p:cNvPr id="954" name="Google Shape;954;p52"/>
          <p:cNvCxnSpPr/>
          <p:nvPr/>
        </p:nvCxnSpPr>
        <p:spPr>
          <a:xfrm>
            <a:off x="8518550" y="3282100"/>
            <a:ext cx="978000" cy="20400"/>
          </a:xfrm>
          <a:prstGeom prst="straightConnector1">
            <a:avLst/>
          </a:prstGeom>
          <a:noFill/>
          <a:ln cap="flat" cmpd="sng" w="36275">
            <a:solidFill>
              <a:srgbClr val="FF0000"/>
            </a:solidFill>
            <a:prstDash val="solid"/>
            <a:round/>
            <a:headEnd len="med" w="med" type="none"/>
            <a:tailEnd len="med" w="med" type="triangle"/>
          </a:ln>
        </p:spPr>
      </p:cxnSp>
      <p:sp>
        <p:nvSpPr>
          <p:cNvPr id="955" name="Google Shape;955;p52"/>
          <p:cNvSpPr txBox="1"/>
          <p:nvPr/>
        </p:nvSpPr>
        <p:spPr>
          <a:xfrm>
            <a:off x="8542579" y="2807900"/>
            <a:ext cx="930000" cy="3222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lang="en-GB" sz="1904"/>
              <a:t>Arrow</a:t>
            </a:r>
            <a:endParaRPr sz="1904"/>
          </a:p>
        </p:txBody>
      </p:sp>
      <p:sp>
        <p:nvSpPr>
          <p:cNvPr id="956" name="Google Shape;956;p52"/>
          <p:cNvSpPr/>
          <p:nvPr/>
        </p:nvSpPr>
        <p:spPr>
          <a:xfrm>
            <a:off x="8092048" y="3454225"/>
            <a:ext cx="1969800" cy="565800"/>
          </a:xfrm>
          <a:prstGeom prst="parallelogram">
            <a:avLst>
              <a:gd fmla="val 25000" name="adj"/>
            </a:avLst>
          </a:prstGeom>
          <a:solidFill>
            <a:schemeClr val="lt1"/>
          </a:solidFill>
          <a:ln cap="flat" cmpd="sng" w="36275">
            <a:solidFill>
              <a:srgbClr val="FF0000"/>
            </a:solidFill>
            <a:prstDash val="solid"/>
            <a:round/>
            <a:headEnd len="sm" w="sm" type="none"/>
            <a:tailEnd len="sm" w="sm" type="none"/>
          </a:ln>
        </p:spPr>
        <p:txBody>
          <a:bodyPr anchorCtr="0" anchor="ctr" bIns="116050" lIns="116050" spcFirstLastPara="1" rIns="116050" wrap="square" tIns="116050">
            <a:noAutofit/>
          </a:bodyPr>
          <a:lstStyle/>
          <a:p>
            <a:pPr indent="0" lvl="0" marL="0" rtl="0" algn="ctr">
              <a:spcBef>
                <a:spcPts val="0"/>
              </a:spcBef>
              <a:spcAft>
                <a:spcPts val="0"/>
              </a:spcAft>
              <a:buNone/>
            </a:pPr>
            <a:r>
              <a:rPr lang="en-GB" sz="1650"/>
              <a:t>Input/Output</a:t>
            </a:r>
            <a:endParaRPr sz="1650"/>
          </a:p>
        </p:txBody>
      </p:sp>
      <p:pic>
        <p:nvPicPr>
          <p:cNvPr id="957" name="Google Shape;957;p52"/>
          <p:cNvPicPr preferRelativeResize="0"/>
          <p:nvPr/>
        </p:nvPicPr>
        <p:blipFill>
          <a:blip r:embed="rId4">
            <a:alphaModFix/>
          </a:blip>
          <a:stretch>
            <a:fillRect/>
          </a:stretch>
        </p:blipFill>
        <p:spPr>
          <a:xfrm>
            <a:off x="7016874" y="4144800"/>
            <a:ext cx="2779675" cy="2773001"/>
          </a:xfrm>
          <a:prstGeom prst="rect">
            <a:avLst/>
          </a:prstGeom>
          <a:noFill/>
          <a:ln cap="flat" cmpd="sng" w="36275">
            <a:solidFill>
              <a:srgbClr val="0070C0"/>
            </a:solidFill>
            <a:prstDash val="solid"/>
            <a:miter lim="8000"/>
            <a:headEnd len="sm" w="sm" type="none"/>
            <a:tailEnd len="sm" w="sm" type="none"/>
          </a:ln>
        </p:spPr>
      </p:pic>
      <p:sp>
        <p:nvSpPr>
          <p:cNvPr id="958" name="Google Shape;958;p52"/>
          <p:cNvSpPr txBox="1"/>
          <p:nvPr/>
        </p:nvSpPr>
        <p:spPr>
          <a:xfrm>
            <a:off x="3068275" y="4615750"/>
            <a:ext cx="3455700" cy="22992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b="1" lang="en-GB" sz="1143">
                <a:solidFill>
                  <a:schemeClr val="dk1"/>
                </a:solidFill>
              </a:rPr>
              <a:t>Flowchart:</a:t>
            </a:r>
            <a:r>
              <a:rPr lang="en-GB" sz="1143">
                <a:solidFill>
                  <a:schemeClr val="dk1"/>
                </a:solidFill>
              </a:rPr>
              <a:t> Visual way to represent list of instructions</a:t>
            </a:r>
            <a:endParaRPr sz="1143">
              <a:solidFill>
                <a:schemeClr val="dk1"/>
              </a:solidFill>
            </a:endParaRPr>
          </a:p>
          <a:p>
            <a:pPr indent="0" lvl="0" marL="0" rtl="0" algn="l">
              <a:spcBef>
                <a:spcPts val="0"/>
              </a:spcBef>
              <a:spcAft>
                <a:spcPts val="0"/>
              </a:spcAft>
              <a:buNone/>
            </a:pPr>
            <a:r>
              <a:rPr b="1" lang="en-GB" sz="1143">
                <a:solidFill>
                  <a:schemeClr val="dk1"/>
                </a:solidFill>
              </a:rPr>
              <a:t>Start/Stop:</a:t>
            </a:r>
            <a:r>
              <a:rPr lang="en-GB" sz="1143">
                <a:solidFill>
                  <a:schemeClr val="dk1"/>
                </a:solidFill>
              </a:rPr>
              <a:t> Highlights the beginning and end of a flowchart</a:t>
            </a:r>
            <a:endParaRPr sz="1143">
              <a:solidFill>
                <a:schemeClr val="dk1"/>
              </a:solidFill>
            </a:endParaRPr>
          </a:p>
          <a:p>
            <a:pPr indent="0" lvl="0" marL="0" rtl="0" algn="l">
              <a:spcBef>
                <a:spcPts val="0"/>
              </a:spcBef>
              <a:spcAft>
                <a:spcPts val="0"/>
              </a:spcAft>
              <a:buNone/>
            </a:pPr>
            <a:r>
              <a:rPr b="1" lang="en-GB" sz="1143">
                <a:solidFill>
                  <a:schemeClr val="dk1"/>
                </a:solidFill>
              </a:rPr>
              <a:t>Process/Task:</a:t>
            </a:r>
            <a:r>
              <a:rPr lang="en-GB" sz="1143">
                <a:solidFill>
                  <a:schemeClr val="dk1"/>
                </a:solidFill>
              </a:rPr>
              <a:t> An action, something you do, i.e. brush your teeth</a:t>
            </a:r>
            <a:endParaRPr sz="1143">
              <a:solidFill>
                <a:schemeClr val="dk1"/>
              </a:solidFill>
            </a:endParaRPr>
          </a:p>
          <a:p>
            <a:pPr indent="0" lvl="0" marL="0" rtl="0" algn="l">
              <a:spcBef>
                <a:spcPts val="0"/>
              </a:spcBef>
              <a:spcAft>
                <a:spcPts val="0"/>
              </a:spcAft>
              <a:buNone/>
            </a:pPr>
            <a:r>
              <a:rPr b="1" lang="en-GB" sz="1143">
                <a:solidFill>
                  <a:schemeClr val="dk1"/>
                </a:solidFill>
              </a:rPr>
              <a:t>Input/Output:</a:t>
            </a:r>
            <a:r>
              <a:rPr lang="en-GB" sz="1143">
                <a:solidFill>
                  <a:schemeClr val="dk1"/>
                </a:solidFill>
              </a:rPr>
              <a:t> Input is something a user puts into a system and an output is something the system displays to the user.</a:t>
            </a:r>
            <a:endParaRPr sz="1143">
              <a:solidFill>
                <a:schemeClr val="dk1"/>
              </a:solidFill>
            </a:endParaRPr>
          </a:p>
          <a:p>
            <a:pPr indent="0" lvl="0" marL="0" rtl="0" algn="l">
              <a:spcBef>
                <a:spcPts val="0"/>
              </a:spcBef>
              <a:spcAft>
                <a:spcPts val="0"/>
              </a:spcAft>
              <a:buNone/>
            </a:pPr>
            <a:r>
              <a:rPr b="1" lang="en-GB" sz="1143">
                <a:solidFill>
                  <a:schemeClr val="dk1"/>
                </a:solidFill>
              </a:rPr>
              <a:t>Decision:</a:t>
            </a:r>
            <a:r>
              <a:rPr lang="en-GB" sz="1143">
                <a:solidFill>
                  <a:schemeClr val="dk1"/>
                </a:solidFill>
              </a:rPr>
              <a:t> A Yes or No question, you follow a path based on your answer</a:t>
            </a:r>
            <a:endParaRPr sz="1143">
              <a:solidFill>
                <a:schemeClr val="dk1"/>
              </a:solidFill>
            </a:endParaRPr>
          </a:p>
          <a:p>
            <a:pPr indent="0" lvl="0" marL="0" rtl="0" algn="l">
              <a:spcBef>
                <a:spcPts val="0"/>
              </a:spcBef>
              <a:spcAft>
                <a:spcPts val="0"/>
              </a:spcAft>
              <a:buNone/>
            </a:pPr>
            <a:r>
              <a:rPr b="1" lang="en-GB" sz="1143">
                <a:solidFill>
                  <a:schemeClr val="dk1"/>
                </a:solidFill>
              </a:rPr>
              <a:t>Arrows:</a:t>
            </a:r>
            <a:r>
              <a:rPr lang="en-GB" sz="1143">
                <a:solidFill>
                  <a:schemeClr val="dk1"/>
                </a:solidFill>
              </a:rPr>
              <a:t> Shows the direction of flow in a flowchart</a:t>
            </a:r>
            <a:endParaRPr sz="1143">
              <a:solidFill>
                <a:schemeClr val="dk1"/>
              </a:solidFill>
            </a:endParaRPr>
          </a:p>
          <a:p>
            <a:pPr indent="0" lvl="0" marL="0" rtl="0" algn="l">
              <a:spcBef>
                <a:spcPts val="0"/>
              </a:spcBef>
              <a:spcAft>
                <a:spcPts val="0"/>
              </a:spcAft>
              <a:buNone/>
            </a:pPr>
            <a:r>
              <a:t/>
            </a:r>
            <a:endParaRPr sz="1143">
              <a:solidFill>
                <a:schemeClr val="dk1"/>
              </a:solidFill>
            </a:endParaRPr>
          </a:p>
          <a:p>
            <a:pPr indent="0" lvl="0" marL="0" rtl="0" algn="l">
              <a:spcBef>
                <a:spcPts val="0"/>
              </a:spcBef>
              <a:spcAft>
                <a:spcPts val="0"/>
              </a:spcAft>
              <a:buNone/>
            </a:pPr>
            <a:r>
              <a:t/>
            </a:r>
            <a:endParaRPr sz="1143">
              <a:solidFill>
                <a:schemeClr val="dk1"/>
              </a:solidFill>
            </a:endParaRPr>
          </a:p>
        </p:txBody>
      </p:sp>
      <p:graphicFrame>
        <p:nvGraphicFramePr>
          <p:cNvPr id="959" name="Google Shape;959;p52"/>
          <p:cNvGraphicFramePr/>
          <p:nvPr/>
        </p:nvGraphicFramePr>
        <p:xfrm>
          <a:off x="735075" y="2039995"/>
          <a:ext cx="3000000" cy="3000000"/>
        </p:xfrm>
        <a:graphic>
          <a:graphicData uri="http://schemas.openxmlformats.org/drawingml/2006/table">
            <a:tbl>
              <a:tblPr>
                <a:noFill/>
                <a:tableStyleId>{C1820862-611B-4779-802F-6E222E8E04D0}</a:tableStyleId>
              </a:tblPr>
              <a:tblGrid>
                <a:gridCol w="2027750"/>
              </a:tblGrid>
              <a:tr h="473000">
                <a:tc>
                  <a:txBody>
                    <a:bodyPr/>
                    <a:lstStyle/>
                    <a:p>
                      <a:pPr indent="0" lvl="0" marL="0" rtl="0" algn="l">
                        <a:spcBef>
                          <a:spcPts val="0"/>
                        </a:spcBef>
                        <a:spcAft>
                          <a:spcPts val="0"/>
                        </a:spcAft>
                        <a:buNone/>
                      </a:pPr>
                      <a:r>
                        <a:rPr b="1" lang="en-GB" sz="1317"/>
                        <a:t>Abstraction</a:t>
                      </a:r>
                      <a:endParaRPr b="1" sz="1317"/>
                    </a:p>
                  </a:txBody>
                  <a:tcPr marT="134375" marB="134375" marR="106900" marL="106900"/>
                </a:tc>
              </a:tr>
              <a:tr h="473000">
                <a:tc>
                  <a:txBody>
                    <a:bodyPr/>
                    <a:lstStyle/>
                    <a:p>
                      <a:pPr indent="0" lvl="0" marL="0" rtl="0" algn="l">
                        <a:spcBef>
                          <a:spcPts val="0"/>
                        </a:spcBef>
                        <a:spcAft>
                          <a:spcPts val="0"/>
                        </a:spcAft>
                        <a:buNone/>
                      </a:pPr>
                      <a:r>
                        <a:rPr b="1" lang="en-GB" sz="1317"/>
                        <a:t>Algorithm</a:t>
                      </a:r>
                      <a:endParaRPr b="1" sz="1317"/>
                    </a:p>
                  </a:txBody>
                  <a:tcPr marT="134375" marB="134375" marR="106900" marL="106900"/>
                </a:tc>
              </a:tr>
              <a:tr h="473000">
                <a:tc>
                  <a:txBody>
                    <a:bodyPr/>
                    <a:lstStyle/>
                    <a:p>
                      <a:pPr indent="0" lvl="0" marL="0" rtl="0" algn="l">
                        <a:spcBef>
                          <a:spcPts val="0"/>
                        </a:spcBef>
                        <a:spcAft>
                          <a:spcPts val="0"/>
                        </a:spcAft>
                        <a:buNone/>
                      </a:pPr>
                      <a:r>
                        <a:rPr b="1" lang="en-GB" sz="1317"/>
                        <a:t>Arrow</a:t>
                      </a:r>
                      <a:endParaRPr b="1" sz="1317"/>
                    </a:p>
                  </a:txBody>
                  <a:tcPr marT="134375" marB="134375" marR="106900" marL="106900"/>
                </a:tc>
              </a:tr>
              <a:tr h="473000">
                <a:tc>
                  <a:txBody>
                    <a:bodyPr/>
                    <a:lstStyle/>
                    <a:p>
                      <a:pPr indent="0" lvl="0" marL="0" rtl="0" algn="l">
                        <a:spcBef>
                          <a:spcPts val="0"/>
                        </a:spcBef>
                        <a:spcAft>
                          <a:spcPts val="0"/>
                        </a:spcAft>
                        <a:buNone/>
                      </a:pPr>
                      <a:r>
                        <a:rPr b="1" lang="en-GB" sz="1317"/>
                        <a:t>Decision</a:t>
                      </a:r>
                      <a:endParaRPr b="1" sz="1317"/>
                    </a:p>
                  </a:txBody>
                  <a:tcPr marT="134375" marB="134375" marR="106900" marL="106900"/>
                </a:tc>
              </a:tr>
              <a:tr h="473000">
                <a:tc>
                  <a:txBody>
                    <a:bodyPr/>
                    <a:lstStyle/>
                    <a:p>
                      <a:pPr indent="0" lvl="0" marL="0" rtl="0" algn="l">
                        <a:spcBef>
                          <a:spcPts val="0"/>
                        </a:spcBef>
                        <a:spcAft>
                          <a:spcPts val="0"/>
                        </a:spcAft>
                        <a:buNone/>
                      </a:pPr>
                      <a:r>
                        <a:rPr b="1" lang="en-GB" sz="1317"/>
                        <a:t>Decomposition</a:t>
                      </a:r>
                      <a:endParaRPr b="1" sz="1317"/>
                    </a:p>
                  </a:txBody>
                  <a:tcPr marT="134375" marB="134375" marR="106900" marL="106900"/>
                </a:tc>
              </a:tr>
              <a:tr h="473000">
                <a:tc>
                  <a:txBody>
                    <a:bodyPr/>
                    <a:lstStyle/>
                    <a:p>
                      <a:pPr indent="0" lvl="0" marL="0" rtl="0" algn="l">
                        <a:spcBef>
                          <a:spcPts val="0"/>
                        </a:spcBef>
                        <a:spcAft>
                          <a:spcPts val="0"/>
                        </a:spcAft>
                        <a:buNone/>
                      </a:pPr>
                      <a:r>
                        <a:rPr b="1" lang="en-GB" sz="1317"/>
                        <a:t>Flowchart</a:t>
                      </a:r>
                      <a:endParaRPr b="1" sz="1317"/>
                    </a:p>
                  </a:txBody>
                  <a:tcPr marT="134375" marB="134375" marR="106900" marL="106900"/>
                </a:tc>
              </a:tr>
              <a:tr h="473000">
                <a:tc>
                  <a:txBody>
                    <a:bodyPr/>
                    <a:lstStyle/>
                    <a:p>
                      <a:pPr indent="0" lvl="0" marL="0" rtl="0" algn="l">
                        <a:spcBef>
                          <a:spcPts val="0"/>
                        </a:spcBef>
                        <a:spcAft>
                          <a:spcPts val="0"/>
                        </a:spcAft>
                        <a:buNone/>
                      </a:pPr>
                      <a:r>
                        <a:rPr b="1" lang="en-GB" sz="1317"/>
                        <a:t>Input / Output</a:t>
                      </a:r>
                      <a:endParaRPr b="1" sz="1317"/>
                    </a:p>
                  </a:txBody>
                  <a:tcPr marT="134375" marB="134375" marR="106900" marL="106900"/>
                </a:tc>
              </a:tr>
              <a:tr h="699250">
                <a:tc>
                  <a:txBody>
                    <a:bodyPr/>
                    <a:lstStyle/>
                    <a:p>
                      <a:pPr indent="0" lvl="0" marL="0" rtl="0" algn="l">
                        <a:spcBef>
                          <a:spcPts val="0"/>
                        </a:spcBef>
                        <a:spcAft>
                          <a:spcPts val="0"/>
                        </a:spcAft>
                        <a:buNone/>
                      </a:pPr>
                      <a:r>
                        <a:rPr b="1" lang="en-GB" sz="1317"/>
                        <a:t>Pattern Recognition</a:t>
                      </a:r>
                      <a:endParaRPr b="1" sz="1317"/>
                    </a:p>
                  </a:txBody>
                  <a:tcPr marT="134375" marB="134375" marR="106900" marL="106900"/>
                </a:tc>
              </a:tr>
              <a:tr h="473000">
                <a:tc>
                  <a:txBody>
                    <a:bodyPr/>
                    <a:lstStyle/>
                    <a:p>
                      <a:pPr indent="0" lvl="0" marL="0" rtl="0" algn="l">
                        <a:spcBef>
                          <a:spcPts val="0"/>
                        </a:spcBef>
                        <a:spcAft>
                          <a:spcPts val="0"/>
                        </a:spcAft>
                        <a:buNone/>
                      </a:pPr>
                      <a:r>
                        <a:rPr b="1" lang="en-GB" sz="1317"/>
                        <a:t>Process</a:t>
                      </a:r>
                      <a:endParaRPr b="1" sz="1317"/>
                    </a:p>
                  </a:txBody>
                  <a:tcPr marT="134375" marB="134375" marR="106900" marL="106900"/>
                </a:tc>
              </a:tr>
              <a:tr h="473000">
                <a:tc>
                  <a:txBody>
                    <a:bodyPr/>
                    <a:lstStyle/>
                    <a:p>
                      <a:pPr indent="0" lvl="0" marL="0" rtl="0" algn="l">
                        <a:spcBef>
                          <a:spcPts val="0"/>
                        </a:spcBef>
                        <a:spcAft>
                          <a:spcPts val="0"/>
                        </a:spcAft>
                        <a:buNone/>
                      </a:pPr>
                      <a:r>
                        <a:rPr b="1" lang="en-GB" sz="1317"/>
                        <a:t>Variables</a:t>
                      </a:r>
                      <a:endParaRPr b="1" sz="1317"/>
                    </a:p>
                  </a:txBody>
                  <a:tcPr marT="134375" marB="134375" marR="106900" marL="106900"/>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53"/>
          <p:cNvSpPr txBox="1"/>
          <p:nvPr>
            <p:ph type="title"/>
          </p:nvPr>
        </p:nvSpPr>
        <p:spPr>
          <a:xfrm>
            <a:off x="608821" y="184388"/>
            <a:ext cx="87450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Scratch (Programming)- Year 7</a:t>
            </a:r>
            <a:endParaRPr b="1" sz="3301">
              <a:latin typeface="Arial"/>
              <a:ea typeface="Arial"/>
              <a:cs typeface="Arial"/>
              <a:sym typeface="Arial"/>
            </a:endParaRPr>
          </a:p>
        </p:txBody>
      </p:sp>
      <p:sp>
        <p:nvSpPr>
          <p:cNvPr id="966" name="Google Shape;966;p53"/>
          <p:cNvSpPr/>
          <p:nvPr/>
        </p:nvSpPr>
        <p:spPr>
          <a:xfrm>
            <a:off x="672497" y="2110603"/>
            <a:ext cx="2220000" cy="49563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967" name="Google Shape;967;p53"/>
          <p:cNvSpPr/>
          <p:nvPr/>
        </p:nvSpPr>
        <p:spPr>
          <a:xfrm>
            <a:off x="735075" y="1343999"/>
            <a:ext cx="22032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968" name="Google Shape;968;p53"/>
          <p:cNvSpPr/>
          <p:nvPr/>
        </p:nvSpPr>
        <p:spPr>
          <a:xfrm>
            <a:off x="3045309" y="2039996"/>
            <a:ext cx="3455700" cy="49563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sz="1777">
              <a:solidFill>
                <a:schemeClr val="dk1"/>
              </a:solidFill>
              <a:latin typeface="Calibri"/>
              <a:ea typeface="Calibri"/>
              <a:cs typeface="Calibri"/>
              <a:sym typeface="Calibri"/>
            </a:endParaRPr>
          </a:p>
        </p:txBody>
      </p:sp>
      <p:sp>
        <p:nvSpPr>
          <p:cNvPr id="969" name="Google Shape;969;p53"/>
          <p:cNvSpPr/>
          <p:nvPr/>
        </p:nvSpPr>
        <p:spPr>
          <a:xfrm>
            <a:off x="3045309" y="1343998"/>
            <a:ext cx="34557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970" name="Google Shape;970;p53"/>
          <p:cNvSpPr/>
          <p:nvPr/>
        </p:nvSpPr>
        <p:spPr>
          <a:xfrm>
            <a:off x="6607847" y="2027025"/>
            <a:ext cx="3522600" cy="49563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971" name="Google Shape;971;p53"/>
          <p:cNvSpPr/>
          <p:nvPr/>
        </p:nvSpPr>
        <p:spPr>
          <a:xfrm>
            <a:off x="6653857" y="1343998"/>
            <a:ext cx="35226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Diagrams</a:t>
            </a:r>
            <a:endParaRPr b="0" i="0" sz="1396" u="none" cap="none" strike="noStrike">
              <a:solidFill>
                <a:srgbClr val="000000"/>
              </a:solidFill>
              <a:latin typeface="Arial"/>
              <a:ea typeface="Arial"/>
              <a:cs typeface="Arial"/>
              <a:sym typeface="Arial"/>
            </a:endParaRPr>
          </a:p>
        </p:txBody>
      </p:sp>
      <p:sp>
        <p:nvSpPr>
          <p:cNvPr id="972" name="Google Shape;972;p53"/>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973" name="Google Shape;973;p53"/>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974" name="Google Shape;974;p53"/>
          <p:cNvGraphicFramePr/>
          <p:nvPr/>
        </p:nvGraphicFramePr>
        <p:xfrm>
          <a:off x="735075" y="2209171"/>
          <a:ext cx="3000000" cy="3000000"/>
        </p:xfrm>
        <a:graphic>
          <a:graphicData uri="http://schemas.openxmlformats.org/drawingml/2006/table">
            <a:tbl>
              <a:tblPr>
                <a:noFill/>
                <a:tableStyleId>{C1820862-611B-4779-802F-6E222E8E04D0}</a:tableStyleId>
              </a:tblPr>
              <a:tblGrid>
                <a:gridCol w="2082700"/>
              </a:tblGrid>
              <a:tr h="585900">
                <a:tc>
                  <a:txBody>
                    <a:bodyPr/>
                    <a:lstStyle/>
                    <a:p>
                      <a:pPr indent="0" lvl="0" marL="0" rtl="0" algn="l">
                        <a:spcBef>
                          <a:spcPts val="0"/>
                        </a:spcBef>
                        <a:spcAft>
                          <a:spcPts val="0"/>
                        </a:spcAft>
                        <a:buNone/>
                      </a:pPr>
                      <a:r>
                        <a:rPr b="1" lang="en-GB" sz="1617"/>
                        <a:t>Blocks</a:t>
                      </a:r>
                      <a:endParaRPr b="1" sz="1617"/>
                    </a:p>
                  </a:txBody>
                  <a:tcPr marT="134375" marB="134375" marR="106900" marL="106900"/>
                </a:tc>
              </a:tr>
              <a:tr h="585900">
                <a:tc>
                  <a:txBody>
                    <a:bodyPr/>
                    <a:lstStyle/>
                    <a:p>
                      <a:pPr indent="0" lvl="0" marL="0" rtl="0" algn="l">
                        <a:spcBef>
                          <a:spcPts val="0"/>
                        </a:spcBef>
                        <a:spcAft>
                          <a:spcPts val="0"/>
                        </a:spcAft>
                        <a:buNone/>
                      </a:pPr>
                      <a:r>
                        <a:rPr b="1" lang="en-GB" sz="1617"/>
                        <a:t>Debugging</a:t>
                      </a:r>
                      <a:endParaRPr b="1" sz="1617"/>
                    </a:p>
                  </a:txBody>
                  <a:tcPr marT="134375" marB="134375" marR="106900" marL="106900"/>
                </a:tc>
              </a:tr>
              <a:tr h="585900">
                <a:tc>
                  <a:txBody>
                    <a:bodyPr/>
                    <a:lstStyle/>
                    <a:p>
                      <a:pPr indent="0" lvl="0" marL="0" rtl="0" algn="l">
                        <a:spcBef>
                          <a:spcPts val="0"/>
                        </a:spcBef>
                        <a:spcAft>
                          <a:spcPts val="0"/>
                        </a:spcAft>
                        <a:buNone/>
                      </a:pPr>
                      <a:r>
                        <a:rPr b="1" lang="en-GB" sz="1617"/>
                        <a:t>Event Block</a:t>
                      </a:r>
                      <a:endParaRPr b="1" sz="1617"/>
                    </a:p>
                  </a:txBody>
                  <a:tcPr marT="134375" marB="134375" marR="106900" marL="106900"/>
                </a:tc>
              </a:tr>
              <a:tr h="585900">
                <a:tc>
                  <a:txBody>
                    <a:bodyPr/>
                    <a:lstStyle/>
                    <a:p>
                      <a:pPr indent="0" lvl="0" marL="0" rtl="0" algn="l">
                        <a:spcBef>
                          <a:spcPts val="0"/>
                        </a:spcBef>
                        <a:spcAft>
                          <a:spcPts val="0"/>
                        </a:spcAft>
                        <a:buNone/>
                      </a:pPr>
                      <a:r>
                        <a:rPr b="1" lang="en-GB" sz="1617"/>
                        <a:t>Loop</a:t>
                      </a:r>
                      <a:endParaRPr b="1" sz="1617"/>
                    </a:p>
                  </a:txBody>
                  <a:tcPr marT="134375" marB="134375" marR="106900" marL="106900"/>
                </a:tc>
              </a:tr>
              <a:tr h="585900">
                <a:tc>
                  <a:txBody>
                    <a:bodyPr/>
                    <a:lstStyle/>
                    <a:p>
                      <a:pPr indent="0" lvl="0" marL="0" rtl="0" algn="l">
                        <a:spcBef>
                          <a:spcPts val="0"/>
                        </a:spcBef>
                        <a:spcAft>
                          <a:spcPts val="0"/>
                        </a:spcAft>
                        <a:buNone/>
                      </a:pPr>
                      <a:r>
                        <a:rPr b="1" lang="en-GB" sz="1617"/>
                        <a:t>If Statement</a:t>
                      </a:r>
                      <a:endParaRPr b="1" sz="1617"/>
                    </a:p>
                  </a:txBody>
                  <a:tcPr marT="134375" marB="134375" marR="106900" marL="106900"/>
                </a:tc>
              </a:tr>
              <a:tr h="585900">
                <a:tc>
                  <a:txBody>
                    <a:bodyPr/>
                    <a:lstStyle/>
                    <a:p>
                      <a:pPr indent="0" lvl="0" marL="0" rtl="0" algn="l">
                        <a:spcBef>
                          <a:spcPts val="0"/>
                        </a:spcBef>
                        <a:spcAft>
                          <a:spcPts val="0"/>
                        </a:spcAft>
                        <a:buNone/>
                      </a:pPr>
                      <a:r>
                        <a:rPr b="1" lang="en-GB" sz="1617"/>
                        <a:t>Sequence</a:t>
                      </a:r>
                      <a:endParaRPr b="1" sz="1617"/>
                    </a:p>
                  </a:txBody>
                  <a:tcPr marT="134375" marB="134375" marR="106900" marL="106900"/>
                </a:tc>
              </a:tr>
              <a:tr h="585900">
                <a:tc>
                  <a:txBody>
                    <a:bodyPr/>
                    <a:lstStyle/>
                    <a:p>
                      <a:pPr indent="0" lvl="0" marL="0" rtl="0" algn="l">
                        <a:spcBef>
                          <a:spcPts val="0"/>
                        </a:spcBef>
                        <a:spcAft>
                          <a:spcPts val="0"/>
                        </a:spcAft>
                        <a:buNone/>
                      </a:pPr>
                      <a:r>
                        <a:rPr b="1" lang="en-GB" sz="1617"/>
                        <a:t>Sprite</a:t>
                      </a:r>
                      <a:endParaRPr b="1" sz="1617"/>
                    </a:p>
                  </a:txBody>
                  <a:tcPr marT="134375" marB="134375" marR="106900" marL="106900"/>
                </a:tc>
              </a:tr>
              <a:tr h="585900">
                <a:tc>
                  <a:txBody>
                    <a:bodyPr/>
                    <a:lstStyle/>
                    <a:p>
                      <a:pPr indent="0" lvl="0" marL="0" rtl="0" algn="l">
                        <a:spcBef>
                          <a:spcPts val="0"/>
                        </a:spcBef>
                        <a:spcAft>
                          <a:spcPts val="0"/>
                        </a:spcAft>
                        <a:buNone/>
                      </a:pPr>
                      <a:r>
                        <a:rPr b="1" lang="en-GB" sz="1617"/>
                        <a:t>Variable</a:t>
                      </a:r>
                      <a:endParaRPr b="1" sz="1617"/>
                    </a:p>
                  </a:txBody>
                  <a:tcPr marT="134375" marB="134375" marR="106900" marL="106900"/>
                </a:tc>
              </a:tr>
            </a:tbl>
          </a:graphicData>
        </a:graphic>
      </p:graphicFrame>
      <p:sp>
        <p:nvSpPr>
          <p:cNvPr id="975" name="Google Shape;975;p53"/>
          <p:cNvSpPr txBox="1"/>
          <p:nvPr/>
        </p:nvSpPr>
        <p:spPr>
          <a:xfrm>
            <a:off x="2862045" y="2139648"/>
            <a:ext cx="3690000" cy="4756800"/>
          </a:xfrm>
          <a:prstGeom prst="rect">
            <a:avLst/>
          </a:prstGeom>
          <a:noFill/>
          <a:ln>
            <a:noFill/>
          </a:ln>
        </p:spPr>
        <p:txBody>
          <a:bodyPr anchorCtr="0" anchor="t" bIns="116050" lIns="116050" spcFirstLastPara="1" rIns="116050" wrap="square" tIns="116050">
            <a:noAutofit/>
          </a:bodyPr>
          <a:lstStyle/>
          <a:p>
            <a:pPr indent="-386933" lvl="0" marL="580400" rtl="0" algn="l">
              <a:spcBef>
                <a:spcPts val="0"/>
              </a:spcBef>
              <a:spcAft>
                <a:spcPts val="0"/>
              </a:spcAft>
              <a:buClr>
                <a:schemeClr val="dk1"/>
              </a:buClr>
              <a:buSzPts val="1523"/>
              <a:buChar char="●"/>
            </a:pPr>
            <a:r>
              <a:rPr b="1" lang="en-GB" sz="1523">
                <a:solidFill>
                  <a:schemeClr val="dk1"/>
                </a:solidFill>
              </a:rPr>
              <a:t>Sequences:</a:t>
            </a:r>
            <a:r>
              <a:rPr lang="en-GB" sz="1523">
                <a:solidFill>
                  <a:schemeClr val="dk1"/>
                </a:solidFill>
              </a:rPr>
              <a:t> Code runs in order you place the blocks, one after the other</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Selection</a:t>
            </a:r>
            <a:r>
              <a:rPr lang="en-GB" sz="1523">
                <a:solidFill>
                  <a:schemeClr val="dk1"/>
                </a:solidFill>
              </a:rPr>
              <a:t> (If Statements): Making a decision in a program. If a condition is true, the code inside the if block runs</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Variables:</a:t>
            </a:r>
            <a:r>
              <a:rPr lang="en-GB" sz="1523">
                <a:solidFill>
                  <a:schemeClr val="dk1"/>
                </a:solidFill>
              </a:rPr>
              <a:t> A way to store information that can change, such as a score or a timer</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Backdrop:</a:t>
            </a:r>
            <a:r>
              <a:rPr lang="en-GB" sz="1523">
                <a:solidFill>
                  <a:schemeClr val="dk1"/>
                </a:solidFill>
              </a:rPr>
              <a:t> The background of your project</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Sprites:</a:t>
            </a:r>
            <a:r>
              <a:rPr lang="en-GB" sz="1523">
                <a:solidFill>
                  <a:schemeClr val="dk1"/>
                </a:solidFill>
              </a:rPr>
              <a:t> The characters you create</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Events Block: </a:t>
            </a:r>
            <a:r>
              <a:rPr lang="en-GB" sz="1523">
                <a:solidFill>
                  <a:schemeClr val="dk1"/>
                </a:solidFill>
              </a:rPr>
              <a:t>Starts the code when something happens, e.g. green flag clicked or key pressed)</a:t>
            </a:r>
            <a:endParaRPr sz="1523">
              <a:solidFill>
                <a:schemeClr val="dk1"/>
              </a:solidFill>
            </a:endParaRPr>
          </a:p>
          <a:p>
            <a:pPr indent="-386933" lvl="0" marL="580400" rtl="0" algn="l">
              <a:spcBef>
                <a:spcPts val="0"/>
              </a:spcBef>
              <a:spcAft>
                <a:spcPts val="0"/>
              </a:spcAft>
              <a:buClr>
                <a:schemeClr val="dk1"/>
              </a:buClr>
              <a:buSzPts val="1523"/>
              <a:buChar char="●"/>
            </a:pPr>
            <a:r>
              <a:rPr b="1" lang="en-GB" sz="1523">
                <a:solidFill>
                  <a:schemeClr val="dk1"/>
                </a:solidFill>
              </a:rPr>
              <a:t>Motion Blocks: </a:t>
            </a:r>
            <a:r>
              <a:rPr lang="en-GB" sz="1523">
                <a:solidFill>
                  <a:schemeClr val="dk1"/>
                </a:solidFill>
              </a:rPr>
              <a:t>Controls the movement or your sprites</a:t>
            </a:r>
            <a:endParaRPr sz="1523">
              <a:solidFill>
                <a:schemeClr val="dk1"/>
              </a:solidFill>
            </a:endParaRPr>
          </a:p>
        </p:txBody>
      </p:sp>
      <p:pic>
        <p:nvPicPr>
          <p:cNvPr id="976" name="Google Shape;976;p53"/>
          <p:cNvPicPr preferRelativeResize="0"/>
          <p:nvPr/>
        </p:nvPicPr>
        <p:blipFill>
          <a:blip r:embed="rId4">
            <a:alphaModFix/>
          </a:blip>
          <a:stretch>
            <a:fillRect/>
          </a:stretch>
        </p:blipFill>
        <p:spPr>
          <a:xfrm>
            <a:off x="6781364" y="2209171"/>
            <a:ext cx="1191713" cy="612563"/>
          </a:xfrm>
          <a:prstGeom prst="rect">
            <a:avLst/>
          </a:prstGeom>
          <a:noFill/>
          <a:ln cap="flat" cmpd="sng" w="36275">
            <a:solidFill>
              <a:srgbClr val="0070C0"/>
            </a:solidFill>
            <a:prstDash val="solid"/>
            <a:miter lim="8000"/>
            <a:headEnd len="sm" w="sm" type="none"/>
            <a:tailEnd len="sm" w="sm" type="none"/>
          </a:ln>
        </p:spPr>
      </p:pic>
      <p:pic>
        <p:nvPicPr>
          <p:cNvPr id="977" name="Google Shape;977;p53"/>
          <p:cNvPicPr preferRelativeResize="0"/>
          <p:nvPr/>
        </p:nvPicPr>
        <p:blipFill>
          <a:blip r:embed="rId5">
            <a:alphaModFix/>
          </a:blip>
          <a:stretch>
            <a:fillRect/>
          </a:stretch>
        </p:blipFill>
        <p:spPr>
          <a:xfrm>
            <a:off x="8574764" y="2265171"/>
            <a:ext cx="1191713" cy="523463"/>
          </a:xfrm>
          <a:prstGeom prst="rect">
            <a:avLst/>
          </a:prstGeom>
          <a:noFill/>
          <a:ln cap="flat" cmpd="sng" w="36275">
            <a:solidFill>
              <a:srgbClr val="0070C0"/>
            </a:solidFill>
            <a:prstDash val="solid"/>
            <a:miter lim="8000"/>
            <a:headEnd len="sm" w="sm" type="none"/>
            <a:tailEnd len="sm" w="sm" type="none"/>
          </a:ln>
        </p:spPr>
      </p:pic>
      <p:pic>
        <p:nvPicPr>
          <p:cNvPr id="978" name="Google Shape;978;p53"/>
          <p:cNvPicPr preferRelativeResize="0"/>
          <p:nvPr/>
        </p:nvPicPr>
        <p:blipFill>
          <a:blip r:embed="rId6">
            <a:alphaModFix/>
          </a:blip>
          <a:stretch>
            <a:fillRect/>
          </a:stretch>
        </p:blipFill>
        <p:spPr>
          <a:xfrm>
            <a:off x="7271238" y="3451000"/>
            <a:ext cx="2082713" cy="523463"/>
          </a:xfrm>
          <a:prstGeom prst="rect">
            <a:avLst/>
          </a:prstGeom>
          <a:noFill/>
          <a:ln cap="flat" cmpd="sng" w="36275">
            <a:solidFill>
              <a:srgbClr val="0070C0"/>
            </a:solidFill>
            <a:prstDash val="solid"/>
            <a:miter lim="8000"/>
            <a:headEnd len="sm" w="sm" type="none"/>
            <a:tailEnd len="sm" w="sm" type="none"/>
          </a:ln>
        </p:spPr>
      </p:pic>
      <p:pic>
        <p:nvPicPr>
          <p:cNvPr id="979" name="Google Shape;979;p53"/>
          <p:cNvPicPr preferRelativeResize="0"/>
          <p:nvPr/>
        </p:nvPicPr>
        <p:blipFill>
          <a:blip r:embed="rId7">
            <a:alphaModFix/>
          </a:blip>
          <a:stretch>
            <a:fillRect/>
          </a:stretch>
        </p:blipFill>
        <p:spPr>
          <a:xfrm>
            <a:off x="7198567" y="4287730"/>
            <a:ext cx="913275" cy="478913"/>
          </a:xfrm>
          <a:prstGeom prst="rect">
            <a:avLst/>
          </a:prstGeom>
          <a:noFill/>
          <a:ln cap="flat" cmpd="sng" w="36275">
            <a:solidFill>
              <a:srgbClr val="0070C0"/>
            </a:solidFill>
            <a:prstDash val="solid"/>
            <a:miter lim="8000"/>
            <a:headEnd len="sm" w="sm" type="none"/>
            <a:tailEnd len="sm" w="sm" type="none"/>
          </a:ln>
        </p:spPr>
      </p:pic>
      <p:pic>
        <p:nvPicPr>
          <p:cNvPr id="980" name="Google Shape;980;p53"/>
          <p:cNvPicPr preferRelativeResize="0"/>
          <p:nvPr/>
        </p:nvPicPr>
        <p:blipFill>
          <a:blip r:embed="rId8">
            <a:alphaModFix/>
          </a:blip>
          <a:stretch>
            <a:fillRect/>
          </a:stretch>
        </p:blipFill>
        <p:spPr>
          <a:xfrm>
            <a:off x="8809499" y="4392203"/>
            <a:ext cx="1182095" cy="970963"/>
          </a:xfrm>
          <a:prstGeom prst="rect">
            <a:avLst/>
          </a:prstGeom>
          <a:noFill/>
          <a:ln cap="flat" cmpd="sng" w="36275">
            <a:solidFill>
              <a:srgbClr val="0070C0"/>
            </a:solidFill>
            <a:prstDash val="solid"/>
            <a:miter lim="8000"/>
            <a:headEnd len="sm" w="sm" type="none"/>
            <a:tailEnd len="sm" w="sm" type="none"/>
          </a:ln>
        </p:spPr>
      </p:pic>
      <p:pic>
        <p:nvPicPr>
          <p:cNvPr id="981" name="Google Shape;981;p53"/>
          <p:cNvPicPr preferRelativeResize="0"/>
          <p:nvPr/>
        </p:nvPicPr>
        <p:blipFill>
          <a:blip r:embed="rId9">
            <a:alphaModFix/>
          </a:blip>
          <a:stretch>
            <a:fillRect/>
          </a:stretch>
        </p:blipFill>
        <p:spPr>
          <a:xfrm>
            <a:off x="6764204" y="5103753"/>
            <a:ext cx="1782000" cy="1358775"/>
          </a:xfrm>
          <a:prstGeom prst="rect">
            <a:avLst/>
          </a:prstGeom>
          <a:noFill/>
          <a:ln cap="flat" cmpd="sng" w="36275">
            <a:solidFill>
              <a:srgbClr val="0070C0"/>
            </a:solidFill>
            <a:prstDash val="solid"/>
            <a:miter lim="8000"/>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54"/>
          <p:cNvSpPr txBox="1"/>
          <p:nvPr>
            <p:ph type="title"/>
          </p:nvPr>
        </p:nvSpPr>
        <p:spPr>
          <a:xfrm>
            <a:off x="608823" y="184388"/>
            <a:ext cx="8745000" cy="5820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Spanish Year 7 Half Term 1 Mi Vida</a:t>
            </a:r>
            <a:endParaRPr b="1" sz="3301">
              <a:latin typeface="Arial"/>
              <a:ea typeface="Arial"/>
              <a:cs typeface="Arial"/>
              <a:sym typeface="Arial"/>
            </a:endParaRPr>
          </a:p>
        </p:txBody>
      </p:sp>
      <p:sp>
        <p:nvSpPr>
          <p:cNvPr id="988" name="Google Shape;988;p54"/>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989" name="Google Shape;989;p54"/>
          <p:cNvSpPr/>
          <p:nvPr/>
        </p:nvSpPr>
        <p:spPr>
          <a:xfrm>
            <a:off x="672497" y="2110603"/>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990" name="Google Shape;990;p54"/>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991" name="Google Shape;991;p54"/>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992" name="Google Shape;992;p54"/>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993" name="Google Shape;993;p54"/>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994" name="Google Shape;994;p54"/>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Calibri"/>
                <a:ea typeface="Calibri"/>
                <a:cs typeface="Calibri"/>
                <a:sym typeface="Calibri"/>
              </a:rPr>
              <a:t>Grammar &amp; Phonics</a:t>
            </a:r>
            <a:endParaRPr b="0" i="0" sz="1396" u="none" cap="none" strike="noStrike">
              <a:solidFill>
                <a:srgbClr val="000000"/>
              </a:solidFill>
              <a:latin typeface="Arial"/>
              <a:ea typeface="Arial"/>
              <a:cs typeface="Arial"/>
              <a:sym typeface="Arial"/>
            </a:endParaRPr>
          </a:p>
        </p:txBody>
      </p:sp>
      <p:pic>
        <p:nvPicPr>
          <p:cNvPr id="995" name="Google Shape;995;p54"/>
          <p:cNvPicPr preferRelativeResize="0"/>
          <p:nvPr/>
        </p:nvPicPr>
        <p:blipFill rotWithShape="1">
          <a:blip r:embed="rId3">
            <a:alphaModFix/>
          </a:blip>
          <a:srcRect b="0" l="0" r="0" t="0"/>
          <a:stretch/>
        </p:blipFill>
        <p:spPr>
          <a:xfrm>
            <a:off x="2447821" y="4916099"/>
            <a:ext cx="444650" cy="1716020"/>
          </a:xfrm>
          <a:prstGeom prst="rect">
            <a:avLst/>
          </a:prstGeom>
          <a:noFill/>
          <a:ln>
            <a:noFill/>
          </a:ln>
        </p:spPr>
      </p:pic>
      <p:pic>
        <p:nvPicPr>
          <p:cNvPr id="996" name="Google Shape;996;p54"/>
          <p:cNvPicPr preferRelativeResize="0"/>
          <p:nvPr/>
        </p:nvPicPr>
        <p:blipFill rotWithShape="1">
          <a:blip r:embed="rId4">
            <a:alphaModFix/>
          </a:blip>
          <a:srcRect b="0" l="0" r="0" t="0"/>
          <a:stretch/>
        </p:blipFill>
        <p:spPr>
          <a:xfrm>
            <a:off x="740205" y="6069854"/>
            <a:ext cx="1227756" cy="588967"/>
          </a:xfrm>
          <a:prstGeom prst="rect">
            <a:avLst/>
          </a:prstGeom>
          <a:noFill/>
          <a:ln>
            <a:noFill/>
          </a:ln>
        </p:spPr>
      </p:pic>
      <p:pic>
        <p:nvPicPr>
          <p:cNvPr id="997" name="Google Shape;997;p54"/>
          <p:cNvPicPr preferRelativeResize="0"/>
          <p:nvPr/>
        </p:nvPicPr>
        <p:blipFill rotWithShape="1">
          <a:blip r:embed="rId5">
            <a:alphaModFix/>
          </a:blip>
          <a:srcRect b="0" l="0" r="0" t="0"/>
          <a:stretch/>
        </p:blipFill>
        <p:spPr>
          <a:xfrm>
            <a:off x="1967962" y="4916087"/>
            <a:ext cx="444651" cy="1031407"/>
          </a:xfrm>
          <a:prstGeom prst="rect">
            <a:avLst/>
          </a:prstGeom>
          <a:noFill/>
          <a:ln>
            <a:noFill/>
          </a:ln>
        </p:spPr>
      </p:pic>
      <p:pic>
        <p:nvPicPr>
          <p:cNvPr id="998" name="Google Shape;998;p54"/>
          <p:cNvPicPr preferRelativeResize="0"/>
          <p:nvPr/>
        </p:nvPicPr>
        <p:blipFill rotWithShape="1">
          <a:blip r:embed="rId6">
            <a:alphaModFix/>
          </a:blip>
          <a:srcRect b="0" l="0" r="0" t="0"/>
          <a:stretch/>
        </p:blipFill>
        <p:spPr>
          <a:xfrm>
            <a:off x="740194" y="4916094"/>
            <a:ext cx="1227777" cy="901403"/>
          </a:xfrm>
          <a:prstGeom prst="rect">
            <a:avLst/>
          </a:prstGeom>
          <a:noFill/>
          <a:ln>
            <a:noFill/>
          </a:ln>
        </p:spPr>
      </p:pic>
      <p:pic>
        <p:nvPicPr>
          <p:cNvPr id="999" name="Google Shape;999;p54"/>
          <p:cNvPicPr preferRelativeResize="0"/>
          <p:nvPr/>
        </p:nvPicPr>
        <p:blipFill rotWithShape="1">
          <a:blip r:embed="rId7">
            <a:alphaModFix/>
          </a:blip>
          <a:srcRect b="0" l="0" r="0" t="0"/>
          <a:stretch/>
        </p:blipFill>
        <p:spPr>
          <a:xfrm>
            <a:off x="6756767" y="3853395"/>
            <a:ext cx="1811680" cy="849002"/>
          </a:xfrm>
          <a:prstGeom prst="rect">
            <a:avLst/>
          </a:prstGeom>
          <a:noFill/>
          <a:ln>
            <a:noFill/>
          </a:ln>
        </p:spPr>
      </p:pic>
      <p:pic>
        <p:nvPicPr>
          <p:cNvPr id="1000" name="Google Shape;1000;p54"/>
          <p:cNvPicPr preferRelativeResize="0"/>
          <p:nvPr/>
        </p:nvPicPr>
        <p:blipFill rotWithShape="1">
          <a:blip r:embed="rId8">
            <a:alphaModFix/>
          </a:blip>
          <a:srcRect b="13494" l="9484" r="12780" t="20936"/>
          <a:stretch/>
        </p:blipFill>
        <p:spPr>
          <a:xfrm>
            <a:off x="6756767" y="2429298"/>
            <a:ext cx="1234941" cy="1072954"/>
          </a:xfrm>
          <a:prstGeom prst="rect">
            <a:avLst/>
          </a:prstGeom>
          <a:noFill/>
          <a:ln>
            <a:noFill/>
          </a:ln>
        </p:spPr>
      </p:pic>
      <p:pic>
        <p:nvPicPr>
          <p:cNvPr id="1001" name="Google Shape;1001;p54"/>
          <p:cNvPicPr preferRelativeResize="0"/>
          <p:nvPr/>
        </p:nvPicPr>
        <p:blipFill rotWithShape="1">
          <a:blip r:embed="rId9">
            <a:alphaModFix/>
          </a:blip>
          <a:srcRect b="0" l="10426" r="5829" t="32217"/>
          <a:stretch/>
        </p:blipFill>
        <p:spPr>
          <a:xfrm>
            <a:off x="8026544" y="2429298"/>
            <a:ext cx="1083194" cy="1072956"/>
          </a:xfrm>
          <a:prstGeom prst="rect">
            <a:avLst/>
          </a:prstGeom>
          <a:noFill/>
          <a:ln>
            <a:noFill/>
          </a:ln>
        </p:spPr>
      </p:pic>
      <p:pic>
        <p:nvPicPr>
          <p:cNvPr id="1002" name="Google Shape;1002;p54"/>
          <p:cNvPicPr preferRelativeResize="0"/>
          <p:nvPr/>
        </p:nvPicPr>
        <p:blipFill rotWithShape="1">
          <a:blip r:embed="rId10">
            <a:alphaModFix/>
          </a:blip>
          <a:srcRect b="0" l="0" r="0" t="0"/>
          <a:stretch/>
        </p:blipFill>
        <p:spPr>
          <a:xfrm>
            <a:off x="3100317" y="2400425"/>
            <a:ext cx="2547055" cy="1783796"/>
          </a:xfrm>
          <a:prstGeom prst="rect">
            <a:avLst/>
          </a:prstGeom>
          <a:noFill/>
          <a:ln>
            <a:noFill/>
          </a:ln>
        </p:spPr>
      </p:pic>
      <p:pic>
        <p:nvPicPr>
          <p:cNvPr id="1003" name="Google Shape;1003;p54"/>
          <p:cNvPicPr preferRelativeResize="0"/>
          <p:nvPr/>
        </p:nvPicPr>
        <p:blipFill rotWithShape="1">
          <a:blip r:embed="rId11">
            <a:alphaModFix/>
          </a:blip>
          <a:srcRect b="0" l="0" r="0" t="0"/>
          <a:stretch/>
        </p:blipFill>
        <p:spPr>
          <a:xfrm>
            <a:off x="3081604" y="4774683"/>
            <a:ext cx="3383215" cy="1742324"/>
          </a:xfrm>
          <a:prstGeom prst="rect">
            <a:avLst/>
          </a:prstGeom>
          <a:noFill/>
          <a:ln>
            <a:noFill/>
          </a:ln>
        </p:spPr>
      </p:pic>
      <p:pic>
        <p:nvPicPr>
          <p:cNvPr id="1004" name="Google Shape;1004;p54"/>
          <p:cNvPicPr preferRelativeResize="0"/>
          <p:nvPr/>
        </p:nvPicPr>
        <p:blipFill rotWithShape="1">
          <a:blip r:embed="rId12">
            <a:alphaModFix/>
          </a:blip>
          <a:srcRect b="85631" l="0" r="0" t="0"/>
          <a:stretch/>
        </p:blipFill>
        <p:spPr>
          <a:xfrm>
            <a:off x="3108108" y="4642682"/>
            <a:ext cx="1500739" cy="378828"/>
          </a:xfrm>
          <a:prstGeom prst="rect">
            <a:avLst/>
          </a:prstGeom>
          <a:noFill/>
          <a:ln>
            <a:noFill/>
          </a:ln>
        </p:spPr>
      </p:pic>
      <p:sp>
        <p:nvSpPr>
          <p:cNvPr id="1005" name="Google Shape;1005;p54"/>
          <p:cNvSpPr txBox="1"/>
          <p:nvPr/>
        </p:nvSpPr>
        <p:spPr>
          <a:xfrm>
            <a:off x="3108108" y="2070679"/>
            <a:ext cx="15006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016"/>
              <a:buFont typeface="Arial"/>
              <a:buNone/>
            </a:pPr>
            <a:r>
              <a:rPr b="1" i="0" lang="en-GB" sz="1016" u="none" cap="none" strike="noStrike">
                <a:solidFill>
                  <a:schemeClr val="dk1"/>
                </a:solidFill>
                <a:latin typeface="Arial"/>
                <a:ea typeface="Arial"/>
                <a:cs typeface="Arial"/>
                <a:sym typeface="Arial"/>
              </a:rPr>
              <a:t>¿Tienes hermanos?</a:t>
            </a:r>
            <a:endParaRPr b="0" i="0" sz="1396"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16"/>
              <a:buFont typeface="Arial"/>
              <a:buNone/>
            </a:pPr>
            <a:r>
              <a:rPr b="0" i="1" lang="en-GB" sz="1016" u="none" cap="none" strike="noStrike">
                <a:solidFill>
                  <a:schemeClr val="dk1"/>
                </a:solidFill>
                <a:latin typeface="Arial"/>
                <a:ea typeface="Arial"/>
                <a:cs typeface="Arial"/>
                <a:sym typeface="Arial"/>
              </a:rPr>
              <a:t>Do you have siblings?</a:t>
            </a:r>
            <a:endParaRPr b="0" i="0" sz="1396" u="none" cap="none" strike="noStrike">
              <a:solidFill>
                <a:srgbClr val="000000"/>
              </a:solidFill>
              <a:latin typeface="Arial"/>
              <a:ea typeface="Arial"/>
              <a:cs typeface="Arial"/>
              <a:sym typeface="Arial"/>
            </a:endParaRPr>
          </a:p>
        </p:txBody>
      </p:sp>
      <p:sp>
        <p:nvSpPr>
          <p:cNvPr id="1006" name="Google Shape;1006;p54"/>
          <p:cNvSpPr txBox="1"/>
          <p:nvPr/>
        </p:nvSpPr>
        <p:spPr>
          <a:xfrm>
            <a:off x="6756767" y="2100440"/>
            <a:ext cx="690300" cy="2637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Verbs</a:t>
            </a:r>
            <a:endParaRPr b="0" i="0" sz="1396" u="none" cap="none" strike="noStrike">
              <a:solidFill>
                <a:srgbClr val="000000"/>
              </a:solidFill>
              <a:latin typeface="Arial"/>
              <a:ea typeface="Arial"/>
              <a:cs typeface="Arial"/>
              <a:sym typeface="Arial"/>
            </a:endParaRPr>
          </a:p>
        </p:txBody>
      </p:sp>
      <p:sp>
        <p:nvSpPr>
          <p:cNvPr id="1007" name="Google Shape;1007;p54"/>
          <p:cNvSpPr txBox="1"/>
          <p:nvPr/>
        </p:nvSpPr>
        <p:spPr>
          <a:xfrm>
            <a:off x="6756767" y="3525202"/>
            <a:ext cx="690300" cy="2637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Articles</a:t>
            </a:r>
            <a:endParaRPr b="0" i="0" sz="1396" u="none" cap="none" strike="noStrike">
              <a:solidFill>
                <a:srgbClr val="000000"/>
              </a:solidFill>
              <a:latin typeface="Arial"/>
              <a:ea typeface="Arial"/>
              <a:cs typeface="Arial"/>
              <a:sym typeface="Arial"/>
            </a:endParaRPr>
          </a:p>
        </p:txBody>
      </p:sp>
      <p:sp>
        <p:nvSpPr>
          <p:cNvPr id="1008" name="Google Shape;1008;p54"/>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009" name="Google Shape;1009;p54"/>
          <p:cNvPicPr preferRelativeResize="0"/>
          <p:nvPr/>
        </p:nvPicPr>
        <p:blipFill rotWithShape="1">
          <a:blip r:embed="rId13">
            <a:alphaModFix/>
          </a:blip>
          <a:srcRect b="0" l="0" r="0" t="0"/>
          <a:stretch/>
        </p:blipFill>
        <p:spPr>
          <a:xfrm>
            <a:off x="9353964" y="0"/>
            <a:ext cx="1106114" cy="1164976"/>
          </a:xfrm>
          <a:prstGeom prst="rect">
            <a:avLst/>
          </a:prstGeom>
          <a:noFill/>
          <a:ln>
            <a:noFill/>
          </a:ln>
        </p:spPr>
      </p:pic>
      <p:pic>
        <p:nvPicPr>
          <p:cNvPr id="1010" name="Google Shape;1010;p54"/>
          <p:cNvPicPr preferRelativeResize="0"/>
          <p:nvPr/>
        </p:nvPicPr>
        <p:blipFill rotWithShape="1">
          <a:blip r:embed="rId14">
            <a:alphaModFix/>
          </a:blip>
          <a:srcRect b="0" l="0" r="0" t="0"/>
          <a:stretch/>
        </p:blipFill>
        <p:spPr>
          <a:xfrm>
            <a:off x="735075" y="2179205"/>
            <a:ext cx="2049146" cy="2573465"/>
          </a:xfrm>
          <a:prstGeom prst="rect">
            <a:avLst/>
          </a:prstGeom>
          <a:noFill/>
          <a:ln>
            <a:noFill/>
          </a:ln>
        </p:spPr>
      </p:pic>
      <p:pic>
        <p:nvPicPr>
          <p:cNvPr id="1011" name="Google Shape;1011;p54"/>
          <p:cNvPicPr preferRelativeResize="0"/>
          <p:nvPr/>
        </p:nvPicPr>
        <p:blipFill rotWithShape="1">
          <a:blip r:embed="rId15">
            <a:alphaModFix/>
          </a:blip>
          <a:srcRect b="0" l="0" r="0" t="0"/>
          <a:stretch/>
        </p:blipFill>
        <p:spPr>
          <a:xfrm>
            <a:off x="8314333" y="5549155"/>
            <a:ext cx="1630671" cy="775237"/>
          </a:xfrm>
          <a:prstGeom prst="rect">
            <a:avLst/>
          </a:prstGeom>
          <a:noFill/>
          <a:ln>
            <a:noFill/>
          </a:ln>
        </p:spPr>
      </p:pic>
      <p:pic>
        <p:nvPicPr>
          <p:cNvPr id="1012" name="Google Shape;1012;p54"/>
          <p:cNvPicPr preferRelativeResize="0"/>
          <p:nvPr/>
        </p:nvPicPr>
        <p:blipFill rotWithShape="1">
          <a:blip r:embed="rId16">
            <a:alphaModFix/>
          </a:blip>
          <a:srcRect b="0" l="0" r="0" t="0"/>
          <a:stretch/>
        </p:blipFill>
        <p:spPr>
          <a:xfrm rot="5400000">
            <a:off x="6557039" y="5313671"/>
            <a:ext cx="1828144" cy="1329559"/>
          </a:xfrm>
          <a:prstGeom prst="rect">
            <a:avLst/>
          </a:prstGeom>
          <a:noFill/>
          <a:ln>
            <a:noFill/>
          </a:ln>
        </p:spPr>
      </p:pic>
      <p:sp>
        <p:nvSpPr>
          <p:cNvPr id="1013" name="Google Shape;1013;p54"/>
          <p:cNvSpPr txBox="1"/>
          <p:nvPr/>
        </p:nvSpPr>
        <p:spPr>
          <a:xfrm>
            <a:off x="6830897" y="4763465"/>
            <a:ext cx="1413300" cy="439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Adjective Agreement</a:t>
            </a:r>
            <a:endParaRPr b="0" i="0" sz="1396"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55"/>
          <p:cNvSpPr txBox="1"/>
          <p:nvPr>
            <p:ph type="title"/>
          </p:nvPr>
        </p:nvSpPr>
        <p:spPr>
          <a:xfrm>
            <a:off x="608822" y="184388"/>
            <a:ext cx="7476000" cy="5820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Spanish Year 7 Half Term 1 Mi Vida </a:t>
            </a:r>
            <a:endParaRPr b="1" sz="3301">
              <a:latin typeface="Arial"/>
              <a:ea typeface="Arial"/>
              <a:cs typeface="Arial"/>
              <a:sym typeface="Arial"/>
            </a:endParaRPr>
          </a:p>
        </p:txBody>
      </p:sp>
      <p:sp>
        <p:nvSpPr>
          <p:cNvPr id="1020" name="Google Shape;1020;p55"/>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021" name="Google Shape;1021;p55"/>
          <p:cNvSpPr/>
          <p:nvPr/>
        </p:nvSpPr>
        <p:spPr>
          <a:xfrm>
            <a:off x="672497" y="2110603"/>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022" name="Google Shape;1022;p55"/>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023" name="Google Shape;1023;p55"/>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024" name="Google Shape;1024;p55"/>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025" name="Google Shape;1025;p55"/>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026" name="Google Shape;1026;p55"/>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Calibri"/>
                <a:ea typeface="Calibri"/>
                <a:cs typeface="Calibri"/>
                <a:sym typeface="Calibri"/>
              </a:rPr>
              <a:t>Grammar &amp; Phonics</a:t>
            </a:r>
            <a:endParaRPr b="0" i="0" sz="1396" u="none" cap="none" strike="noStrike">
              <a:solidFill>
                <a:srgbClr val="000000"/>
              </a:solidFill>
              <a:latin typeface="Arial"/>
              <a:ea typeface="Arial"/>
              <a:cs typeface="Arial"/>
              <a:sym typeface="Arial"/>
            </a:endParaRPr>
          </a:p>
        </p:txBody>
      </p:sp>
      <p:pic>
        <p:nvPicPr>
          <p:cNvPr id="1027" name="Google Shape;1027;p55"/>
          <p:cNvPicPr preferRelativeResize="0"/>
          <p:nvPr/>
        </p:nvPicPr>
        <p:blipFill rotWithShape="1">
          <a:blip r:embed="rId3">
            <a:alphaModFix/>
          </a:blip>
          <a:srcRect b="0" l="0" r="0" t="0"/>
          <a:stretch/>
        </p:blipFill>
        <p:spPr>
          <a:xfrm>
            <a:off x="8289835" y="2301174"/>
            <a:ext cx="1869871" cy="1468964"/>
          </a:xfrm>
          <a:prstGeom prst="rect">
            <a:avLst/>
          </a:prstGeom>
          <a:noFill/>
          <a:ln>
            <a:noFill/>
          </a:ln>
        </p:spPr>
      </p:pic>
      <p:pic>
        <p:nvPicPr>
          <p:cNvPr id="1028" name="Google Shape;1028;p55"/>
          <p:cNvPicPr preferRelativeResize="0"/>
          <p:nvPr/>
        </p:nvPicPr>
        <p:blipFill rotWithShape="1">
          <a:blip r:embed="rId4">
            <a:alphaModFix/>
          </a:blip>
          <a:srcRect b="0" l="0" r="0" t="0"/>
          <a:stretch/>
        </p:blipFill>
        <p:spPr>
          <a:xfrm>
            <a:off x="6692044" y="2386546"/>
            <a:ext cx="1525056" cy="1785963"/>
          </a:xfrm>
          <a:prstGeom prst="rect">
            <a:avLst/>
          </a:prstGeom>
          <a:noFill/>
          <a:ln>
            <a:noFill/>
          </a:ln>
        </p:spPr>
      </p:pic>
      <p:sp>
        <p:nvSpPr>
          <p:cNvPr id="1029" name="Google Shape;1029;p55"/>
          <p:cNvSpPr txBox="1"/>
          <p:nvPr/>
        </p:nvSpPr>
        <p:spPr>
          <a:xfrm>
            <a:off x="6713981" y="2081191"/>
            <a:ext cx="690300" cy="439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Alphabet</a:t>
            </a:r>
            <a:endParaRPr b="0" i="0" sz="1396" u="none" cap="none" strike="noStrike">
              <a:solidFill>
                <a:srgbClr val="000000"/>
              </a:solidFill>
              <a:latin typeface="Arial"/>
              <a:ea typeface="Arial"/>
              <a:cs typeface="Arial"/>
              <a:sym typeface="Arial"/>
            </a:endParaRPr>
          </a:p>
        </p:txBody>
      </p:sp>
      <p:sp>
        <p:nvSpPr>
          <p:cNvPr id="1030" name="Google Shape;1030;p55"/>
          <p:cNvSpPr txBox="1"/>
          <p:nvPr/>
        </p:nvSpPr>
        <p:spPr>
          <a:xfrm>
            <a:off x="8289835" y="2070679"/>
            <a:ext cx="690300" cy="2637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Phonics</a:t>
            </a:r>
            <a:endParaRPr b="0" i="0" sz="1396" u="none" cap="none" strike="noStrike">
              <a:solidFill>
                <a:srgbClr val="000000"/>
              </a:solidFill>
              <a:latin typeface="Arial"/>
              <a:ea typeface="Arial"/>
              <a:cs typeface="Arial"/>
              <a:sym typeface="Arial"/>
            </a:endParaRPr>
          </a:p>
        </p:txBody>
      </p:sp>
      <p:sp>
        <p:nvSpPr>
          <p:cNvPr id="1031" name="Google Shape;1031;p55"/>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032" name="Google Shape;1032;p55"/>
          <p:cNvPicPr preferRelativeResize="0"/>
          <p:nvPr/>
        </p:nvPicPr>
        <p:blipFill rotWithShape="1">
          <a:blip r:embed="rId5">
            <a:alphaModFix/>
          </a:blip>
          <a:srcRect b="0" l="0" r="0" t="0"/>
          <a:stretch/>
        </p:blipFill>
        <p:spPr>
          <a:xfrm>
            <a:off x="9353964" y="0"/>
            <a:ext cx="1078162" cy="1164976"/>
          </a:xfrm>
          <a:prstGeom prst="rect">
            <a:avLst/>
          </a:prstGeom>
          <a:noFill/>
          <a:ln>
            <a:noFill/>
          </a:ln>
        </p:spPr>
      </p:pic>
      <p:pic>
        <p:nvPicPr>
          <p:cNvPr id="1033" name="Google Shape;1033;p55"/>
          <p:cNvPicPr preferRelativeResize="0"/>
          <p:nvPr/>
        </p:nvPicPr>
        <p:blipFill rotWithShape="1">
          <a:blip r:embed="rId6">
            <a:alphaModFix/>
          </a:blip>
          <a:srcRect b="0" l="0" r="0" t="0"/>
          <a:stretch/>
        </p:blipFill>
        <p:spPr>
          <a:xfrm>
            <a:off x="3105444" y="3639323"/>
            <a:ext cx="2359887" cy="1369399"/>
          </a:xfrm>
          <a:prstGeom prst="rect">
            <a:avLst/>
          </a:prstGeom>
          <a:noFill/>
          <a:ln>
            <a:noFill/>
          </a:ln>
        </p:spPr>
      </p:pic>
      <p:sp>
        <p:nvSpPr>
          <p:cNvPr id="1034" name="Google Shape;1034;p55"/>
          <p:cNvSpPr txBox="1"/>
          <p:nvPr/>
        </p:nvSpPr>
        <p:spPr>
          <a:xfrm>
            <a:off x="3117943" y="3275055"/>
            <a:ext cx="690300" cy="439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Numbers</a:t>
            </a:r>
            <a:endParaRPr b="0" i="0" sz="1396" u="none" cap="none" strike="noStrike">
              <a:solidFill>
                <a:srgbClr val="000000"/>
              </a:solidFill>
              <a:latin typeface="Arial"/>
              <a:ea typeface="Arial"/>
              <a:cs typeface="Arial"/>
              <a:sym typeface="Arial"/>
            </a:endParaRPr>
          </a:p>
        </p:txBody>
      </p:sp>
      <p:pic>
        <p:nvPicPr>
          <p:cNvPr id="1035" name="Google Shape;1035;p55"/>
          <p:cNvPicPr preferRelativeResize="0"/>
          <p:nvPr/>
        </p:nvPicPr>
        <p:blipFill rotWithShape="1">
          <a:blip r:embed="rId7">
            <a:alphaModFix/>
          </a:blip>
          <a:srcRect b="0" l="0" r="0" t="0"/>
          <a:stretch/>
        </p:blipFill>
        <p:spPr>
          <a:xfrm>
            <a:off x="3093445" y="2670023"/>
            <a:ext cx="1309581" cy="481325"/>
          </a:xfrm>
          <a:prstGeom prst="rect">
            <a:avLst/>
          </a:prstGeom>
          <a:noFill/>
          <a:ln>
            <a:noFill/>
          </a:ln>
        </p:spPr>
      </p:pic>
      <p:pic>
        <p:nvPicPr>
          <p:cNvPr id="1036" name="Google Shape;1036;p55"/>
          <p:cNvPicPr preferRelativeResize="0"/>
          <p:nvPr/>
        </p:nvPicPr>
        <p:blipFill rotWithShape="1">
          <a:blip r:embed="rId8">
            <a:alphaModFix/>
          </a:blip>
          <a:srcRect b="0" l="0" r="0" t="0"/>
          <a:stretch/>
        </p:blipFill>
        <p:spPr>
          <a:xfrm>
            <a:off x="3095259" y="2086840"/>
            <a:ext cx="1637507" cy="485404"/>
          </a:xfrm>
          <a:prstGeom prst="rect">
            <a:avLst/>
          </a:prstGeom>
          <a:noFill/>
          <a:ln>
            <a:noFill/>
          </a:ln>
        </p:spPr>
      </p:pic>
      <p:sp>
        <p:nvSpPr>
          <p:cNvPr id="1037" name="Google Shape;1037;p55"/>
          <p:cNvSpPr txBox="1"/>
          <p:nvPr/>
        </p:nvSpPr>
        <p:spPr>
          <a:xfrm>
            <a:off x="4909639" y="2176056"/>
            <a:ext cx="1430100" cy="1162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0" i="0" lang="en-GB" sz="1396" u="none" cap="none" strike="noStrike">
                <a:solidFill>
                  <a:schemeClr val="dk1"/>
                </a:solidFill>
                <a:latin typeface="Calibri"/>
                <a:ea typeface="Calibri"/>
                <a:cs typeface="Calibri"/>
                <a:sym typeface="Calibri"/>
              </a:rPr>
              <a:t>In Spanish we use the verb </a:t>
            </a:r>
            <a:r>
              <a:rPr b="1" i="0" lang="en-GB" sz="1396" u="none" cap="none" strike="noStrike">
                <a:solidFill>
                  <a:schemeClr val="dk1"/>
                </a:solidFill>
                <a:latin typeface="Calibri"/>
                <a:ea typeface="Calibri"/>
                <a:cs typeface="Calibri"/>
                <a:sym typeface="Calibri"/>
              </a:rPr>
              <a:t>tener</a:t>
            </a:r>
            <a:r>
              <a:rPr b="0" i="0" lang="en-GB" sz="1396" u="none" cap="none" strike="noStrike">
                <a:solidFill>
                  <a:schemeClr val="dk1"/>
                </a:solidFill>
                <a:latin typeface="Calibri"/>
                <a:ea typeface="Calibri"/>
                <a:cs typeface="Calibri"/>
                <a:sym typeface="Calibri"/>
              </a:rPr>
              <a:t> (to have) to talk about our age!</a:t>
            </a:r>
            <a:endParaRPr sz="1396"/>
          </a:p>
        </p:txBody>
      </p:sp>
      <p:pic>
        <p:nvPicPr>
          <p:cNvPr id="1038" name="Google Shape;1038;p55"/>
          <p:cNvPicPr preferRelativeResize="0"/>
          <p:nvPr/>
        </p:nvPicPr>
        <p:blipFill rotWithShape="1">
          <a:blip r:embed="rId9">
            <a:alphaModFix/>
          </a:blip>
          <a:srcRect b="0" l="0" r="0" t="0"/>
          <a:stretch/>
        </p:blipFill>
        <p:spPr>
          <a:xfrm>
            <a:off x="5473816" y="3280077"/>
            <a:ext cx="690350" cy="765451"/>
          </a:xfrm>
          <a:prstGeom prst="rect">
            <a:avLst/>
          </a:prstGeom>
          <a:noFill/>
          <a:ln>
            <a:noFill/>
          </a:ln>
        </p:spPr>
      </p:pic>
      <p:sp>
        <p:nvSpPr>
          <p:cNvPr id="1039" name="Google Shape;1039;p55"/>
          <p:cNvSpPr txBox="1"/>
          <p:nvPr/>
        </p:nvSpPr>
        <p:spPr>
          <a:xfrm>
            <a:off x="735074" y="2176056"/>
            <a:ext cx="913200" cy="2637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Connectives</a:t>
            </a:r>
            <a:endParaRPr b="0" i="0" sz="1396" u="none" cap="none" strike="noStrike">
              <a:solidFill>
                <a:srgbClr val="000000"/>
              </a:solidFill>
              <a:latin typeface="Arial"/>
              <a:ea typeface="Arial"/>
              <a:cs typeface="Arial"/>
              <a:sym typeface="Arial"/>
            </a:endParaRPr>
          </a:p>
        </p:txBody>
      </p:sp>
      <p:graphicFrame>
        <p:nvGraphicFramePr>
          <p:cNvPr id="1040" name="Google Shape;1040;p55"/>
          <p:cNvGraphicFramePr/>
          <p:nvPr/>
        </p:nvGraphicFramePr>
        <p:xfrm>
          <a:off x="735114" y="2511137"/>
          <a:ext cx="3000000" cy="3000000"/>
        </p:xfrm>
        <a:graphic>
          <a:graphicData uri="http://schemas.openxmlformats.org/drawingml/2006/table">
            <a:tbl>
              <a:tblPr bandRow="1" firstRow="1">
                <a:noFill/>
                <a:tableStyleId>{99D3A40B-F65B-47CD-AD8B-BC7DB1C6330C}</a:tableStyleId>
              </a:tblPr>
              <a:tblGrid>
                <a:gridCol w="1106525"/>
                <a:gridCol w="772200"/>
              </a:tblGrid>
              <a:tr h="184400">
                <a:tc>
                  <a:txBody>
                    <a:bodyPr/>
                    <a:lstStyle/>
                    <a:p>
                      <a:pPr indent="0" lvl="0" marL="0" marR="0" rtl="0" algn="l">
                        <a:spcBef>
                          <a:spcPts val="0"/>
                        </a:spcBef>
                        <a:spcAft>
                          <a:spcPts val="0"/>
                        </a:spcAft>
                        <a:buNone/>
                      </a:pPr>
                      <a:r>
                        <a:rPr lang="en-GB" sz="1029" u="none" cap="none" strike="noStrike">
                          <a:solidFill>
                            <a:schemeClr val="dk1"/>
                          </a:solidFill>
                        </a:rPr>
                        <a:t>And</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029">
                          <a:solidFill>
                            <a:schemeClr val="dk1"/>
                          </a:solidFill>
                        </a:rPr>
                        <a:t>Y</a:t>
                      </a:r>
                      <a:endParaRPr sz="1617"/>
                    </a:p>
                  </a:txBody>
                  <a:tcPr marT="50425" marB="50425" marR="80225" marL="80225">
                    <a:solidFill>
                      <a:srgbClr val="FFF2CC"/>
                    </a:solidFill>
                  </a:tcPr>
                </a:tc>
              </a:tr>
              <a:tr h="184400">
                <a:tc>
                  <a:txBody>
                    <a:bodyPr/>
                    <a:lstStyle/>
                    <a:p>
                      <a:pPr indent="0" lvl="0" marL="0" marR="0" rtl="0" algn="l">
                        <a:spcBef>
                          <a:spcPts val="0"/>
                        </a:spcBef>
                        <a:spcAft>
                          <a:spcPts val="0"/>
                        </a:spcAft>
                        <a:buNone/>
                      </a:pPr>
                      <a:r>
                        <a:rPr lang="en-GB" sz="1029">
                          <a:solidFill>
                            <a:schemeClr val="dk1"/>
                          </a:solidFill>
                        </a:rPr>
                        <a:t>But</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029">
                          <a:solidFill>
                            <a:schemeClr val="dk1"/>
                          </a:solidFill>
                        </a:rPr>
                        <a:t>Pero</a:t>
                      </a:r>
                      <a:endParaRPr sz="1617"/>
                    </a:p>
                  </a:txBody>
                  <a:tcPr marT="50425" marB="50425" marR="80225" marL="80225">
                    <a:solidFill>
                      <a:srgbClr val="FFF2CC"/>
                    </a:solidFill>
                  </a:tcPr>
                </a:tc>
              </a:tr>
              <a:tr h="184400">
                <a:tc>
                  <a:txBody>
                    <a:bodyPr/>
                    <a:lstStyle/>
                    <a:p>
                      <a:pPr indent="0" lvl="0" marL="0" marR="0" rtl="0" algn="l">
                        <a:spcBef>
                          <a:spcPts val="0"/>
                        </a:spcBef>
                        <a:spcAft>
                          <a:spcPts val="0"/>
                        </a:spcAft>
                        <a:buNone/>
                      </a:pPr>
                      <a:r>
                        <a:rPr lang="en-GB" sz="1029">
                          <a:solidFill>
                            <a:schemeClr val="dk1"/>
                          </a:solidFill>
                        </a:rPr>
                        <a:t>Also</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029">
                          <a:solidFill>
                            <a:schemeClr val="dk1"/>
                          </a:solidFill>
                        </a:rPr>
                        <a:t>También</a:t>
                      </a:r>
                      <a:endParaRPr sz="1029">
                        <a:solidFill>
                          <a:schemeClr val="dk1"/>
                        </a:solidFill>
                      </a:endParaRPr>
                    </a:p>
                  </a:txBody>
                  <a:tcPr marT="50425" marB="50425" marR="80225" marL="80225">
                    <a:solidFill>
                      <a:srgbClr val="FFF2CC"/>
                    </a:solidFill>
                  </a:tcPr>
                </a:tc>
              </a:tr>
              <a:tr h="184400">
                <a:tc>
                  <a:txBody>
                    <a:bodyPr/>
                    <a:lstStyle/>
                    <a:p>
                      <a:pPr indent="0" lvl="0" marL="0" marR="0" rtl="0" algn="l">
                        <a:spcBef>
                          <a:spcPts val="0"/>
                        </a:spcBef>
                        <a:spcAft>
                          <a:spcPts val="0"/>
                        </a:spcAft>
                        <a:buNone/>
                      </a:pPr>
                      <a:r>
                        <a:rPr lang="en-GB" sz="1029">
                          <a:solidFill>
                            <a:schemeClr val="dk1"/>
                          </a:solidFill>
                        </a:rPr>
                        <a:t>However</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029">
                          <a:solidFill>
                            <a:schemeClr val="dk1"/>
                          </a:solidFill>
                        </a:rPr>
                        <a:t>Sin embargo</a:t>
                      </a:r>
                      <a:endParaRPr sz="1617"/>
                    </a:p>
                  </a:txBody>
                  <a:tcPr marT="50425" marB="50425" marR="80225" marL="80225">
                    <a:solidFill>
                      <a:srgbClr val="FFF2CC"/>
                    </a:solidFill>
                  </a:tcPr>
                </a:tc>
              </a:tr>
              <a:tr h="186125">
                <a:tc>
                  <a:txBody>
                    <a:bodyPr/>
                    <a:lstStyle/>
                    <a:p>
                      <a:pPr indent="0" lvl="0" marL="0" marR="0" rtl="0" algn="l">
                        <a:spcBef>
                          <a:spcPts val="0"/>
                        </a:spcBef>
                        <a:spcAft>
                          <a:spcPts val="0"/>
                        </a:spcAft>
                        <a:buNone/>
                      </a:pPr>
                      <a:r>
                        <a:rPr lang="en-GB" sz="1029">
                          <a:solidFill>
                            <a:schemeClr val="dk1"/>
                          </a:solidFill>
                        </a:rPr>
                        <a:t>In addition/Moreover</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029">
                          <a:solidFill>
                            <a:schemeClr val="dk1"/>
                          </a:solidFill>
                        </a:rPr>
                        <a:t>Además</a:t>
                      </a:r>
                      <a:endParaRPr sz="1029">
                        <a:solidFill>
                          <a:schemeClr val="dk1"/>
                        </a:solidFill>
                      </a:endParaRPr>
                    </a:p>
                  </a:txBody>
                  <a:tcPr marT="50425" marB="50425" marR="80225" marL="80225">
                    <a:solidFill>
                      <a:srgbClr val="FFF2CC"/>
                    </a:solidFill>
                  </a:tcPr>
                </a:tc>
              </a:tr>
            </a:tbl>
          </a:graphicData>
        </a:graphic>
      </p:graphicFrame>
      <p:sp>
        <p:nvSpPr>
          <p:cNvPr id="1041" name="Google Shape;1041;p55"/>
          <p:cNvSpPr txBox="1"/>
          <p:nvPr/>
        </p:nvSpPr>
        <p:spPr>
          <a:xfrm>
            <a:off x="735073" y="3808491"/>
            <a:ext cx="913200" cy="2637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Intensifiers</a:t>
            </a:r>
            <a:endParaRPr b="0" i="0" sz="1396" u="none" cap="none" strike="noStrike">
              <a:solidFill>
                <a:srgbClr val="000000"/>
              </a:solidFill>
              <a:latin typeface="Arial"/>
              <a:ea typeface="Arial"/>
              <a:cs typeface="Arial"/>
              <a:sym typeface="Arial"/>
            </a:endParaRPr>
          </a:p>
        </p:txBody>
      </p:sp>
      <p:graphicFrame>
        <p:nvGraphicFramePr>
          <p:cNvPr id="1042" name="Google Shape;1042;p55"/>
          <p:cNvGraphicFramePr/>
          <p:nvPr/>
        </p:nvGraphicFramePr>
        <p:xfrm>
          <a:off x="749922" y="4148718"/>
          <a:ext cx="3000000" cy="3000000"/>
        </p:xfrm>
        <a:graphic>
          <a:graphicData uri="http://schemas.openxmlformats.org/drawingml/2006/table">
            <a:tbl>
              <a:tblPr bandRow="1" firstRow="1">
                <a:noFill/>
                <a:tableStyleId>{99D3A40B-F65B-47CD-AD8B-BC7DB1C6330C}</a:tableStyleId>
              </a:tblPr>
              <a:tblGrid>
                <a:gridCol w="1106525"/>
                <a:gridCol w="772200"/>
              </a:tblGrid>
              <a:tr h="184400">
                <a:tc>
                  <a:txBody>
                    <a:bodyPr/>
                    <a:lstStyle/>
                    <a:p>
                      <a:pPr indent="0" lvl="0" marL="0" marR="0" rtl="0" algn="l">
                        <a:spcBef>
                          <a:spcPts val="0"/>
                        </a:spcBef>
                        <a:spcAft>
                          <a:spcPts val="0"/>
                        </a:spcAft>
                        <a:buNone/>
                      </a:pPr>
                      <a:r>
                        <a:rPr lang="en-GB" sz="1029">
                          <a:solidFill>
                            <a:schemeClr val="dk1"/>
                          </a:solidFill>
                        </a:rPr>
                        <a:t>Quite</a:t>
                      </a:r>
                      <a:endParaRPr sz="1617"/>
                    </a:p>
                  </a:txBody>
                  <a:tcPr marT="50425" marB="50425" marR="80225" marL="80225">
                    <a:solidFill>
                      <a:srgbClr val="E1EFD8"/>
                    </a:solidFill>
                  </a:tcPr>
                </a:tc>
                <a:tc>
                  <a:txBody>
                    <a:bodyPr/>
                    <a:lstStyle/>
                    <a:p>
                      <a:pPr indent="0" lvl="0" marL="0" marR="0" rtl="0" algn="l">
                        <a:spcBef>
                          <a:spcPts val="0"/>
                        </a:spcBef>
                        <a:spcAft>
                          <a:spcPts val="0"/>
                        </a:spcAft>
                        <a:buNone/>
                      </a:pPr>
                      <a:r>
                        <a:rPr lang="en-GB" sz="1029">
                          <a:solidFill>
                            <a:schemeClr val="dk1"/>
                          </a:solidFill>
                        </a:rPr>
                        <a:t>Bastante</a:t>
                      </a:r>
                      <a:endParaRPr sz="1029">
                        <a:solidFill>
                          <a:schemeClr val="dk1"/>
                        </a:solidFill>
                      </a:endParaRPr>
                    </a:p>
                  </a:txBody>
                  <a:tcPr marT="50425" marB="50425" marR="80225" marL="80225">
                    <a:solidFill>
                      <a:srgbClr val="E1EFD8"/>
                    </a:solidFill>
                  </a:tcPr>
                </a:tc>
              </a:tr>
              <a:tr h="184400">
                <a:tc>
                  <a:txBody>
                    <a:bodyPr/>
                    <a:lstStyle/>
                    <a:p>
                      <a:pPr indent="0" lvl="0" marL="0" marR="0" rtl="0" algn="l">
                        <a:spcBef>
                          <a:spcPts val="0"/>
                        </a:spcBef>
                        <a:spcAft>
                          <a:spcPts val="0"/>
                        </a:spcAft>
                        <a:buNone/>
                      </a:pPr>
                      <a:r>
                        <a:rPr lang="en-GB" sz="1029">
                          <a:solidFill>
                            <a:schemeClr val="dk1"/>
                          </a:solidFill>
                        </a:rPr>
                        <a:t>Very</a:t>
                      </a:r>
                      <a:endParaRPr sz="1617"/>
                    </a:p>
                  </a:txBody>
                  <a:tcPr marT="50425" marB="50425" marR="80225" marL="80225">
                    <a:solidFill>
                      <a:srgbClr val="E1EFD8"/>
                    </a:solidFill>
                  </a:tcPr>
                </a:tc>
                <a:tc>
                  <a:txBody>
                    <a:bodyPr/>
                    <a:lstStyle/>
                    <a:p>
                      <a:pPr indent="0" lvl="0" marL="0" marR="0" rtl="0" algn="l">
                        <a:spcBef>
                          <a:spcPts val="0"/>
                        </a:spcBef>
                        <a:spcAft>
                          <a:spcPts val="0"/>
                        </a:spcAft>
                        <a:buNone/>
                      </a:pPr>
                      <a:r>
                        <a:rPr lang="en-GB" sz="1029">
                          <a:solidFill>
                            <a:schemeClr val="dk1"/>
                          </a:solidFill>
                        </a:rPr>
                        <a:t>Muy</a:t>
                      </a:r>
                      <a:endParaRPr sz="1029">
                        <a:solidFill>
                          <a:schemeClr val="dk1"/>
                        </a:solidFill>
                      </a:endParaRPr>
                    </a:p>
                  </a:txBody>
                  <a:tcPr marT="50425" marB="50425" marR="80225" marL="80225">
                    <a:solidFill>
                      <a:srgbClr val="E1EFD8"/>
                    </a:solidFill>
                  </a:tcPr>
                </a:tc>
              </a:tr>
              <a:tr h="184400">
                <a:tc>
                  <a:txBody>
                    <a:bodyPr/>
                    <a:lstStyle/>
                    <a:p>
                      <a:pPr indent="0" lvl="0" marL="0" marR="0" rtl="0" algn="l">
                        <a:spcBef>
                          <a:spcPts val="0"/>
                        </a:spcBef>
                        <a:spcAft>
                          <a:spcPts val="0"/>
                        </a:spcAft>
                        <a:buNone/>
                      </a:pPr>
                      <a:r>
                        <a:rPr lang="en-GB" sz="1029">
                          <a:solidFill>
                            <a:schemeClr val="dk1"/>
                          </a:solidFill>
                        </a:rPr>
                        <a:t>A litte</a:t>
                      </a:r>
                      <a:endParaRPr sz="1029">
                        <a:solidFill>
                          <a:schemeClr val="dk1"/>
                        </a:solidFill>
                      </a:endParaRPr>
                    </a:p>
                  </a:txBody>
                  <a:tcPr marT="50425" marB="50425" marR="80225" marL="80225">
                    <a:solidFill>
                      <a:srgbClr val="E1EFD8"/>
                    </a:solidFill>
                  </a:tcPr>
                </a:tc>
                <a:tc>
                  <a:txBody>
                    <a:bodyPr/>
                    <a:lstStyle/>
                    <a:p>
                      <a:pPr indent="0" lvl="0" marL="0" marR="0" rtl="0" algn="l">
                        <a:spcBef>
                          <a:spcPts val="0"/>
                        </a:spcBef>
                        <a:spcAft>
                          <a:spcPts val="0"/>
                        </a:spcAft>
                        <a:buNone/>
                      </a:pPr>
                      <a:r>
                        <a:rPr lang="en-GB" sz="1029">
                          <a:solidFill>
                            <a:schemeClr val="dk1"/>
                          </a:solidFill>
                        </a:rPr>
                        <a:t>Un poco</a:t>
                      </a:r>
                      <a:endParaRPr sz="1617"/>
                    </a:p>
                  </a:txBody>
                  <a:tcPr marT="50425" marB="50425" marR="80225" marL="80225">
                    <a:solidFill>
                      <a:srgbClr val="E1EFD8"/>
                    </a:solidFill>
                  </a:tcPr>
                </a:tc>
              </a:tr>
              <a:tr h="184400">
                <a:tc>
                  <a:txBody>
                    <a:bodyPr/>
                    <a:lstStyle/>
                    <a:p>
                      <a:pPr indent="0" lvl="0" marL="0" marR="0" rtl="0" algn="l">
                        <a:spcBef>
                          <a:spcPts val="0"/>
                        </a:spcBef>
                        <a:spcAft>
                          <a:spcPts val="0"/>
                        </a:spcAft>
                        <a:buNone/>
                      </a:pPr>
                      <a:r>
                        <a:rPr lang="en-GB" sz="1029">
                          <a:solidFill>
                            <a:schemeClr val="dk1"/>
                          </a:solidFill>
                        </a:rPr>
                        <a:t>Too</a:t>
                      </a:r>
                      <a:endParaRPr sz="1617"/>
                    </a:p>
                  </a:txBody>
                  <a:tcPr marT="50425" marB="50425" marR="80225" marL="80225">
                    <a:solidFill>
                      <a:srgbClr val="E1EFD8"/>
                    </a:solidFill>
                  </a:tcPr>
                </a:tc>
                <a:tc>
                  <a:txBody>
                    <a:bodyPr/>
                    <a:lstStyle/>
                    <a:p>
                      <a:pPr indent="0" lvl="0" marL="0" marR="0" rtl="0" algn="l">
                        <a:spcBef>
                          <a:spcPts val="0"/>
                        </a:spcBef>
                        <a:spcAft>
                          <a:spcPts val="0"/>
                        </a:spcAft>
                        <a:buNone/>
                      </a:pPr>
                      <a:r>
                        <a:rPr lang="en-GB" sz="1029">
                          <a:solidFill>
                            <a:schemeClr val="dk1"/>
                          </a:solidFill>
                        </a:rPr>
                        <a:t>Demasiado</a:t>
                      </a:r>
                      <a:endParaRPr sz="1029">
                        <a:solidFill>
                          <a:schemeClr val="dk1"/>
                        </a:solidFill>
                      </a:endParaRPr>
                    </a:p>
                  </a:txBody>
                  <a:tcPr marT="50425" marB="50425" marR="80225" marL="80225">
                    <a:solidFill>
                      <a:srgbClr val="E1EFD8"/>
                    </a:solidFill>
                  </a:tcPr>
                </a:tc>
              </a:tr>
            </a:tbl>
          </a:graphicData>
        </a:graphic>
      </p:graphicFrame>
      <p:sp>
        <p:nvSpPr>
          <p:cNvPr id="1043" name="Google Shape;1043;p55"/>
          <p:cNvSpPr/>
          <p:nvPr/>
        </p:nvSpPr>
        <p:spPr>
          <a:xfrm>
            <a:off x="5465331" y="5905549"/>
            <a:ext cx="966300" cy="795000"/>
          </a:xfrm>
          <a:prstGeom prst="cloudCallout">
            <a:avLst>
              <a:gd fmla="val 39596" name="adj1"/>
              <a:gd fmla="val 77118" name="adj2"/>
            </a:avLst>
          </a:prstGeom>
          <a:solidFill>
            <a:srgbClr val="E1EFD8"/>
          </a:solidFill>
          <a:ln cap="flat" cmpd="sng" w="12100">
            <a:solidFill>
              <a:srgbClr val="548135"/>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lang="en-GB" sz="1016">
                <a:solidFill>
                  <a:schemeClr val="dk1"/>
                </a:solidFill>
                <a:latin typeface="Calibri"/>
                <a:ea typeface="Calibri"/>
                <a:cs typeface="Calibri"/>
                <a:sym typeface="Calibri"/>
              </a:rPr>
              <a:t>Pienso que…</a:t>
            </a:r>
            <a:r>
              <a:rPr i="1" lang="en-GB" sz="1016">
                <a:solidFill>
                  <a:schemeClr val="dk1"/>
                </a:solidFill>
                <a:latin typeface="Calibri"/>
                <a:ea typeface="Calibri"/>
                <a:cs typeface="Calibri"/>
                <a:sym typeface="Calibri"/>
              </a:rPr>
              <a:t>I think that</a:t>
            </a:r>
            <a:endParaRPr sz="1016">
              <a:solidFill>
                <a:schemeClr val="dk1"/>
              </a:solidFill>
              <a:latin typeface="Calibri"/>
              <a:ea typeface="Calibri"/>
              <a:cs typeface="Calibri"/>
              <a:sym typeface="Calibri"/>
            </a:endParaRPr>
          </a:p>
        </p:txBody>
      </p:sp>
      <p:sp>
        <p:nvSpPr>
          <p:cNvPr id="1044" name="Google Shape;1044;p55"/>
          <p:cNvSpPr/>
          <p:nvPr/>
        </p:nvSpPr>
        <p:spPr>
          <a:xfrm>
            <a:off x="5223390" y="5126481"/>
            <a:ext cx="1138200" cy="660000"/>
          </a:xfrm>
          <a:prstGeom prst="cloudCallout">
            <a:avLst>
              <a:gd fmla="val -40311" name="adj1"/>
              <a:gd fmla="val 74770" name="adj2"/>
            </a:avLst>
          </a:prstGeom>
          <a:solidFill>
            <a:srgbClr val="E1EFD8"/>
          </a:solidFill>
          <a:ln cap="flat" cmpd="sng" w="12100">
            <a:solidFill>
              <a:srgbClr val="548135"/>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lang="en-GB" sz="1016">
                <a:solidFill>
                  <a:schemeClr val="dk1"/>
                </a:solidFill>
                <a:latin typeface="Calibri"/>
                <a:ea typeface="Calibri"/>
                <a:cs typeface="Calibri"/>
                <a:sym typeface="Calibri"/>
              </a:rPr>
              <a:t>Creo que…</a:t>
            </a:r>
            <a:r>
              <a:rPr i="1" lang="en-GB" sz="1016">
                <a:solidFill>
                  <a:schemeClr val="dk1"/>
                </a:solidFill>
                <a:latin typeface="Calibri"/>
                <a:ea typeface="Calibri"/>
                <a:cs typeface="Calibri"/>
                <a:sym typeface="Calibri"/>
              </a:rPr>
              <a:t>I believe that</a:t>
            </a:r>
            <a:endParaRPr sz="1016">
              <a:solidFill>
                <a:schemeClr val="dk1"/>
              </a:solidFill>
              <a:latin typeface="Calibri"/>
              <a:ea typeface="Calibri"/>
              <a:cs typeface="Calibri"/>
              <a:sym typeface="Calibri"/>
            </a:endParaRPr>
          </a:p>
        </p:txBody>
      </p:sp>
      <p:sp>
        <p:nvSpPr>
          <p:cNvPr id="1045" name="Google Shape;1045;p55"/>
          <p:cNvSpPr/>
          <p:nvPr/>
        </p:nvSpPr>
        <p:spPr>
          <a:xfrm>
            <a:off x="4462425" y="6009392"/>
            <a:ext cx="1002900" cy="795000"/>
          </a:xfrm>
          <a:prstGeom prst="cloudCallout">
            <a:avLst>
              <a:gd fmla="val 45744" name="adj1"/>
              <a:gd fmla="val 61854" name="adj2"/>
            </a:avLst>
          </a:prstGeom>
          <a:solidFill>
            <a:srgbClr val="E1EFD8"/>
          </a:solidFill>
          <a:ln cap="flat" cmpd="sng" w="12100">
            <a:solidFill>
              <a:srgbClr val="548135"/>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lang="en-GB" sz="1016">
                <a:solidFill>
                  <a:schemeClr val="dk1"/>
                </a:solidFill>
                <a:latin typeface="Calibri"/>
                <a:ea typeface="Calibri"/>
                <a:cs typeface="Calibri"/>
                <a:sym typeface="Calibri"/>
              </a:rPr>
              <a:t>Diría que…</a:t>
            </a:r>
            <a:r>
              <a:rPr i="1" lang="en-GB" sz="1016">
                <a:solidFill>
                  <a:schemeClr val="dk1"/>
                </a:solidFill>
                <a:latin typeface="Calibri"/>
                <a:ea typeface="Calibri"/>
                <a:cs typeface="Calibri"/>
                <a:sym typeface="Calibri"/>
              </a:rPr>
              <a:t>I would say that</a:t>
            </a:r>
            <a:endParaRPr sz="1016">
              <a:solidFill>
                <a:schemeClr val="dk1"/>
              </a:solidFill>
              <a:latin typeface="Calibri"/>
              <a:ea typeface="Calibri"/>
              <a:cs typeface="Calibri"/>
              <a:sym typeface="Calibri"/>
            </a:endParaRPr>
          </a:p>
        </p:txBody>
      </p:sp>
      <p:sp>
        <p:nvSpPr>
          <p:cNvPr id="1046" name="Google Shape;1046;p55"/>
          <p:cNvSpPr/>
          <p:nvPr/>
        </p:nvSpPr>
        <p:spPr>
          <a:xfrm>
            <a:off x="3834193" y="5312531"/>
            <a:ext cx="1347600" cy="660000"/>
          </a:xfrm>
          <a:prstGeom prst="cloudCallout">
            <a:avLst>
              <a:gd fmla="val -53533" name="adj1"/>
              <a:gd fmla="val 63459" name="adj2"/>
            </a:avLst>
          </a:prstGeom>
          <a:solidFill>
            <a:srgbClr val="E1EFD8"/>
          </a:solidFill>
          <a:ln cap="flat" cmpd="sng" w="12100">
            <a:solidFill>
              <a:srgbClr val="548135"/>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lang="en-GB" sz="1016">
                <a:solidFill>
                  <a:schemeClr val="dk1"/>
                </a:solidFill>
                <a:latin typeface="Calibri"/>
                <a:ea typeface="Calibri"/>
                <a:cs typeface="Calibri"/>
                <a:sym typeface="Calibri"/>
              </a:rPr>
              <a:t>En mi opinión…</a:t>
            </a:r>
            <a:r>
              <a:rPr i="1" lang="en-GB" sz="1016">
                <a:solidFill>
                  <a:schemeClr val="dk1"/>
                </a:solidFill>
                <a:latin typeface="Calibri"/>
                <a:ea typeface="Calibri"/>
                <a:cs typeface="Calibri"/>
                <a:sym typeface="Calibri"/>
              </a:rPr>
              <a:t>In my opinion</a:t>
            </a:r>
            <a:endParaRPr sz="1016">
              <a:solidFill>
                <a:schemeClr val="dk1"/>
              </a:solidFill>
              <a:latin typeface="Calibri"/>
              <a:ea typeface="Calibri"/>
              <a:cs typeface="Calibri"/>
              <a:sym typeface="Calibri"/>
            </a:endParaRPr>
          </a:p>
        </p:txBody>
      </p:sp>
      <p:sp>
        <p:nvSpPr>
          <p:cNvPr id="1047" name="Google Shape;1047;p55"/>
          <p:cNvSpPr/>
          <p:nvPr/>
        </p:nvSpPr>
        <p:spPr>
          <a:xfrm>
            <a:off x="3117354" y="6164624"/>
            <a:ext cx="1305300" cy="711600"/>
          </a:xfrm>
          <a:prstGeom prst="cloudCallout">
            <a:avLst>
              <a:gd fmla="val 48435" name="adj1"/>
              <a:gd fmla="val 53785" name="adj2"/>
            </a:avLst>
          </a:prstGeom>
          <a:solidFill>
            <a:srgbClr val="E1EFD8"/>
          </a:solidFill>
          <a:ln cap="flat" cmpd="sng" w="12100">
            <a:solidFill>
              <a:srgbClr val="548135"/>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lang="en-GB" sz="1016">
                <a:solidFill>
                  <a:schemeClr val="dk1"/>
                </a:solidFill>
                <a:latin typeface="Calibri"/>
                <a:ea typeface="Calibri"/>
                <a:cs typeface="Calibri"/>
                <a:sym typeface="Calibri"/>
              </a:rPr>
              <a:t>Me parace que…</a:t>
            </a:r>
            <a:r>
              <a:rPr i="1" lang="en-GB" sz="1016">
                <a:solidFill>
                  <a:schemeClr val="dk1"/>
                </a:solidFill>
                <a:latin typeface="Calibri"/>
                <a:ea typeface="Calibri"/>
                <a:cs typeface="Calibri"/>
                <a:sym typeface="Calibri"/>
              </a:rPr>
              <a:t>It seems to me that</a:t>
            </a:r>
            <a:endParaRPr sz="1016">
              <a:solidFill>
                <a:schemeClr val="dk1"/>
              </a:solidFill>
              <a:latin typeface="Calibri"/>
              <a:ea typeface="Calibri"/>
              <a:cs typeface="Calibri"/>
              <a:sym typeface="Calibri"/>
            </a:endParaRPr>
          </a:p>
        </p:txBody>
      </p:sp>
      <p:sp>
        <p:nvSpPr>
          <p:cNvPr id="1048" name="Google Shape;1048;p55"/>
          <p:cNvSpPr txBox="1"/>
          <p:nvPr/>
        </p:nvSpPr>
        <p:spPr>
          <a:xfrm>
            <a:off x="3128975" y="5533658"/>
            <a:ext cx="603600" cy="7131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016" u="none" cap="none" strike="noStrike">
                <a:solidFill>
                  <a:schemeClr val="dk1"/>
                </a:solidFill>
                <a:latin typeface="Calibri"/>
                <a:ea typeface="Calibri"/>
                <a:cs typeface="Calibri"/>
                <a:sym typeface="Calibri"/>
              </a:rPr>
              <a:t>Complex opinions</a:t>
            </a:r>
            <a:endParaRPr b="0" i="0" sz="1016" u="none" cap="none" strike="noStrike">
              <a:solidFill>
                <a:srgbClr val="000000"/>
              </a:solidFill>
              <a:latin typeface="Arial"/>
              <a:ea typeface="Arial"/>
              <a:cs typeface="Arial"/>
              <a:sym typeface="Arial"/>
            </a:endParaRPr>
          </a:p>
        </p:txBody>
      </p:sp>
      <p:graphicFrame>
        <p:nvGraphicFramePr>
          <p:cNvPr id="1049" name="Google Shape;1049;p55"/>
          <p:cNvGraphicFramePr/>
          <p:nvPr/>
        </p:nvGraphicFramePr>
        <p:xfrm>
          <a:off x="749922" y="5547965"/>
          <a:ext cx="3000000" cy="3000000"/>
        </p:xfrm>
        <a:graphic>
          <a:graphicData uri="http://schemas.openxmlformats.org/drawingml/2006/table">
            <a:tbl>
              <a:tblPr bandRow="1" firstRow="1">
                <a:noFill/>
                <a:tableStyleId>{99D3A40B-F65B-47CD-AD8B-BC7DB1C6330C}</a:tableStyleId>
              </a:tblPr>
              <a:tblGrid>
                <a:gridCol w="1125825"/>
                <a:gridCol w="969875"/>
              </a:tblGrid>
              <a:tr h="184400">
                <a:tc>
                  <a:txBody>
                    <a:bodyPr/>
                    <a:lstStyle/>
                    <a:p>
                      <a:pPr indent="0" lvl="0" marL="0" marR="0" rtl="0" algn="l">
                        <a:spcBef>
                          <a:spcPts val="0"/>
                        </a:spcBef>
                        <a:spcAft>
                          <a:spcPts val="0"/>
                        </a:spcAft>
                        <a:buNone/>
                      </a:pPr>
                      <a:r>
                        <a:rPr lang="en-GB" sz="882">
                          <a:solidFill>
                            <a:schemeClr val="dk1"/>
                          </a:solidFill>
                        </a:rPr>
                        <a:t>¿Dónde vives?</a:t>
                      </a:r>
                      <a:endParaRPr sz="1617"/>
                    </a:p>
                  </a:txBody>
                  <a:tcPr marT="50425" marB="50425" marR="80225" marL="80225">
                    <a:solidFill>
                      <a:srgbClr val="DDEAF6"/>
                    </a:solidFill>
                  </a:tcPr>
                </a:tc>
                <a:tc>
                  <a:txBody>
                    <a:bodyPr/>
                    <a:lstStyle/>
                    <a:p>
                      <a:pPr indent="0" lvl="0" marL="0" marR="0" rtl="0" algn="l">
                        <a:spcBef>
                          <a:spcPts val="0"/>
                        </a:spcBef>
                        <a:spcAft>
                          <a:spcPts val="0"/>
                        </a:spcAft>
                        <a:buNone/>
                      </a:pPr>
                      <a:r>
                        <a:rPr lang="en-GB" sz="882">
                          <a:solidFill>
                            <a:schemeClr val="dk1"/>
                          </a:solidFill>
                        </a:rPr>
                        <a:t>Where do you live?</a:t>
                      </a:r>
                      <a:endParaRPr sz="1617"/>
                    </a:p>
                  </a:txBody>
                  <a:tcPr marT="50425" marB="50425" marR="80225" marL="80225">
                    <a:solidFill>
                      <a:srgbClr val="DDEAF6"/>
                    </a:solidFill>
                  </a:tcPr>
                </a:tc>
              </a:tr>
              <a:tr h="184400">
                <a:tc>
                  <a:txBody>
                    <a:bodyPr/>
                    <a:lstStyle/>
                    <a:p>
                      <a:pPr indent="0" lvl="0" marL="0" marR="0" rtl="0" algn="l">
                        <a:spcBef>
                          <a:spcPts val="0"/>
                        </a:spcBef>
                        <a:spcAft>
                          <a:spcPts val="0"/>
                        </a:spcAft>
                        <a:buNone/>
                      </a:pPr>
                      <a:r>
                        <a:rPr lang="en-GB" sz="882">
                          <a:solidFill>
                            <a:schemeClr val="dk1"/>
                          </a:solidFill>
                        </a:rPr>
                        <a:t>Vivo en…</a:t>
                      </a:r>
                      <a:endParaRPr sz="1617"/>
                    </a:p>
                  </a:txBody>
                  <a:tcPr marT="50425" marB="50425" marR="80225" marL="80225">
                    <a:solidFill>
                      <a:srgbClr val="DDEAF6"/>
                    </a:solidFill>
                  </a:tcPr>
                </a:tc>
                <a:tc>
                  <a:txBody>
                    <a:bodyPr/>
                    <a:lstStyle/>
                    <a:p>
                      <a:pPr indent="0" lvl="0" marL="0" marR="0" rtl="0" algn="l">
                        <a:spcBef>
                          <a:spcPts val="0"/>
                        </a:spcBef>
                        <a:spcAft>
                          <a:spcPts val="0"/>
                        </a:spcAft>
                        <a:buNone/>
                      </a:pPr>
                      <a:r>
                        <a:rPr lang="en-GB" sz="882">
                          <a:solidFill>
                            <a:schemeClr val="dk1"/>
                          </a:solidFill>
                        </a:rPr>
                        <a:t>I live in</a:t>
                      </a:r>
                      <a:endParaRPr sz="1617"/>
                    </a:p>
                  </a:txBody>
                  <a:tcPr marT="50425" marB="50425" marR="80225" marL="80225">
                    <a:solidFill>
                      <a:srgbClr val="DDEAF6"/>
                    </a:solidFill>
                  </a:tcPr>
                </a:tc>
              </a:tr>
              <a:tr h="184400">
                <a:tc>
                  <a:txBody>
                    <a:bodyPr/>
                    <a:lstStyle/>
                    <a:p>
                      <a:pPr indent="0" lvl="0" marL="0" marR="0" rtl="0" algn="l">
                        <a:spcBef>
                          <a:spcPts val="0"/>
                        </a:spcBef>
                        <a:spcAft>
                          <a:spcPts val="0"/>
                        </a:spcAft>
                        <a:buNone/>
                      </a:pPr>
                      <a:r>
                        <a:rPr lang="en-GB" sz="882">
                          <a:solidFill>
                            <a:schemeClr val="dk1"/>
                          </a:solidFill>
                        </a:rPr>
                        <a:t>¿Cómo te llamas?</a:t>
                      </a:r>
                      <a:endParaRPr sz="1617"/>
                    </a:p>
                  </a:txBody>
                  <a:tcPr marT="50425" marB="50425" marR="80225" marL="80225">
                    <a:solidFill>
                      <a:srgbClr val="DDEAF6"/>
                    </a:solidFill>
                  </a:tcPr>
                </a:tc>
                <a:tc>
                  <a:txBody>
                    <a:bodyPr/>
                    <a:lstStyle/>
                    <a:p>
                      <a:pPr indent="0" lvl="0" marL="0" marR="0" rtl="0" algn="l">
                        <a:spcBef>
                          <a:spcPts val="0"/>
                        </a:spcBef>
                        <a:spcAft>
                          <a:spcPts val="0"/>
                        </a:spcAft>
                        <a:buNone/>
                      </a:pPr>
                      <a:r>
                        <a:rPr lang="en-GB" sz="882">
                          <a:solidFill>
                            <a:schemeClr val="dk1"/>
                          </a:solidFill>
                        </a:rPr>
                        <a:t>What is your name?</a:t>
                      </a:r>
                      <a:endParaRPr sz="1617"/>
                    </a:p>
                  </a:txBody>
                  <a:tcPr marT="50425" marB="50425" marR="80225" marL="80225">
                    <a:solidFill>
                      <a:srgbClr val="DDEAF6"/>
                    </a:solidFill>
                  </a:tcPr>
                </a:tc>
              </a:tr>
              <a:tr h="184400">
                <a:tc>
                  <a:txBody>
                    <a:bodyPr/>
                    <a:lstStyle/>
                    <a:p>
                      <a:pPr indent="0" lvl="0" marL="0" marR="0" rtl="0" algn="l">
                        <a:spcBef>
                          <a:spcPts val="0"/>
                        </a:spcBef>
                        <a:spcAft>
                          <a:spcPts val="0"/>
                        </a:spcAft>
                        <a:buNone/>
                      </a:pPr>
                      <a:r>
                        <a:rPr lang="en-GB" sz="882">
                          <a:solidFill>
                            <a:schemeClr val="dk1"/>
                          </a:solidFill>
                        </a:rPr>
                        <a:t>¿Qué tal? ¿Como estás?</a:t>
                      </a:r>
                      <a:endParaRPr sz="1617"/>
                    </a:p>
                  </a:txBody>
                  <a:tcPr marT="50425" marB="50425" marR="80225" marL="80225">
                    <a:solidFill>
                      <a:srgbClr val="DDEAF6"/>
                    </a:solidFill>
                  </a:tcPr>
                </a:tc>
                <a:tc>
                  <a:txBody>
                    <a:bodyPr/>
                    <a:lstStyle/>
                    <a:p>
                      <a:pPr indent="0" lvl="0" marL="0" marR="0" rtl="0" algn="l">
                        <a:spcBef>
                          <a:spcPts val="0"/>
                        </a:spcBef>
                        <a:spcAft>
                          <a:spcPts val="0"/>
                        </a:spcAft>
                        <a:buNone/>
                      </a:pPr>
                      <a:r>
                        <a:rPr lang="en-GB" sz="882">
                          <a:solidFill>
                            <a:schemeClr val="dk1"/>
                          </a:solidFill>
                        </a:rPr>
                        <a:t>How are you?</a:t>
                      </a:r>
                      <a:endParaRPr sz="1617"/>
                    </a:p>
                  </a:txBody>
                  <a:tcPr marT="50425" marB="50425" marR="80225" marL="80225">
                    <a:solidFill>
                      <a:srgbClr val="DDEAF6"/>
                    </a:solidFill>
                  </a:tcPr>
                </a:tc>
              </a:tr>
              <a:tr h="184400">
                <a:tc>
                  <a:txBody>
                    <a:bodyPr/>
                    <a:lstStyle/>
                    <a:p>
                      <a:pPr indent="0" lvl="0" marL="0" marR="0" rtl="0" algn="l">
                        <a:spcBef>
                          <a:spcPts val="0"/>
                        </a:spcBef>
                        <a:spcAft>
                          <a:spcPts val="0"/>
                        </a:spcAft>
                        <a:buNone/>
                      </a:pPr>
                      <a:r>
                        <a:rPr lang="en-GB" sz="882">
                          <a:solidFill>
                            <a:schemeClr val="dk1"/>
                          </a:solidFill>
                        </a:rPr>
                        <a:t>Muy bien, </a:t>
                      </a:r>
                      <a:r>
                        <a:rPr b="0" i="0" lang="en-GB" sz="882" u="none" cap="none" strike="noStrike">
                          <a:solidFill>
                            <a:srgbClr val="000000"/>
                          </a:solidFill>
                          <a:latin typeface="Calibri"/>
                          <a:ea typeface="Calibri"/>
                          <a:cs typeface="Calibri"/>
                          <a:sym typeface="Calibri"/>
                        </a:rPr>
                        <a:t>¿y tú?</a:t>
                      </a:r>
                      <a:endParaRPr sz="882">
                        <a:solidFill>
                          <a:schemeClr val="dk1"/>
                        </a:solidFill>
                      </a:endParaRPr>
                    </a:p>
                  </a:txBody>
                  <a:tcPr marT="50425" marB="50425" marR="80225" marL="80225">
                    <a:solidFill>
                      <a:srgbClr val="DDEAF6"/>
                    </a:solidFill>
                  </a:tcPr>
                </a:tc>
                <a:tc>
                  <a:txBody>
                    <a:bodyPr/>
                    <a:lstStyle/>
                    <a:p>
                      <a:pPr indent="0" lvl="0" marL="0" marR="0" rtl="0" algn="l">
                        <a:spcBef>
                          <a:spcPts val="0"/>
                        </a:spcBef>
                        <a:spcAft>
                          <a:spcPts val="0"/>
                        </a:spcAft>
                        <a:buNone/>
                      </a:pPr>
                      <a:r>
                        <a:rPr lang="en-GB" sz="882">
                          <a:solidFill>
                            <a:schemeClr val="dk1"/>
                          </a:solidFill>
                        </a:rPr>
                        <a:t>Very good, and you?</a:t>
                      </a:r>
                      <a:endParaRPr sz="1617"/>
                    </a:p>
                  </a:txBody>
                  <a:tcPr marT="50425" marB="50425" marR="80225" marL="80225">
                    <a:solidFill>
                      <a:srgbClr val="DDEAF6"/>
                    </a:solidFill>
                  </a:tcPr>
                </a:tc>
              </a:tr>
            </a:tbl>
          </a:graphicData>
        </a:graphic>
      </p:graphicFrame>
      <p:sp>
        <p:nvSpPr>
          <p:cNvPr id="1050" name="Google Shape;1050;p55"/>
          <p:cNvSpPr txBox="1"/>
          <p:nvPr/>
        </p:nvSpPr>
        <p:spPr>
          <a:xfrm>
            <a:off x="782456" y="5183632"/>
            <a:ext cx="913200" cy="439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Introductions</a:t>
            </a:r>
            <a:endParaRPr b="0" i="0" sz="1396" u="none" cap="none" strike="noStrike">
              <a:solidFill>
                <a:srgbClr val="000000"/>
              </a:solidFill>
              <a:latin typeface="Arial"/>
              <a:ea typeface="Arial"/>
              <a:cs typeface="Arial"/>
              <a:sym typeface="Arial"/>
            </a:endParaRPr>
          </a:p>
        </p:txBody>
      </p:sp>
      <p:pic>
        <p:nvPicPr>
          <p:cNvPr id="1051" name="Google Shape;1051;p55"/>
          <p:cNvPicPr preferRelativeResize="0"/>
          <p:nvPr/>
        </p:nvPicPr>
        <p:blipFill rotWithShape="1">
          <a:blip r:embed="rId10">
            <a:alphaModFix/>
          </a:blip>
          <a:srcRect b="0" l="6477" r="7509" t="0"/>
          <a:stretch/>
        </p:blipFill>
        <p:spPr>
          <a:xfrm>
            <a:off x="7049220" y="4162596"/>
            <a:ext cx="2569597" cy="281849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sp>
        <p:nvSpPr>
          <p:cNvPr id="1057" name="Google Shape;1057;p56"/>
          <p:cNvSpPr txBox="1"/>
          <p:nvPr>
            <p:ph type="title"/>
          </p:nvPr>
        </p:nvSpPr>
        <p:spPr>
          <a:xfrm>
            <a:off x="608813" y="184398"/>
            <a:ext cx="8084100" cy="7995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Spanish Year 7 Half term 2 Mi Tiempo Libre</a:t>
            </a:r>
            <a:endParaRPr b="1" sz="3301">
              <a:latin typeface="Arial"/>
              <a:ea typeface="Arial"/>
              <a:cs typeface="Arial"/>
              <a:sym typeface="Arial"/>
            </a:endParaRPr>
          </a:p>
        </p:txBody>
      </p:sp>
      <p:sp>
        <p:nvSpPr>
          <p:cNvPr id="1058" name="Google Shape;1058;p56"/>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059" name="Google Shape;1059;p56"/>
          <p:cNvSpPr/>
          <p:nvPr/>
        </p:nvSpPr>
        <p:spPr>
          <a:xfrm>
            <a:off x="672496" y="2039996"/>
            <a:ext cx="22662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060" name="Google Shape;1060;p56"/>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061" name="Google Shape;1061;p56"/>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062" name="Google Shape;1062;p56"/>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063" name="Google Shape;1063;p56"/>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064" name="Google Shape;1064;p56"/>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Grammar &amp; Phonics</a:t>
            </a:r>
            <a:endParaRPr b="0" i="0" sz="1396" u="none" cap="none" strike="noStrike">
              <a:solidFill>
                <a:srgbClr val="000000"/>
              </a:solidFill>
              <a:latin typeface="Arial"/>
              <a:ea typeface="Arial"/>
              <a:cs typeface="Arial"/>
              <a:sym typeface="Arial"/>
            </a:endParaRPr>
          </a:p>
        </p:txBody>
      </p:sp>
      <p:sp>
        <p:nvSpPr>
          <p:cNvPr id="1065" name="Google Shape;1065;p56"/>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066" name="Google Shape;1066;p56"/>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067" name="Google Shape;1067;p56"/>
          <p:cNvPicPr preferRelativeResize="0"/>
          <p:nvPr/>
        </p:nvPicPr>
        <p:blipFill rotWithShape="1">
          <a:blip r:embed="rId4">
            <a:alphaModFix/>
          </a:blip>
          <a:srcRect b="28044" l="1845" r="6840" t="3970"/>
          <a:stretch/>
        </p:blipFill>
        <p:spPr>
          <a:xfrm>
            <a:off x="3123429" y="3348824"/>
            <a:ext cx="2711448" cy="1427393"/>
          </a:xfrm>
          <a:prstGeom prst="rect">
            <a:avLst/>
          </a:prstGeom>
          <a:noFill/>
          <a:ln>
            <a:noFill/>
          </a:ln>
        </p:spPr>
      </p:pic>
      <p:pic>
        <p:nvPicPr>
          <p:cNvPr id="1068" name="Google Shape;1068;p56"/>
          <p:cNvPicPr preferRelativeResize="0"/>
          <p:nvPr/>
        </p:nvPicPr>
        <p:blipFill rotWithShape="1">
          <a:blip r:embed="rId5">
            <a:alphaModFix/>
          </a:blip>
          <a:srcRect b="0" l="0" r="0" t="0"/>
          <a:stretch/>
        </p:blipFill>
        <p:spPr>
          <a:xfrm>
            <a:off x="6181897" y="2374290"/>
            <a:ext cx="230015" cy="455186"/>
          </a:xfrm>
          <a:prstGeom prst="rect">
            <a:avLst/>
          </a:prstGeom>
          <a:noFill/>
          <a:ln>
            <a:noFill/>
          </a:ln>
        </p:spPr>
      </p:pic>
      <p:sp>
        <p:nvSpPr>
          <p:cNvPr id="1069" name="Google Shape;1069;p56"/>
          <p:cNvSpPr/>
          <p:nvPr/>
        </p:nvSpPr>
        <p:spPr>
          <a:xfrm>
            <a:off x="3778511" y="2132449"/>
            <a:ext cx="2403300" cy="463800"/>
          </a:xfrm>
          <a:prstGeom prst="wedgeEllipseCallout">
            <a:avLst>
              <a:gd fmla="val -35774" name="adj1"/>
              <a:gd fmla="val 70153" name="adj2"/>
            </a:avLst>
          </a:prstGeom>
          <a:solidFill>
            <a:srgbClr val="DDEAF6"/>
          </a:solidFill>
          <a:ln cap="flat" cmpd="sng" w="12100">
            <a:solidFill>
              <a:srgbClr val="31538F"/>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b="1" i="0" lang="en-GB" sz="1016" u="none" cap="none" strike="noStrike">
                <a:solidFill>
                  <a:schemeClr val="dk1"/>
                </a:solidFill>
                <a:latin typeface="Calibri"/>
                <a:ea typeface="Calibri"/>
                <a:cs typeface="Calibri"/>
                <a:sym typeface="Calibri"/>
              </a:rPr>
              <a:t>¿Cuándo es tu cumpleaños?</a:t>
            </a:r>
            <a:endParaRPr sz="1396"/>
          </a:p>
          <a:p>
            <a:pPr indent="0" lvl="0" marL="0" marR="0" rtl="0" algn="ctr">
              <a:spcBef>
                <a:spcPts val="0"/>
              </a:spcBef>
              <a:spcAft>
                <a:spcPts val="0"/>
              </a:spcAft>
              <a:buNone/>
            </a:pPr>
            <a:r>
              <a:rPr b="0" i="1" lang="en-GB" sz="1016" u="none" cap="none" strike="noStrike">
                <a:solidFill>
                  <a:schemeClr val="dk1"/>
                </a:solidFill>
                <a:latin typeface="Calibri"/>
                <a:ea typeface="Calibri"/>
                <a:cs typeface="Calibri"/>
                <a:sym typeface="Calibri"/>
              </a:rPr>
              <a:t>When is your birthday?</a:t>
            </a:r>
            <a:endParaRPr sz="1396"/>
          </a:p>
        </p:txBody>
      </p:sp>
      <p:sp>
        <p:nvSpPr>
          <p:cNvPr id="1070" name="Google Shape;1070;p56"/>
          <p:cNvSpPr/>
          <p:nvPr/>
        </p:nvSpPr>
        <p:spPr>
          <a:xfrm>
            <a:off x="3778511" y="2788172"/>
            <a:ext cx="2418600" cy="463800"/>
          </a:xfrm>
          <a:prstGeom prst="wedgeEllipseCallout">
            <a:avLst>
              <a:gd fmla="val 45227" name="adj1"/>
              <a:gd fmla="val 65882" name="adj2"/>
            </a:avLst>
          </a:prstGeom>
          <a:solidFill>
            <a:srgbClr val="E1EFD8"/>
          </a:solidFill>
          <a:ln cap="flat" cmpd="sng" w="12100">
            <a:solidFill>
              <a:srgbClr val="548135"/>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b="1" i="0" lang="en-GB" sz="889" u="none" cap="none" strike="noStrike">
                <a:solidFill>
                  <a:schemeClr val="dk1"/>
                </a:solidFill>
                <a:latin typeface="Calibri"/>
                <a:ea typeface="Calibri"/>
                <a:cs typeface="Calibri"/>
                <a:sym typeface="Calibri"/>
              </a:rPr>
              <a:t>Mi cumpleaños es el (día) de (mes).</a:t>
            </a:r>
            <a:endParaRPr sz="1396"/>
          </a:p>
          <a:p>
            <a:pPr indent="0" lvl="0" marL="0" marR="0" rtl="0" algn="ctr">
              <a:spcBef>
                <a:spcPts val="0"/>
              </a:spcBef>
              <a:spcAft>
                <a:spcPts val="0"/>
              </a:spcAft>
              <a:buNone/>
            </a:pPr>
            <a:r>
              <a:rPr b="0" i="1" lang="en-GB" sz="889" u="none" cap="none" strike="noStrike">
                <a:solidFill>
                  <a:schemeClr val="dk1"/>
                </a:solidFill>
                <a:latin typeface="Calibri"/>
                <a:ea typeface="Calibri"/>
                <a:cs typeface="Calibri"/>
                <a:sym typeface="Calibri"/>
              </a:rPr>
              <a:t>My birthday is the (day) of (month).</a:t>
            </a:r>
            <a:endParaRPr sz="1396"/>
          </a:p>
        </p:txBody>
      </p:sp>
      <p:pic>
        <p:nvPicPr>
          <p:cNvPr id="1071" name="Google Shape;1071;p56"/>
          <p:cNvPicPr preferRelativeResize="0"/>
          <p:nvPr/>
        </p:nvPicPr>
        <p:blipFill rotWithShape="1">
          <a:blip r:embed="rId6">
            <a:alphaModFix/>
          </a:blip>
          <a:srcRect b="0" l="0" r="0" t="0"/>
          <a:stretch/>
        </p:blipFill>
        <p:spPr>
          <a:xfrm>
            <a:off x="3108874" y="2142589"/>
            <a:ext cx="643380" cy="806862"/>
          </a:xfrm>
          <a:prstGeom prst="rect">
            <a:avLst/>
          </a:prstGeom>
          <a:noFill/>
          <a:ln>
            <a:noFill/>
          </a:ln>
        </p:spPr>
      </p:pic>
      <p:pic>
        <p:nvPicPr>
          <p:cNvPr id="1072" name="Google Shape;1072;p56"/>
          <p:cNvPicPr preferRelativeResize="0"/>
          <p:nvPr/>
        </p:nvPicPr>
        <p:blipFill rotWithShape="1">
          <a:blip r:embed="rId7">
            <a:alphaModFix/>
          </a:blip>
          <a:srcRect b="0" l="0" r="-4833" t="28341"/>
          <a:stretch/>
        </p:blipFill>
        <p:spPr>
          <a:xfrm rot="5400000">
            <a:off x="6597267" y="4610014"/>
            <a:ext cx="2297923" cy="1893571"/>
          </a:xfrm>
          <a:prstGeom prst="rect">
            <a:avLst/>
          </a:prstGeom>
          <a:noFill/>
          <a:ln>
            <a:noFill/>
          </a:ln>
        </p:spPr>
      </p:pic>
      <p:pic>
        <p:nvPicPr>
          <p:cNvPr id="1073" name="Google Shape;1073;p56"/>
          <p:cNvPicPr preferRelativeResize="0"/>
          <p:nvPr/>
        </p:nvPicPr>
        <p:blipFill rotWithShape="1">
          <a:blip r:embed="rId8">
            <a:alphaModFix/>
          </a:blip>
          <a:srcRect b="0" l="0" r="0" t="0"/>
          <a:stretch/>
        </p:blipFill>
        <p:spPr>
          <a:xfrm>
            <a:off x="3128119" y="5069133"/>
            <a:ext cx="3283793" cy="1861866"/>
          </a:xfrm>
          <a:prstGeom prst="rect">
            <a:avLst/>
          </a:prstGeom>
          <a:noFill/>
          <a:ln>
            <a:noFill/>
          </a:ln>
        </p:spPr>
      </p:pic>
      <p:sp>
        <p:nvSpPr>
          <p:cNvPr id="1074" name="Google Shape;1074;p56"/>
          <p:cNvSpPr txBox="1"/>
          <p:nvPr/>
        </p:nvSpPr>
        <p:spPr>
          <a:xfrm>
            <a:off x="8384279" y="4716028"/>
            <a:ext cx="440700" cy="4005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i="0" lang="en-GB" sz="1016" u="none" cap="none" strike="noStrike">
                <a:solidFill>
                  <a:srgbClr val="0070C0"/>
                </a:solidFill>
                <a:latin typeface="Calibri"/>
                <a:ea typeface="Calibri"/>
                <a:cs typeface="Calibri"/>
                <a:sym typeface="Calibri"/>
              </a:rPr>
              <a:t>I love</a:t>
            </a:r>
            <a:endParaRPr sz="1396"/>
          </a:p>
        </p:txBody>
      </p:sp>
      <p:sp>
        <p:nvSpPr>
          <p:cNvPr id="1075" name="Google Shape;1075;p56"/>
          <p:cNvSpPr txBox="1"/>
          <p:nvPr/>
        </p:nvSpPr>
        <p:spPr>
          <a:xfrm>
            <a:off x="7859881" y="4891671"/>
            <a:ext cx="1052100" cy="4005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016">
                <a:solidFill>
                  <a:srgbClr val="0070C0"/>
                </a:solidFill>
                <a:latin typeface="Calibri"/>
                <a:ea typeface="Calibri"/>
                <a:cs typeface="Calibri"/>
                <a:sym typeface="Calibri"/>
              </a:rPr>
              <a:t>I am fascinated by</a:t>
            </a:r>
            <a:endParaRPr sz="1396"/>
          </a:p>
        </p:txBody>
      </p:sp>
      <p:sp>
        <p:nvSpPr>
          <p:cNvPr id="1076" name="Google Shape;1076;p56"/>
          <p:cNvSpPr txBox="1"/>
          <p:nvPr/>
        </p:nvSpPr>
        <p:spPr>
          <a:xfrm>
            <a:off x="7867857" y="5271979"/>
            <a:ext cx="694800" cy="4005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016">
                <a:solidFill>
                  <a:srgbClr val="0070C0"/>
                </a:solidFill>
                <a:latin typeface="Calibri"/>
                <a:ea typeface="Calibri"/>
                <a:cs typeface="Calibri"/>
                <a:sym typeface="Calibri"/>
              </a:rPr>
              <a:t>I really like</a:t>
            </a:r>
            <a:endParaRPr sz="1396"/>
          </a:p>
        </p:txBody>
      </p:sp>
      <p:sp>
        <p:nvSpPr>
          <p:cNvPr id="1077" name="Google Shape;1077;p56"/>
          <p:cNvSpPr txBox="1"/>
          <p:nvPr/>
        </p:nvSpPr>
        <p:spPr>
          <a:xfrm>
            <a:off x="7826033" y="5429037"/>
            <a:ext cx="393900" cy="4005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016">
                <a:solidFill>
                  <a:srgbClr val="0070C0"/>
                </a:solidFill>
                <a:latin typeface="Calibri"/>
                <a:ea typeface="Calibri"/>
                <a:cs typeface="Calibri"/>
                <a:sym typeface="Calibri"/>
              </a:rPr>
              <a:t>I like</a:t>
            </a:r>
            <a:endParaRPr sz="1396"/>
          </a:p>
        </p:txBody>
      </p:sp>
      <p:sp>
        <p:nvSpPr>
          <p:cNvPr id="1078" name="Google Shape;1078;p56"/>
          <p:cNvSpPr txBox="1"/>
          <p:nvPr/>
        </p:nvSpPr>
        <p:spPr>
          <a:xfrm>
            <a:off x="7875212" y="5621034"/>
            <a:ext cx="759600" cy="4005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016">
                <a:solidFill>
                  <a:srgbClr val="0070C0"/>
                </a:solidFill>
                <a:latin typeface="Calibri"/>
                <a:ea typeface="Calibri"/>
                <a:cs typeface="Calibri"/>
                <a:sym typeface="Calibri"/>
              </a:rPr>
              <a:t>I don’t mind</a:t>
            </a:r>
            <a:endParaRPr sz="1396"/>
          </a:p>
        </p:txBody>
      </p:sp>
      <p:sp>
        <p:nvSpPr>
          <p:cNvPr id="1079" name="Google Shape;1079;p56"/>
          <p:cNvSpPr txBox="1"/>
          <p:nvPr/>
        </p:nvSpPr>
        <p:spPr>
          <a:xfrm>
            <a:off x="7910896" y="5869448"/>
            <a:ext cx="708600" cy="4005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016">
                <a:solidFill>
                  <a:srgbClr val="0070C0"/>
                </a:solidFill>
                <a:latin typeface="Calibri"/>
                <a:ea typeface="Calibri"/>
                <a:cs typeface="Calibri"/>
                <a:sym typeface="Calibri"/>
              </a:rPr>
              <a:t>I don’t like</a:t>
            </a:r>
            <a:endParaRPr sz="1396"/>
          </a:p>
        </p:txBody>
      </p:sp>
      <p:sp>
        <p:nvSpPr>
          <p:cNvPr id="1080" name="Google Shape;1080;p56"/>
          <p:cNvSpPr txBox="1"/>
          <p:nvPr/>
        </p:nvSpPr>
        <p:spPr>
          <a:xfrm>
            <a:off x="8007272" y="6196584"/>
            <a:ext cx="914100" cy="4005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016">
                <a:solidFill>
                  <a:srgbClr val="0070C0"/>
                </a:solidFill>
                <a:latin typeface="Calibri"/>
                <a:ea typeface="Calibri"/>
                <a:cs typeface="Calibri"/>
                <a:sym typeface="Calibri"/>
              </a:rPr>
              <a:t>I don’t like at all</a:t>
            </a:r>
            <a:endParaRPr sz="1396"/>
          </a:p>
        </p:txBody>
      </p:sp>
      <p:sp>
        <p:nvSpPr>
          <p:cNvPr id="1081" name="Google Shape;1081;p56"/>
          <p:cNvSpPr txBox="1"/>
          <p:nvPr/>
        </p:nvSpPr>
        <p:spPr>
          <a:xfrm>
            <a:off x="7886816" y="6444998"/>
            <a:ext cx="427500" cy="4005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016">
                <a:solidFill>
                  <a:srgbClr val="0070C0"/>
                </a:solidFill>
                <a:latin typeface="Calibri"/>
                <a:ea typeface="Calibri"/>
                <a:cs typeface="Calibri"/>
                <a:sym typeface="Calibri"/>
              </a:rPr>
              <a:t>I hate</a:t>
            </a:r>
            <a:endParaRPr sz="1396"/>
          </a:p>
        </p:txBody>
      </p:sp>
      <p:sp>
        <p:nvSpPr>
          <p:cNvPr id="1082" name="Google Shape;1082;p56"/>
          <p:cNvSpPr txBox="1"/>
          <p:nvPr/>
        </p:nvSpPr>
        <p:spPr>
          <a:xfrm>
            <a:off x="3108874" y="4861952"/>
            <a:ext cx="816000" cy="2637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Adjectives</a:t>
            </a:r>
            <a:endParaRPr sz="1396"/>
          </a:p>
        </p:txBody>
      </p:sp>
      <p:graphicFrame>
        <p:nvGraphicFramePr>
          <p:cNvPr id="1083" name="Google Shape;1083;p56"/>
          <p:cNvGraphicFramePr/>
          <p:nvPr/>
        </p:nvGraphicFramePr>
        <p:xfrm>
          <a:off x="732600" y="3903039"/>
          <a:ext cx="3000000" cy="3000000"/>
        </p:xfrm>
        <a:graphic>
          <a:graphicData uri="http://schemas.openxmlformats.org/drawingml/2006/table">
            <a:tbl>
              <a:tblPr bandRow="1" firstRow="1">
                <a:noFill/>
                <a:tableStyleId>{99D3A40B-F65B-47CD-AD8B-BC7DB1C6330C}</a:tableStyleId>
              </a:tblPr>
              <a:tblGrid>
                <a:gridCol w="655675"/>
                <a:gridCol w="545975"/>
              </a:tblGrid>
              <a:tr h="184400">
                <a:tc>
                  <a:txBody>
                    <a:bodyPr/>
                    <a:lstStyle/>
                    <a:p>
                      <a:pPr indent="0" lvl="0" marL="0" marR="0" rtl="0" algn="l">
                        <a:spcBef>
                          <a:spcPts val="0"/>
                        </a:spcBef>
                        <a:spcAft>
                          <a:spcPts val="0"/>
                        </a:spcAft>
                        <a:buNone/>
                      </a:pPr>
                      <a:r>
                        <a:rPr b="0" lang="en-GB" sz="1176" u="none" cap="none" strike="noStrike">
                          <a:solidFill>
                            <a:schemeClr val="dk1"/>
                          </a:solidFill>
                        </a:rPr>
                        <a:t>Porque</a:t>
                      </a:r>
                      <a:endParaRPr b="0" sz="1176">
                        <a:solidFill>
                          <a:schemeClr val="dk1"/>
                        </a:solidFill>
                      </a:endParaRPr>
                    </a:p>
                  </a:txBody>
                  <a:tcPr marT="50425" marB="50425" marR="80225" marL="80225">
                    <a:solidFill>
                      <a:srgbClr val="E1EFD8"/>
                    </a:solidFill>
                  </a:tcPr>
                </a:tc>
                <a:tc>
                  <a:txBody>
                    <a:bodyPr/>
                    <a:lstStyle/>
                    <a:p>
                      <a:pPr indent="0" lvl="0" marL="0" marR="0" rtl="0" algn="l">
                        <a:spcBef>
                          <a:spcPts val="0"/>
                        </a:spcBef>
                        <a:spcAft>
                          <a:spcPts val="0"/>
                        </a:spcAft>
                        <a:buNone/>
                      </a:pPr>
                      <a:r>
                        <a:rPr b="0" lang="en-GB" sz="1176">
                          <a:solidFill>
                            <a:schemeClr val="dk1"/>
                          </a:solidFill>
                        </a:rPr>
                        <a:t>Because</a:t>
                      </a:r>
                      <a:endParaRPr sz="1617"/>
                    </a:p>
                  </a:txBody>
                  <a:tcPr marT="50425" marB="50425" marR="80225" marL="80225">
                    <a:solidFill>
                      <a:srgbClr val="E1EFD8"/>
                    </a:solidFill>
                  </a:tcPr>
                </a:tc>
              </a:tr>
              <a:tr h="212050">
                <a:tc>
                  <a:txBody>
                    <a:bodyPr/>
                    <a:lstStyle/>
                    <a:p>
                      <a:pPr indent="0" lvl="0" marL="0" marR="0" rtl="0" algn="l">
                        <a:spcBef>
                          <a:spcPts val="0"/>
                        </a:spcBef>
                        <a:spcAft>
                          <a:spcPts val="0"/>
                        </a:spcAft>
                        <a:buNone/>
                      </a:pPr>
                      <a:r>
                        <a:rPr b="0" lang="en-GB" sz="1176">
                          <a:solidFill>
                            <a:schemeClr val="dk1"/>
                          </a:solidFill>
                        </a:rPr>
                        <a:t>It is</a:t>
                      </a:r>
                      <a:endParaRPr sz="1617"/>
                    </a:p>
                  </a:txBody>
                  <a:tcPr marT="50425" marB="50425" marR="80225" marL="80225">
                    <a:solidFill>
                      <a:srgbClr val="E1EFD8"/>
                    </a:solidFill>
                  </a:tcPr>
                </a:tc>
                <a:tc>
                  <a:txBody>
                    <a:bodyPr/>
                    <a:lstStyle/>
                    <a:p>
                      <a:pPr indent="0" lvl="0" marL="0" marR="0" rtl="0" algn="l">
                        <a:spcBef>
                          <a:spcPts val="0"/>
                        </a:spcBef>
                        <a:spcAft>
                          <a:spcPts val="0"/>
                        </a:spcAft>
                        <a:buNone/>
                      </a:pPr>
                      <a:r>
                        <a:rPr b="0" lang="en-GB" sz="1176">
                          <a:solidFill>
                            <a:schemeClr val="dk1"/>
                          </a:solidFill>
                        </a:rPr>
                        <a:t>Es</a:t>
                      </a:r>
                      <a:endParaRPr sz="1617"/>
                    </a:p>
                  </a:txBody>
                  <a:tcPr marT="50425" marB="50425" marR="80225" marL="80225">
                    <a:solidFill>
                      <a:srgbClr val="E1EFD8"/>
                    </a:solidFill>
                  </a:tcPr>
                </a:tc>
              </a:tr>
            </a:tbl>
          </a:graphicData>
        </a:graphic>
      </p:graphicFrame>
      <p:pic>
        <p:nvPicPr>
          <p:cNvPr id="1084" name="Google Shape;1084;p56"/>
          <p:cNvPicPr preferRelativeResize="0"/>
          <p:nvPr/>
        </p:nvPicPr>
        <p:blipFill rotWithShape="1">
          <a:blip r:embed="rId9">
            <a:alphaModFix/>
          </a:blip>
          <a:srcRect b="0" l="14300" r="18971" t="0"/>
          <a:stretch/>
        </p:blipFill>
        <p:spPr>
          <a:xfrm>
            <a:off x="717080" y="4914916"/>
            <a:ext cx="1412325" cy="2012414"/>
          </a:xfrm>
          <a:prstGeom prst="rect">
            <a:avLst/>
          </a:prstGeom>
          <a:noFill/>
          <a:ln>
            <a:noFill/>
          </a:ln>
        </p:spPr>
      </p:pic>
      <p:sp>
        <p:nvSpPr>
          <p:cNvPr id="1085" name="Google Shape;1085;p56"/>
          <p:cNvSpPr txBox="1"/>
          <p:nvPr/>
        </p:nvSpPr>
        <p:spPr>
          <a:xfrm>
            <a:off x="738200" y="4460471"/>
            <a:ext cx="1070700" cy="5568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016" u="none" cap="none" strike="noStrike">
                <a:solidFill>
                  <a:schemeClr val="dk1"/>
                </a:solidFill>
                <a:latin typeface="Calibri"/>
                <a:ea typeface="Calibri"/>
                <a:cs typeface="Calibri"/>
                <a:sym typeface="Calibri"/>
              </a:rPr>
              <a:t>Días de la semana </a:t>
            </a:r>
            <a:endParaRPr sz="1396"/>
          </a:p>
          <a:p>
            <a:pPr indent="0" lvl="0" marL="0" marR="0" rtl="0" algn="l">
              <a:lnSpc>
                <a:spcPct val="100000"/>
              </a:lnSpc>
              <a:spcBef>
                <a:spcPts val="0"/>
              </a:spcBef>
              <a:spcAft>
                <a:spcPts val="0"/>
              </a:spcAft>
              <a:buClr>
                <a:srgbClr val="000000"/>
              </a:buClr>
              <a:buSzPts val="1143"/>
              <a:buFont typeface="Arial"/>
              <a:buNone/>
            </a:pPr>
            <a:r>
              <a:rPr i="1" lang="en-GB" sz="1016">
                <a:solidFill>
                  <a:schemeClr val="dk1"/>
                </a:solidFill>
                <a:latin typeface="Calibri"/>
                <a:ea typeface="Calibri"/>
                <a:cs typeface="Calibri"/>
                <a:sym typeface="Calibri"/>
              </a:rPr>
              <a:t>Days of the week</a:t>
            </a:r>
            <a:endParaRPr i="1" sz="1016" u="none" cap="none" strike="noStrike">
              <a:solidFill>
                <a:schemeClr val="dk1"/>
              </a:solidFill>
              <a:latin typeface="Calibri"/>
              <a:ea typeface="Calibri"/>
              <a:cs typeface="Calibri"/>
              <a:sym typeface="Calibri"/>
            </a:endParaRPr>
          </a:p>
        </p:txBody>
      </p:sp>
      <p:sp>
        <p:nvSpPr>
          <p:cNvPr id="1086" name="Google Shape;1086;p56"/>
          <p:cNvSpPr txBox="1"/>
          <p:nvPr/>
        </p:nvSpPr>
        <p:spPr>
          <a:xfrm>
            <a:off x="7751480" y="4122073"/>
            <a:ext cx="1327500" cy="361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1777" u="sng">
                <a:solidFill>
                  <a:schemeClr val="dk1"/>
                </a:solidFill>
                <a:latin typeface="Calibri"/>
                <a:ea typeface="Calibri"/>
                <a:cs typeface="Calibri"/>
                <a:sym typeface="Calibri"/>
              </a:rPr>
              <a:t>Grammar</a:t>
            </a:r>
            <a:endParaRPr sz="1396"/>
          </a:p>
        </p:txBody>
      </p:sp>
      <p:pic>
        <p:nvPicPr>
          <p:cNvPr id="1087" name="Google Shape;1087;p56"/>
          <p:cNvPicPr preferRelativeResize="0"/>
          <p:nvPr/>
        </p:nvPicPr>
        <p:blipFill rotWithShape="1">
          <a:blip r:embed="rId10">
            <a:alphaModFix/>
          </a:blip>
          <a:srcRect b="15085" l="5790" r="6622" t="9301"/>
          <a:stretch/>
        </p:blipFill>
        <p:spPr>
          <a:xfrm>
            <a:off x="729514" y="2043990"/>
            <a:ext cx="1713233" cy="1859049"/>
          </a:xfrm>
          <a:prstGeom prst="rect">
            <a:avLst/>
          </a:prstGeom>
          <a:noFill/>
          <a:ln>
            <a:noFill/>
          </a:ln>
        </p:spPr>
      </p:pic>
      <p:sp>
        <p:nvSpPr>
          <p:cNvPr id="1088" name="Google Shape;1088;p56"/>
          <p:cNvSpPr txBox="1"/>
          <p:nvPr/>
        </p:nvSpPr>
        <p:spPr>
          <a:xfrm>
            <a:off x="1112208" y="2290864"/>
            <a:ext cx="947700" cy="263700"/>
          </a:xfrm>
          <a:prstGeom prst="rect">
            <a:avLst/>
          </a:prstGeom>
          <a:no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Questions?</a:t>
            </a:r>
            <a:endParaRPr sz="1396"/>
          </a:p>
        </p:txBody>
      </p:sp>
      <p:pic>
        <p:nvPicPr>
          <p:cNvPr id="1089" name="Google Shape;1089;p56"/>
          <p:cNvPicPr preferRelativeResize="0"/>
          <p:nvPr/>
        </p:nvPicPr>
        <p:blipFill rotWithShape="1">
          <a:blip r:embed="rId11">
            <a:alphaModFix/>
          </a:blip>
          <a:srcRect b="0" l="0" r="0" t="0"/>
          <a:stretch/>
        </p:blipFill>
        <p:spPr>
          <a:xfrm>
            <a:off x="6748278" y="2119424"/>
            <a:ext cx="1373459" cy="877433"/>
          </a:xfrm>
          <a:prstGeom prst="rect">
            <a:avLst/>
          </a:prstGeom>
          <a:noFill/>
          <a:ln>
            <a:noFill/>
          </a:ln>
        </p:spPr>
      </p:pic>
      <p:pic>
        <p:nvPicPr>
          <p:cNvPr id="1090" name="Google Shape;1090;p56"/>
          <p:cNvPicPr preferRelativeResize="0"/>
          <p:nvPr/>
        </p:nvPicPr>
        <p:blipFill rotWithShape="1">
          <a:blip r:embed="rId12">
            <a:alphaModFix/>
          </a:blip>
          <a:srcRect b="0" l="0" r="0" t="0"/>
          <a:stretch/>
        </p:blipFill>
        <p:spPr>
          <a:xfrm>
            <a:off x="6798676" y="3219540"/>
            <a:ext cx="2376600" cy="726842"/>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57"/>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097" name="Google Shape;1097;p57"/>
          <p:cNvSpPr/>
          <p:nvPr/>
        </p:nvSpPr>
        <p:spPr>
          <a:xfrm>
            <a:off x="735074" y="2039996"/>
            <a:ext cx="22032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098" name="Google Shape;1098;p57"/>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099" name="Google Shape;1099;p57"/>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100" name="Google Shape;1100;p57"/>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101" name="Google Shape;1101;p57"/>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102" name="Google Shape;1102;p57"/>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Grammar &amp; Phonics</a:t>
            </a:r>
            <a:endParaRPr b="0" i="0" sz="1396" u="none" cap="none" strike="noStrike">
              <a:solidFill>
                <a:srgbClr val="000000"/>
              </a:solidFill>
              <a:latin typeface="Arial"/>
              <a:ea typeface="Arial"/>
              <a:cs typeface="Arial"/>
              <a:sym typeface="Arial"/>
            </a:endParaRPr>
          </a:p>
        </p:txBody>
      </p:sp>
      <p:sp>
        <p:nvSpPr>
          <p:cNvPr id="1103" name="Google Shape;1103;p57"/>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104" name="Google Shape;1104;p57"/>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105" name="Google Shape;1105;p57"/>
          <p:cNvPicPr preferRelativeResize="0"/>
          <p:nvPr/>
        </p:nvPicPr>
        <p:blipFill rotWithShape="1">
          <a:blip r:embed="rId4">
            <a:alphaModFix/>
          </a:blip>
          <a:srcRect b="8831" l="0" r="0" t="2767"/>
          <a:stretch/>
        </p:blipFill>
        <p:spPr>
          <a:xfrm>
            <a:off x="3095039" y="2110603"/>
            <a:ext cx="3002744" cy="863029"/>
          </a:xfrm>
          <a:prstGeom prst="rect">
            <a:avLst/>
          </a:prstGeom>
          <a:noFill/>
          <a:ln>
            <a:noFill/>
          </a:ln>
        </p:spPr>
      </p:pic>
      <p:pic>
        <p:nvPicPr>
          <p:cNvPr id="1106" name="Google Shape;1106;p57"/>
          <p:cNvPicPr preferRelativeResize="0"/>
          <p:nvPr/>
        </p:nvPicPr>
        <p:blipFill rotWithShape="1">
          <a:blip r:embed="rId5">
            <a:alphaModFix/>
          </a:blip>
          <a:srcRect b="4579" l="0" r="0" t="3476"/>
          <a:stretch/>
        </p:blipFill>
        <p:spPr>
          <a:xfrm>
            <a:off x="3095039" y="3213033"/>
            <a:ext cx="3002743" cy="935378"/>
          </a:xfrm>
          <a:prstGeom prst="rect">
            <a:avLst/>
          </a:prstGeom>
          <a:noFill/>
          <a:ln>
            <a:noFill/>
          </a:ln>
        </p:spPr>
      </p:pic>
      <p:pic>
        <p:nvPicPr>
          <p:cNvPr id="1107" name="Google Shape;1107;p57"/>
          <p:cNvPicPr preferRelativeResize="0"/>
          <p:nvPr/>
        </p:nvPicPr>
        <p:blipFill rotWithShape="1">
          <a:blip r:embed="rId6">
            <a:alphaModFix/>
          </a:blip>
          <a:srcRect b="7095" l="0" r="0" t="2645"/>
          <a:stretch/>
        </p:blipFill>
        <p:spPr>
          <a:xfrm>
            <a:off x="3095039" y="4348814"/>
            <a:ext cx="3002738" cy="1032035"/>
          </a:xfrm>
          <a:prstGeom prst="rect">
            <a:avLst/>
          </a:prstGeom>
          <a:noFill/>
          <a:ln>
            <a:noFill/>
          </a:ln>
        </p:spPr>
      </p:pic>
      <p:sp>
        <p:nvSpPr>
          <p:cNvPr id="1108" name="Google Shape;1108;p57"/>
          <p:cNvSpPr txBox="1"/>
          <p:nvPr/>
        </p:nvSpPr>
        <p:spPr>
          <a:xfrm>
            <a:off x="3095039" y="2977573"/>
            <a:ext cx="942600" cy="2832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635">
                <a:solidFill>
                  <a:schemeClr val="dk1"/>
                </a:solidFill>
                <a:latin typeface="Calibri"/>
                <a:ea typeface="Calibri"/>
                <a:cs typeface="Calibri"/>
                <a:sym typeface="Calibri"/>
              </a:rPr>
              <a:t>I like to surf the internet  </a:t>
            </a:r>
            <a:endParaRPr sz="1396"/>
          </a:p>
        </p:txBody>
      </p:sp>
      <p:sp>
        <p:nvSpPr>
          <p:cNvPr id="1109" name="Google Shape;1109;p57"/>
          <p:cNvSpPr txBox="1"/>
          <p:nvPr/>
        </p:nvSpPr>
        <p:spPr>
          <a:xfrm>
            <a:off x="4125659" y="2972372"/>
            <a:ext cx="942600" cy="1857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635">
                <a:solidFill>
                  <a:schemeClr val="dk1"/>
                </a:solidFill>
                <a:latin typeface="Calibri"/>
                <a:ea typeface="Calibri"/>
                <a:cs typeface="Calibri"/>
                <a:sym typeface="Calibri"/>
              </a:rPr>
              <a:t>I like to chat</a:t>
            </a:r>
            <a:endParaRPr sz="1396"/>
          </a:p>
        </p:txBody>
      </p:sp>
      <p:sp>
        <p:nvSpPr>
          <p:cNvPr id="1110" name="Google Shape;1110;p57"/>
          <p:cNvSpPr txBox="1"/>
          <p:nvPr/>
        </p:nvSpPr>
        <p:spPr>
          <a:xfrm>
            <a:off x="5172744" y="2963564"/>
            <a:ext cx="942600" cy="1857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635">
                <a:solidFill>
                  <a:schemeClr val="dk1"/>
                </a:solidFill>
                <a:latin typeface="Calibri"/>
                <a:ea typeface="Calibri"/>
                <a:cs typeface="Calibri"/>
                <a:sym typeface="Calibri"/>
              </a:rPr>
              <a:t>I like to listen to music</a:t>
            </a:r>
            <a:endParaRPr sz="1396"/>
          </a:p>
        </p:txBody>
      </p:sp>
      <p:sp>
        <p:nvSpPr>
          <p:cNvPr id="1111" name="Google Shape;1111;p57"/>
          <p:cNvSpPr txBox="1"/>
          <p:nvPr/>
        </p:nvSpPr>
        <p:spPr>
          <a:xfrm>
            <a:off x="3093399" y="4138347"/>
            <a:ext cx="942600" cy="2832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635">
                <a:solidFill>
                  <a:schemeClr val="dk1"/>
                </a:solidFill>
                <a:latin typeface="Calibri"/>
                <a:ea typeface="Calibri"/>
                <a:cs typeface="Calibri"/>
                <a:sym typeface="Calibri"/>
              </a:rPr>
              <a:t>I like to play videogames</a:t>
            </a:r>
            <a:endParaRPr sz="1396"/>
          </a:p>
        </p:txBody>
      </p:sp>
      <p:sp>
        <p:nvSpPr>
          <p:cNvPr id="1112" name="Google Shape;1112;p57"/>
          <p:cNvSpPr txBox="1"/>
          <p:nvPr/>
        </p:nvSpPr>
        <p:spPr>
          <a:xfrm>
            <a:off x="4179192" y="4167283"/>
            <a:ext cx="942600" cy="1857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635">
                <a:solidFill>
                  <a:schemeClr val="dk1"/>
                </a:solidFill>
                <a:latin typeface="Calibri"/>
                <a:ea typeface="Calibri"/>
                <a:cs typeface="Calibri"/>
                <a:sym typeface="Calibri"/>
              </a:rPr>
              <a:t>I like to send texts</a:t>
            </a:r>
            <a:endParaRPr sz="1396"/>
          </a:p>
        </p:txBody>
      </p:sp>
      <p:sp>
        <p:nvSpPr>
          <p:cNvPr id="1113" name="Google Shape;1113;p57"/>
          <p:cNvSpPr txBox="1"/>
          <p:nvPr/>
        </p:nvSpPr>
        <p:spPr>
          <a:xfrm>
            <a:off x="5138486" y="4159751"/>
            <a:ext cx="942600" cy="1857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635">
                <a:solidFill>
                  <a:schemeClr val="dk1"/>
                </a:solidFill>
                <a:latin typeface="Calibri"/>
                <a:ea typeface="Calibri"/>
                <a:cs typeface="Calibri"/>
                <a:sym typeface="Calibri"/>
              </a:rPr>
              <a:t>I like to watch TV</a:t>
            </a:r>
            <a:endParaRPr sz="1396"/>
          </a:p>
        </p:txBody>
      </p:sp>
      <p:sp>
        <p:nvSpPr>
          <p:cNvPr id="1114" name="Google Shape;1114;p57"/>
          <p:cNvSpPr txBox="1"/>
          <p:nvPr/>
        </p:nvSpPr>
        <p:spPr>
          <a:xfrm>
            <a:off x="3117366" y="5349380"/>
            <a:ext cx="942600" cy="1857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635">
                <a:solidFill>
                  <a:schemeClr val="dk1"/>
                </a:solidFill>
                <a:latin typeface="Calibri"/>
                <a:ea typeface="Calibri"/>
                <a:cs typeface="Calibri"/>
                <a:sym typeface="Calibri"/>
              </a:rPr>
              <a:t>I like to read</a:t>
            </a:r>
            <a:endParaRPr sz="1396"/>
          </a:p>
        </p:txBody>
      </p:sp>
      <p:sp>
        <p:nvSpPr>
          <p:cNvPr id="1115" name="Google Shape;1115;p57"/>
          <p:cNvSpPr txBox="1"/>
          <p:nvPr/>
        </p:nvSpPr>
        <p:spPr>
          <a:xfrm>
            <a:off x="4158574" y="5350649"/>
            <a:ext cx="942600" cy="1857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635">
                <a:solidFill>
                  <a:schemeClr val="dk1"/>
                </a:solidFill>
                <a:latin typeface="Calibri"/>
                <a:ea typeface="Calibri"/>
                <a:cs typeface="Calibri"/>
                <a:sym typeface="Calibri"/>
              </a:rPr>
              <a:t>I like to write emails</a:t>
            </a:r>
            <a:endParaRPr sz="1396"/>
          </a:p>
        </p:txBody>
      </p:sp>
      <p:sp>
        <p:nvSpPr>
          <p:cNvPr id="1116" name="Google Shape;1116;p57"/>
          <p:cNvSpPr txBox="1"/>
          <p:nvPr/>
        </p:nvSpPr>
        <p:spPr>
          <a:xfrm>
            <a:off x="5148688" y="5365632"/>
            <a:ext cx="1212900" cy="1857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635">
                <a:solidFill>
                  <a:schemeClr val="dk1"/>
                </a:solidFill>
                <a:latin typeface="Calibri"/>
                <a:ea typeface="Calibri"/>
                <a:cs typeface="Calibri"/>
                <a:sym typeface="Calibri"/>
              </a:rPr>
              <a:t>I like to go out with my friends.</a:t>
            </a:r>
            <a:endParaRPr sz="1396"/>
          </a:p>
        </p:txBody>
      </p:sp>
      <p:sp>
        <p:nvSpPr>
          <p:cNvPr id="1117" name="Google Shape;1117;p57"/>
          <p:cNvSpPr txBox="1"/>
          <p:nvPr/>
        </p:nvSpPr>
        <p:spPr>
          <a:xfrm>
            <a:off x="3117366" y="5959060"/>
            <a:ext cx="3297900" cy="6156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143">
                <a:solidFill>
                  <a:srgbClr val="7030A0"/>
                </a:solidFill>
                <a:latin typeface="Calibri"/>
                <a:ea typeface="Calibri"/>
                <a:cs typeface="Calibri"/>
                <a:sym typeface="Calibri"/>
              </a:rPr>
              <a:t>Opinion phrase </a:t>
            </a:r>
            <a:r>
              <a:rPr lang="en-GB" sz="1143">
                <a:solidFill>
                  <a:schemeClr val="dk1"/>
                </a:solidFill>
                <a:latin typeface="Calibri"/>
                <a:ea typeface="Calibri"/>
                <a:cs typeface="Calibri"/>
                <a:sym typeface="Calibri"/>
              </a:rPr>
              <a:t>+ </a:t>
            </a:r>
            <a:r>
              <a:rPr b="1" lang="en-GB" sz="1143">
                <a:solidFill>
                  <a:srgbClr val="0070C0"/>
                </a:solidFill>
                <a:latin typeface="Calibri"/>
                <a:ea typeface="Calibri"/>
                <a:cs typeface="Calibri"/>
                <a:sym typeface="Calibri"/>
              </a:rPr>
              <a:t>infinive verb </a:t>
            </a:r>
            <a:r>
              <a:rPr lang="en-GB" sz="1143">
                <a:solidFill>
                  <a:schemeClr val="dk1"/>
                </a:solidFill>
                <a:latin typeface="Calibri"/>
                <a:ea typeface="Calibri"/>
                <a:cs typeface="Calibri"/>
                <a:sym typeface="Calibri"/>
              </a:rPr>
              <a:t>+ </a:t>
            </a:r>
            <a:r>
              <a:rPr b="1" lang="en-GB" sz="1143">
                <a:solidFill>
                  <a:srgbClr val="FF0000"/>
                </a:solidFill>
                <a:latin typeface="Calibri"/>
                <a:ea typeface="Calibri"/>
                <a:cs typeface="Calibri"/>
                <a:sym typeface="Calibri"/>
              </a:rPr>
              <a:t>because it is </a:t>
            </a:r>
            <a:r>
              <a:rPr lang="en-GB" sz="1143">
                <a:solidFill>
                  <a:schemeClr val="dk1"/>
                </a:solidFill>
                <a:latin typeface="Calibri"/>
                <a:ea typeface="Calibri"/>
                <a:cs typeface="Calibri"/>
                <a:sym typeface="Calibri"/>
              </a:rPr>
              <a:t>+ </a:t>
            </a:r>
            <a:r>
              <a:rPr b="1" lang="en-GB" sz="1143">
                <a:solidFill>
                  <a:srgbClr val="00B050"/>
                </a:solidFill>
                <a:latin typeface="Calibri"/>
                <a:ea typeface="Calibri"/>
                <a:cs typeface="Calibri"/>
                <a:sym typeface="Calibri"/>
              </a:rPr>
              <a:t>adjective</a:t>
            </a:r>
            <a:endParaRPr sz="1396"/>
          </a:p>
          <a:p>
            <a:pPr indent="0" lvl="0" marL="0" marR="0" rtl="0" algn="l">
              <a:spcBef>
                <a:spcPts val="0"/>
              </a:spcBef>
              <a:spcAft>
                <a:spcPts val="0"/>
              </a:spcAft>
              <a:buNone/>
            </a:pPr>
            <a:r>
              <a:rPr b="1" lang="en-GB" sz="1143">
                <a:solidFill>
                  <a:srgbClr val="7030A0"/>
                </a:solidFill>
                <a:latin typeface="Calibri"/>
                <a:ea typeface="Calibri"/>
                <a:cs typeface="Calibri"/>
                <a:sym typeface="Calibri"/>
              </a:rPr>
              <a:t>Me gusta </a:t>
            </a:r>
            <a:r>
              <a:rPr b="1" lang="en-GB" sz="1143">
                <a:solidFill>
                  <a:srgbClr val="0070C0"/>
                </a:solidFill>
                <a:latin typeface="Calibri"/>
                <a:ea typeface="Calibri"/>
                <a:cs typeface="Calibri"/>
                <a:sym typeface="Calibri"/>
              </a:rPr>
              <a:t>escuchar</a:t>
            </a:r>
            <a:r>
              <a:rPr lang="en-GB" sz="1143">
                <a:solidFill>
                  <a:schemeClr val="dk1"/>
                </a:solidFill>
                <a:latin typeface="Calibri"/>
                <a:ea typeface="Calibri"/>
                <a:cs typeface="Calibri"/>
                <a:sym typeface="Calibri"/>
              </a:rPr>
              <a:t> música </a:t>
            </a:r>
            <a:r>
              <a:rPr b="1" lang="en-GB" sz="1143">
                <a:solidFill>
                  <a:srgbClr val="FF0000"/>
                </a:solidFill>
                <a:latin typeface="Calibri"/>
                <a:ea typeface="Calibri"/>
                <a:cs typeface="Calibri"/>
                <a:sym typeface="Calibri"/>
              </a:rPr>
              <a:t>porque es </a:t>
            </a:r>
            <a:r>
              <a:rPr b="1" lang="en-GB" sz="1143">
                <a:solidFill>
                  <a:srgbClr val="00B050"/>
                </a:solidFill>
                <a:latin typeface="Calibri"/>
                <a:ea typeface="Calibri"/>
                <a:cs typeface="Calibri"/>
                <a:sym typeface="Calibri"/>
              </a:rPr>
              <a:t>divertida</a:t>
            </a:r>
            <a:r>
              <a:rPr lang="en-GB" sz="1143">
                <a:solidFill>
                  <a:schemeClr val="dk1"/>
                </a:solidFill>
                <a:latin typeface="Calibri"/>
                <a:ea typeface="Calibri"/>
                <a:cs typeface="Calibri"/>
                <a:sym typeface="Calibri"/>
              </a:rPr>
              <a:t>.</a:t>
            </a:r>
            <a:endParaRPr sz="1396"/>
          </a:p>
        </p:txBody>
      </p:sp>
      <p:sp>
        <p:nvSpPr>
          <p:cNvPr id="1118" name="Google Shape;1118;p57"/>
          <p:cNvSpPr txBox="1"/>
          <p:nvPr/>
        </p:nvSpPr>
        <p:spPr>
          <a:xfrm>
            <a:off x="3091312" y="5652549"/>
            <a:ext cx="2691000" cy="439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rgbClr val="000000"/>
                </a:solidFill>
                <a:latin typeface="Calibri"/>
                <a:ea typeface="Calibri"/>
                <a:cs typeface="Calibri"/>
                <a:sym typeface="Calibri"/>
              </a:rPr>
              <a:t>¿</a:t>
            </a:r>
            <a:r>
              <a:rPr b="1" i="0" lang="en-GB" sz="1143" u="none" cap="none" strike="noStrike">
                <a:solidFill>
                  <a:schemeClr val="dk1"/>
                </a:solidFill>
                <a:latin typeface="Calibri"/>
                <a:ea typeface="Calibri"/>
                <a:cs typeface="Calibri"/>
                <a:sym typeface="Calibri"/>
              </a:rPr>
              <a:t>Qué te gusta hacer? </a:t>
            </a:r>
            <a:r>
              <a:rPr i="1" lang="en-GB" sz="1143" u="none" cap="none" strike="noStrike">
                <a:solidFill>
                  <a:schemeClr val="dk1"/>
                </a:solidFill>
                <a:latin typeface="Calibri"/>
                <a:ea typeface="Calibri"/>
                <a:cs typeface="Calibri"/>
                <a:sym typeface="Calibri"/>
              </a:rPr>
              <a:t>What do you like to do?</a:t>
            </a:r>
            <a:endParaRPr i="1" sz="1396" u="none" cap="none" strike="noStrike">
              <a:solidFill>
                <a:srgbClr val="000000"/>
              </a:solidFill>
              <a:latin typeface="Arial"/>
              <a:ea typeface="Arial"/>
              <a:cs typeface="Arial"/>
              <a:sym typeface="Arial"/>
            </a:endParaRPr>
          </a:p>
        </p:txBody>
      </p:sp>
      <p:pic>
        <p:nvPicPr>
          <p:cNvPr id="1119" name="Google Shape;1119;p57"/>
          <p:cNvPicPr preferRelativeResize="0"/>
          <p:nvPr/>
        </p:nvPicPr>
        <p:blipFill rotWithShape="1">
          <a:blip r:embed="rId7">
            <a:alphaModFix/>
          </a:blip>
          <a:srcRect b="0" l="0" r="0" t="0"/>
          <a:stretch/>
        </p:blipFill>
        <p:spPr>
          <a:xfrm>
            <a:off x="796390" y="2968513"/>
            <a:ext cx="2064053" cy="2227885"/>
          </a:xfrm>
          <a:prstGeom prst="rect">
            <a:avLst/>
          </a:prstGeom>
          <a:noFill/>
          <a:ln>
            <a:noFill/>
          </a:ln>
        </p:spPr>
      </p:pic>
      <p:graphicFrame>
        <p:nvGraphicFramePr>
          <p:cNvPr id="1120" name="Google Shape;1120;p57"/>
          <p:cNvGraphicFramePr/>
          <p:nvPr/>
        </p:nvGraphicFramePr>
        <p:xfrm>
          <a:off x="804180" y="2110603"/>
          <a:ext cx="3000000" cy="3000000"/>
        </p:xfrm>
        <a:graphic>
          <a:graphicData uri="http://schemas.openxmlformats.org/drawingml/2006/table">
            <a:tbl>
              <a:tblPr bandRow="1" firstRow="1">
                <a:noFill/>
                <a:tableStyleId>{99D3A40B-F65B-47CD-AD8B-BC7DB1C6330C}</a:tableStyleId>
              </a:tblPr>
              <a:tblGrid>
                <a:gridCol w="498350"/>
                <a:gridCol w="698300"/>
              </a:tblGrid>
              <a:tr h="276700">
                <a:tc>
                  <a:txBody>
                    <a:bodyPr/>
                    <a:lstStyle/>
                    <a:p>
                      <a:pPr indent="0" lvl="0" marL="0" marR="0" rtl="0" algn="l">
                        <a:spcBef>
                          <a:spcPts val="0"/>
                        </a:spcBef>
                        <a:spcAft>
                          <a:spcPts val="0"/>
                        </a:spcAft>
                        <a:buNone/>
                      </a:pPr>
                      <a:r>
                        <a:rPr b="0" lang="en-GB" sz="1176">
                          <a:solidFill>
                            <a:schemeClr val="dk1"/>
                          </a:solidFill>
                        </a:rPr>
                        <a:t>Juego</a:t>
                      </a:r>
                      <a:endParaRPr b="0" sz="1176">
                        <a:solidFill>
                          <a:schemeClr val="dk1"/>
                        </a:solidFill>
                      </a:endParaRPr>
                    </a:p>
                  </a:txBody>
                  <a:tcPr marT="50425" marB="50425" marR="80225" marL="80225">
                    <a:solidFill>
                      <a:srgbClr val="E1EFD8"/>
                    </a:solidFill>
                  </a:tcPr>
                </a:tc>
                <a:tc>
                  <a:txBody>
                    <a:bodyPr/>
                    <a:lstStyle/>
                    <a:p>
                      <a:pPr indent="0" lvl="0" marL="0" marR="0" rtl="0" algn="l">
                        <a:spcBef>
                          <a:spcPts val="0"/>
                        </a:spcBef>
                        <a:spcAft>
                          <a:spcPts val="0"/>
                        </a:spcAft>
                        <a:buNone/>
                      </a:pPr>
                      <a:r>
                        <a:rPr b="0" lang="en-GB" sz="1176">
                          <a:solidFill>
                            <a:schemeClr val="dk1"/>
                          </a:solidFill>
                        </a:rPr>
                        <a:t>I play</a:t>
                      </a:r>
                      <a:endParaRPr sz="1617"/>
                    </a:p>
                  </a:txBody>
                  <a:tcPr marT="50425" marB="50425" marR="80225" marL="80225">
                    <a:solidFill>
                      <a:srgbClr val="E1EFD8"/>
                    </a:solidFill>
                  </a:tcPr>
                </a:tc>
              </a:tr>
              <a:tr h="276700">
                <a:tc>
                  <a:txBody>
                    <a:bodyPr/>
                    <a:lstStyle/>
                    <a:p>
                      <a:pPr indent="0" lvl="0" marL="0" marR="0" rtl="0" algn="l">
                        <a:spcBef>
                          <a:spcPts val="0"/>
                        </a:spcBef>
                        <a:spcAft>
                          <a:spcPts val="0"/>
                        </a:spcAft>
                        <a:buNone/>
                      </a:pPr>
                      <a:r>
                        <a:rPr b="0" lang="en-GB" sz="1176">
                          <a:solidFill>
                            <a:schemeClr val="dk1"/>
                          </a:solidFill>
                        </a:rPr>
                        <a:t>Hago</a:t>
                      </a:r>
                      <a:endParaRPr b="0" sz="1176">
                        <a:solidFill>
                          <a:schemeClr val="dk1"/>
                        </a:solidFill>
                      </a:endParaRPr>
                    </a:p>
                  </a:txBody>
                  <a:tcPr marT="50425" marB="50425" marR="80225" marL="80225">
                    <a:solidFill>
                      <a:srgbClr val="E1EFD8"/>
                    </a:solidFill>
                  </a:tcPr>
                </a:tc>
                <a:tc>
                  <a:txBody>
                    <a:bodyPr/>
                    <a:lstStyle/>
                    <a:p>
                      <a:pPr indent="0" lvl="0" marL="0" marR="0" rtl="0" algn="l">
                        <a:spcBef>
                          <a:spcPts val="0"/>
                        </a:spcBef>
                        <a:spcAft>
                          <a:spcPts val="0"/>
                        </a:spcAft>
                        <a:buNone/>
                      </a:pPr>
                      <a:r>
                        <a:rPr b="0" lang="en-GB" sz="1176">
                          <a:solidFill>
                            <a:schemeClr val="dk1"/>
                          </a:solidFill>
                        </a:rPr>
                        <a:t>I do</a:t>
                      </a:r>
                      <a:endParaRPr sz="1617"/>
                    </a:p>
                  </a:txBody>
                  <a:tcPr marT="50425" marB="50425" marR="80225" marL="80225">
                    <a:solidFill>
                      <a:srgbClr val="E1EFD8"/>
                    </a:solidFill>
                  </a:tcPr>
                </a:tc>
              </a:tr>
            </a:tbl>
          </a:graphicData>
        </a:graphic>
      </p:graphicFrame>
      <p:pic>
        <p:nvPicPr>
          <p:cNvPr id="1121" name="Google Shape;1121;p57"/>
          <p:cNvPicPr preferRelativeResize="0"/>
          <p:nvPr/>
        </p:nvPicPr>
        <p:blipFill rotWithShape="1">
          <a:blip r:embed="rId8">
            <a:alphaModFix/>
          </a:blip>
          <a:srcRect b="0" l="0" r="0" t="0"/>
          <a:stretch/>
        </p:blipFill>
        <p:spPr>
          <a:xfrm>
            <a:off x="755849" y="5388394"/>
            <a:ext cx="2149894" cy="587256"/>
          </a:xfrm>
          <a:prstGeom prst="rect">
            <a:avLst/>
          </a:prstGeom>
          <a:noFill/>
          <a:ln>
            <a:noFill/>
          </a:ln>
        </p:spPr>
      </p:pic>
      <p:pic>
        <p:nvPicPr>
          <p:cNvPr id="1122" name="Google Shape;1122;p57"/>
          <p:cNvPicPr preferRelativeResize="0"/>
          <p:nvPr/>
        </p:nvPicPr>
        <p:blipFill rotWithShape="1">
          <a:blip r:embed="rId9">
            <a:alphaModFix/>
          </a:blip>
          <a:srcRect b="0" l="0" r="0" t="0"/>
          <a:stretch/>
        </p:blipFill>
        <p:spPr>
          <a:xfrm>
            <a:off x="795567" y="6119964"/>
            <a:ext cx="2024676" cy="677622"/>
          </a:xfrm>
          <a:prstGeom prst="rect">
            <a:avLst/>
          </a:prstGeom>
          <a:noFill/>
          <a:ln>
            <a:noFill/>
          </a:ln>
        </p:spPr>
      </p:pic>
      <p:pic>
        <p:nvPicPr>
          <p:cNvPr id="1123" name="Google Shape;1123;p57"/>
          <p:cNvPicPr preferRelativeResize="0"/>
          <p:nvPr/>
        </p:nvPicPr>
        <p:blipFill rotWithShape="1">
          <a:blip r:embed="rId10">
            <a:alphaModFix/>
          </a:blip>
          <a:srcRect b="0" l="0" r="0" t="0"/>
          <a:stretch/>
        </p:blipFill>
        <p:spPr>
          <a:xfrm>
            <a:off x="6726062" y="5666294"/>
            <a:ext cx="1204414" cy="1283914"/>
          </a:xfrm>
          <a:prstGeom prst="rect">
            <a:avLst/>
          </a:prstGeom>
          <a:noFill/>
          <a:ln>
            <a:noFill/>
          </a:ln>
        </p:spPr>
      </p:pic>
      <p:pic>
        <p:nvPicPr>
          <p:cNvPr id="1124" name="Google Shape;1124;p57"/>
          <p:cNvPicPr preferRelativeResize="0"/>
          <p:nvPr/>
        </p:nvPicPr>
        <p:blipFill rotWithShape="1">
          <a:blip r:embed="rId11">
            <a:alphaModFix/>
          </a:blip>
          <a:srcRect b="0" l="0" r="0" t="0"/>
          <a:stretch/>
        </p:blipFill>
        <p:spPr>
          <a:xfrm>
            <a:off x="6685854" y="3521891"/>
            <a:ext cx="3316008" cy="1283914"/>
          </a:xfrm>
          <a:prstGeom prst="rect">
            <a:avLst/>
          </a:prstGeom>
          <a:noFill/>
          <a:ln>
            <a:noFill/>
          </a:ln>
        </p:spPr>
      </p:pic>
      <p:graphicFrame>
        <p:nvGraphicFramePr>
          <p:cNvPr id="1125" name="Google Shape;1125;p57"/>
          <p:cNvGraphicFramePr/>
          <p:nvPr/>
        </p:nvGraphicFramePr>
        <p:xfrm>
          <a:off x="7981340" y="5103902"/>
          <a:ext cx="3000000" cy="3000000"/>
        </p:xfrm>
        <a:graphic>
          <a:graphicData uri="http://schemas.openxmlformats.org/drawingml/2006/table">
            <a:tbl>
              <a:tblPr bandRow="1" firstRow="1">
                <a:noFill/>
                <a:tableStyleId>{99D3A40B-F65B-47CD-AD8B-BC7DB1C6330C}</a:tableStyleId>
              </a:tblPr>
              <a:tblGrid>
                <a:gridCol w="1138325"/>
                <a:gridCol w="947850"/>
              </a:tblGrid>
              <a:tr h="237350">
                <a:tc>
                  <a:txBody>
                    <a:bodyPr/>
                    <a:lstStyle/>
                    <a:p>
                      <a:pPr indent="0" lvl="0" marL="0" marR="0" rtl="0" algn="l">
                        <a:spcBef>
                          <a:spcPts val="0"/>
                        </a:spcBef>
                        <a:spcAft>
                          <a:spcPts val="0"/>
                        </a:spcAft>
                        <a:buNone/>
                      </a:pPr>
                      <a:r>
                        <a:rPr lang="en-GB" sz="1029">
                          <a:solidFill>
                            <a:schemeClr val="dk1"/>
                          </a:solidFill>
                        </a:rPr>
                        <a:t>Siempre</a:t>
                      </a:r>
                      <a:endParaRPr sz="1029">
                        <a:solidFill>
                          <a:schemeClr val="dk1"/>
                        </a:solidFill>
                      </a:endParaRPr>
                    </a:p>
                  </a:txBody>
                  <a:tcPr marT="50425" marB="50425" marR="80225" marL="80225">
                    <a:solidFill>
                      <a:srgbClr val="DDEAF6"/>
                    </a:solidFill>
                  </a:tcPr>
                </a:tc>
                <a:tc>
                  <a:txBody>
                    <a:bodyPr/>
                    <a:lstStyle/>
                    <a:p>
                      <a:pPr indent="0" lvl="0" marL="0" marR="0" rtl="0" algn="l">
                        <a:spcBef>
                          <a:spcPts val="0"/>
                        </a:spcBef>
                        <a:spcAft>
                          <a:spcPts val="0"/>
                        </a:spcAft>
                        <a:buNone/>
                      </a:pPr>
                      <a:r>
                        <a:rPr lang="en-GB" sz="1029">
                          <a:solidFill>
                            <a:schemeClr val="dk1"/>
                          </a:solidFill>
                        </a:rPr>
                        <a:t>Always</a:t>
                      </a:r>
                      <a:endParaRPr sz="1617"/>
                    </a:p>
                  </a:txBody>
                  <a:tcPr marT="50425" marB="50425" marR="80225" marL="80225">
                    <a:solidFill>
                      <a:srgbClr val="DDEAF6"/>
                    </a:solidFill>
                  </a:tcPr>
                </a:tc>
              </a:tr>
              <a:tr h="237350">
                <a:tc>
                  <a:txBody>
                    <a:bodyPr/>
                    <a:lstStyle/>
                    <a:p>
                      <a:pPr indent="0" lvl="0" marL="0" marR="0" rtl="0" algn="l">
                        <a:spcBef>
                          <a:spcPts val="0"/>
                        </a:spcBef>
                        <a:spcAft>
                          <a:spcPts val="0"/>
                        </a:spcAft>
                        <a:buNone/>
                      </a:pPr>
                      <a:r>
                        <a:rPr lang="en-GB" sz="1029">
                          <a:solidFill>
                            <a:schemeClr val="dk1"/>
                          </a:solidFill>
                        </a:rPr>
                        <a:t>Todos los días</a:t>
                      </a:r>
                      <a:endParaRPr sz="1617"/>
                    </a:p>
                  </a:txBody>
                  <a:tcPr marT="50425" marB="50425" marR="80225" marL="80225">
                    <a:solidFill>
                      <a:srgbClr val="DDEAF6"/>
                    </a:solidFill>
                  </a:tcPr>
                </a:tc>
                <a:tc>
                  <a:txBody>
                    <a:bodyPr/>
                    <a:lstStyle/>
                    <a:p>
                      <a:pPr indent="0" lvl="0" marL="0" marR="0" rtl="0" algn="l">
                        <a:spcBef>
                          <a:spcPts val="0"/>
                        </a:spcBef>
                        <a:spcAft>
                          <a:spcPts val="0"/>
                        </a:spcAft>
                        <a:buNone/>
                      </a:pPr>
                      <a:r>
                        <a:rPr lang="en-GB" sz="1029">
                          <a:solidFill>
                            <a:schemeClr val="dk1"/>
                          </a:solidFill>
                        </a:rPr>
                        <a:t>Every day</a:t>
                      </a:r>
                      <a:endParaRPr sz="1617"/>
                    </a:p>
                  </a:txBody>
                  <a:tcPr marT="50425" marB="50425" marR="80225" marL="80225">
                    <a:solidFill>
                      <a:srgbClr val="DDEAF6"/>
                    </a:solidFill>
                  </a:tcPr>
                </a:tc>
              </a:tr>
              <a:tr h="237350">
                <a:tc>
                  <a:txBody>
                    <a:bodyPr/>
                    <a:lstStyle/>
                    <a:p>
                      <a:pPr indent="0" lvl="0" marL="0" marR="0" rtl="0" algn="l">
                        <a:spcBef>
                          <a:spcPts val="0"/>
                        </a:spcBef>
                        <a:spcAft>
                          <a:spcPts val="0"/>
                        </a:spcAft>
                        <a:buNone/>
                      </a:pPr>
                      <a:r>
                        <a:rPr lang="en-GB" sz="1029">
                          <a:solidFill>
                            <a:schemeClr val="dk1"/>
                          </a:solidFill>
                        </a:rPr>
                        <a:t>De vez en cuando</a:t>
                      </a:r>
                      <a:endParaRPr sz="1029">
                        <a:solidFill>
                          <a:schemeClr val="dk1"/>
                        </a:solidFill>
                      </a:endParaRPr>
                    </a:p>
                  </a:txBody>
                  <a:tcPr marT="50425" marB="50425" marR="80225" marL="80225">
                    <a:solidFill>
                      <a:srgbClr val="DDEAF6"/>
                    </a:solidFill>
                  </a:tcPr>
                </a:tc>
                <a:tc>
                  <a:txBody>
                    <a:bodyPr/>
                    <a:lstStyle/>
                    <a:p>
                      <a:pPr indent="0" lvl="0" marL="0" marR="0" rtl="0" algn="l">
                        <a:spcBef>
                          <a:spcPts val="0"/>
                        </a:spcBef>
                        <a:spcAft>
                          <a:spcPts val="0"/>
                        </a:spcAft>
                        <a:buNone/>
                      </a:pPr>
                      <a:r>
                        <a:rPr lang="en-GB" sz="1029">
                          <a:solidFill>
                            <a:schemeClr val="dk1"/>
                          </a:solidFill>
                        </a:rPr>
                        <a:t>From time to time</a:t>
                      </a:r>
                      <a:endParaRPr sz="1617"/>
                    </a:p>
                  </a:txBody>
                  <a:tcPr marT="50425" marB="50425" marR="80225" marL="80225">
                    <a:solidFill>
                      <a:srgbClr val="DDEAF6"/>
                    </a:solidFill>
                  </a:tcPr>
                </a:tc>
              </a:tr>
              <a:tr h="237350">
                <a:tc>
                  <a:txBody>
                    <a:bodyPr/>
                    <a:lstStyle/>
                    <a:p>
                      <a:pPr indent="0" lvl="0" marL="0" marR="0" rtl="0" algn="l">
                        <a:lnSpc>
                          <a:spcPct val="100000"/>
                        </a:lnSpc>
                        <a:spcBef>
                          <a:spcPts val="0"/>
                        </a:spcBef>
                        <a:spcAft>
                          <a:spcPts val="0"/>
                        </a:spcAft>
                        <a:buClr>
                          <a:schemeClr val="dk1"/>
                        </a:buClr>
                        <a:buSzPts val="1029"/>
                        <a:buFont typeface="Calibri"/>
                        <a:buNone/>
                      </a:pPr>
                      <a:r>
                        <a:rPr lang="en-GB" sz="1029">
                          <a:solidFill>
                            <a:schemeClr val="dk1"/>
                          </a:solidFill>
                        </a:rPr>
                        <a:t>Normalmente</a:t>
                      </a:r>
                      <a:endParaRPr sz="1029">
                        <a:solidFill>
                          <a:schemeClr val="dk1"/>
                        </a:solidFill>
                      </a:endParaRPr>
                    </a:p>
                  </a:txBody>
                  <a:tcPr marT="50425" marB="50425" marR="80225" marL="80225">
                    <a:solidFill>
                      <a:srgbClr val="DDEAF6"/>
                    </a:solidFill>
                  </a:tcPr>
                </a:tc>
                <a:tc>
                  <a:txBody>
                    <a:bodyPr/>
                    <a:lstStyle/>
                    <a:p>
                      <a:pPr indent="0" lvl="0" marL="0" marR="0" rtl="0" algn="l">
                        <a:spcBef>
                          <a:spcPts val="0"/>
                        </a:spcBef>
                        <a:spcAft>
                          <a:spcPts val="0"/>
                        </a:spcAft>
                        <a:buNone/>
                      </a:pPr>
                      <a:r>
                        <a:rPr lang="en-GB" sz="1029">
                          <a:solidFill>
                            <a:schemeClr val="dk1"/>
                          </a:solidFill>
                        </a:rPr>
                        <a:t>Normally</a:t>
                      </a:r>
                      <a:endParaRPr sz="1617"/>
                    </a:p>
                  </a:txBody>
                  <a:tcPr marT="50425" marB="50425" marR="80225" marL="80225">
                    <a:solidFill>
                      <a:srgbClr val="DDEAF6"/>
                    </a:solidFill>
                  </a:tcPr>
                </a:tc>
              </a:tr>
              <a:tr h="237350">
                <a:tc>
                  <a:txBody>
                    <a:bodyPr/>
                    <a:lstStyle/>
                    <a:p>
                      <a:pPr indent="0" lvl="0" marL="0" marR="0" rtl="0" algn="l">
                        <a:lnSpc>
                          <a:spcPct val="100000"/>
                        </a:lnSpc>
                        <a:spcBef>
                          <a:spcPts val="0"/>
                        </a:spcBef>
                        <a:spcAft>
                          <a:spcPts val="0"/>
                        </a:spcAft>
                        <a:buClr>
                          <a:schemeClr val="dk1"/>
                        </a:buClr>
                        <a:buSzPts val="1029"/>
                        <a:buFont typeface="Calibri"/>
                        <a:buNone/>
                      </a:pPr>
                      <a:r>
                        <a:rPr lang="en-GB" sz="1029">
                          <a:solidFill>
                            <a:schemeClr val="dk1"/>
                          </a:solidFill>
                        </a:rPr>
                        <a:t>Nunca</a:t>
                      </a:r>
                      <a:endParaRPr sz="1029">
                        <a:solidFill>
                          <a:schemeClr val="dk1"/>
                        </a:solidFill>
                      </a:endParaRPr>
                    </a:p>
                  </a:txBody>
                  <a:tcPr marT="50425" marB="50425" marR="80225" marL="80225">
                    <a:solidFill>
                      <a:srgbClr val="DDEAF6"/>
                    </a:solidFill>
                  </a:tcPr>
                </a:tc>
                <a:tc>
                  <a:txBody>
                    <a:bodyPr/>
                    <a:lstStyle/>
                    <a:p>
                      <a:pPr indent="0" lvl="0" marL="0" marR="0" rtl="0" algn="l">
                        <a:spcBef>
                          <a:spcPts val="0"/>
                        </a:spcBef>
                        <a:spcAft>
                          <a:spcPts val="0"/>
                        </a:spcAft>
                        <a:buNone/>
                      </a:pPr>
                      <a:r>
                        <a:rPr lang="en-GB" sz="1029">
                          <a:solidFill>
                            <a:schemeClr val="dk1"/>
                          </a:solidFill>
                        </a:rPr>
                        <a:t>Never</a:t>
                      </a:r>
                      <a:endParaRPr sz="1617"/>
                    </a:p>
                  </a:txBody>
                  <a:tcPr marT="50425" marB="50425" marR="80225" marL="80225">
                    <a:solidFill>
                      <a:srgbClr val="DDEAF6"/>
                    </a:solidFill>
                  </a:tcPr>
                </a:tc>
              </a:tr>
              <a:tr h="237350">
                <a:tc>
                  <a:txBody>
                    <a:bodyPr/>
                    <a:lstStyle/>
                    <a:p>
                      <a:pPr indent="0" lvl="0" marL="0" marR="0" rtl="0" algn="l">
                        <a:lnSpc>
                          <a:spcPct val="100000"/>
                        </a:lnSpc>
                        <a:spcBef>
                          <a:spcPts val="0"/>
                        </a:spcBef>
                        <a:spcAft>
                          <a:spcPts val="0"/>
                        </a:spcAft>
                        <a:buClr>
                          <a:schemeClr val="dk1"/>
                        </a:buClr>
                        <a:buSzPts val="1029"/>
                        <a:buFont typeface="Calibri"/>
                        <a:buNone/>
                      </a:pPr>
                      <a:r>
                        <a:rPr lang="en-GB" sz="1029">
                          <a:solidFill>
                            <a:schemeClr val="dk1"/>
                          </a:solidFill>
                        </a:rPr>
                        <a:t>Casi nunca</a:t>
                      </a:r>
                      <a:endParaRPr sz="1029">
                        <a:solidFill>
                          <a:schemeClr val="dk1"/>
                        </a:solidFill>
                      </a:endParaRPr>
                    </a:p>
                  </a:txBody>
                  <a:tcPr marT="50425" marB="50425" marR="80225" marL="80225">
                    <a:solidFill>
                      <a:srgbClr val="DDEAF6"/>
                    </a:solidFill>
                  </a:tcPr>
                </a:tc>
                <a:tc>
                  <a:txBody>
                    <a:bodyPr/>
                    <a:lstStyle/>
                    <a:p>
                      <a:pPr indent="0" lvl="0" marL="0" marR="0" rtl="0" algn="l">
                        <a:spcBef>
                          <a:spcPts val="0"/>
                        </a:spcBef>
                        <a:spcAft>
                          <a:spcPts val="0"/>
                        </a:spcAft>
                        <a:buNone/>
                      </a:pPr>
                      <a:r>
                        <a:rPr lang="en-GB" sz="1029">
                          <a:solidFill>
                            <a:schemeClr val="dk1"/>
                          </a:solidFill>
                        </a:rPr>
                        <a:t>Almost never</a:t>
                      </a:r>
                      <a:endParaRPr sz="1617"/>
                    </a:p>
                  </a:txBody>
                  <a:tcPr marT="50425" marB="50425" marR="80225" marL="80225">
                    <a:solidFill>
                      <a:srgbClr val="DDEAF6"/>
                    </a:solidFill>
                  </a:tcPr>
                </a:tc>
              </a:tr>
              <a:tr h="237350">
                <a:tc>
                  <a:txBody>
                    <a:bodyPr/>
                    <a:lstStyle/>
                    <a:p>
                      <a:pPr indent="0" lvl="0" marL="0" marR="0" rtl="0" algn="l">
                        <a:lnSpc>
                          <a:spcPct val="100000"/>
                        </a:lnSpc>
                        <a:spcBef>
                          <a:spcPts val="0"/>
                        </a:spcBef>
                        <a:spcAft>
                          <a:spcPts val="0"/>
                        </a:spcAft>
                        <a:buClr>
                          <a:schemeClr val="dk1"/>
                        </a:buClr>
                        <a:buSzPts val="1029"/>
                        <a:buFont typeface="Calibri"/>
                        <a:buNone/>
                      </a:pPr>
                      <a:r>
                        <a:rPr lang="en-GB" sz="1029">
                          <a:solidFill>
                            <a:schemeClr val="dk1"/>
                          </a:solidFill>
                        </a:rPr>
                        <a:t>A veces</a:t>
                      </a:r>
                      <a:endParaRPr sz="1029">
                        <a:solidFill>
                          <a:schemeClr val="dk1"/>
                        </a:solidFill>
                      </a:endParaRPr>
                    </a:p>
                  </a:txBody>
                  <a:tcPr marT="50425" marB="50425" marR="80225" marL="80225">
                    <a:solidFill>
                      <a:srgbClr val="DDEAF6"/>
                    </a:solidFill>
                  </a:tcPr>
                </a:tc>
                <a:tc>
                  <a:txBody>
                    <a:bodyPr/>
                    <a:lstStyle/>
                    <a:p>
                      <a:pPr indent="0" lvl="0" marL="0" marR="0" rtl="0" algn="l">
                        <a:spcBef>
                          <a:spcPts val="0"/>
                        </a:spcBef>
                        <a:spcAft>
                          <a:spcPts val="0"/>
                        </a:spcAft>
                        <a:buNone/>
                      </a:pPr>
                      <a:r>
                        <a:rPr lang="en-GB" sz="1029">
                          <a:solidFill>
                            <a:schemeClr val="dk1"/>
                          </a:solidFill>
                        </a:rPr>
                        <a:t>Sometimes</a:t>
                      </a:r>
                      <a:endParaRPr sz="1617"/>
                    </a:p>
                  </a:txBody>
                  <a:tcPr marT="50425" marB="50425" marR="80225" marL="80225">
                    <a:solidFill>
                      <a:srgbClr val="DDEAF6"/>
                    </a:solidFill>
                  </a:tcPr>
                </a:tc>
              </a:tr>
            </a:tbl>
          </a:graphicData>
        </a:graphic>
      </p:graphicFrame>
      <p:sp>
        <p:nvSpPr>
          <p:cNvPr id="1126" name="Google Shape;1126;p57"/>
          <p:cNvSpPr txBox="1"/>
          <p:nvPr/>
        </p:nvSpPr>
        <p:spPr>
          <a:xfrm>
            <a:off x="8899485" y="4740054"/>
            <a:ext cx="11619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016" u="none" cap="none" strike="noStrike">
                <a:solidFill>
                  <a:schemeClr val="dk1"/>
                </a:solidFill>
                <a:latin typeface="Calibri"/>
                <a:ea typeface="Calibri"/>
                <a:cs typeface="Calibri"/>
                <a:sym typeface="Calibri"/>
              </a:rPr>
              <a:t>Frequency adverbs</a:t>
            </a:r>
            <a:endParaRPr sz="1396"/>
          </a:p>
        </p:txBody>
      </p:sp>
      <p:sp>
        <p:nvSpPr>
          <p:cNvPr id="1127" name="Google Shape;1127;p57"/>
          <p:cNvSpPr txBox="1"/>
          <p:nvPr/>
        </p:nvSpPr>
        <p:spPr>
          <a:xfrm>
            <a:off x="2000827" y="2110600"/>
            <a:ext cx="8583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016" u="none" cap="none" strike="noStrike">
                <a:solidFill>
                  <a:schemeClr val="dk1"/>
                </a:solidFill>
                <a:latin typeface="Calibri"/>
                <a:ea typeface="Calibri"/>
                <a:cs typeface="Calibri"/>
                <a:sym typeface="Calibri"/>
              </a:rPr>
              <a:t>Los deportes</a:t>
            </a:r>
            <a:r>
              <a:rPr b="1" lang="en-GB" sz="1016">
                <a:solidFill>
                  <a:schemeClr val="dk1"/>
                </a:solidFill>
                <a:latin typeface="Calibri"/>
                <a:ea typeface="Calibri"/>
                <a:cs typeface="Calibri"/>
                <a:sym typeface="Calibri"/>
              </a:rPr>
              <a:t> -</a:t>
            </a:r>
            <a:r>
              <a:rPr i="1" lang="en-GB" sz="1016">
                <a:solidFill>
                  <a:schemeClr val="dk1"/>
                </a:solidFill>
                <a:latin typeface="Calibri"/>
                <a:ea typeface="Calibri"/>
                <a:cs typeface="Calibri"/>
                <a:sym typeface="Calibri"/>
              </a:rPr>
              <a:t>Sports</a:t>
            </a:r>
            <a:endParaRPr i="1" sz="1016" u="none" cap="none" strike="noStrike">
              <a:solidFill>
                <a:schemeClr val="dk1"/>
              </a:solidFill>
              <a:latin typeface="Calibri"/>
              <a:ea typeface="Calibri"/>
              <a:cs typeface="Calibri"/>
              <a:sym typeface="Calibri"/>
            </a:endParaRPr>
          </a:p>
        </p:txBody>
      </p:sp>
      <p:sp>
        <p:nvSpPr>
          <p:cNvPr id="1128" name="Google Shape;1128;p57"/>
          <p:cNvSpPr txBox="1"/>
          <p:nvPr/>
        </p:nvSpPr>
        <p:spPr>
          <a:xfrm>
            <a:off x="796390" y="5170738"/>
            <a:ext cx="2080800" cy="361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lang="en-GB" sz="889">
                <a:solidFill>
                  <a:schemeClr val="dk1"/>
                </a:solidFill>
                <a:latin typeface="Calibri"/>
                <a:ea typeface="Calibri"/>
                <a:cs typeface="Calibri"/>
                <a:sym typeface="Calibri"/>
              </a:rPr>
              <a:t>Qué tiempo hace? </a:t>
            </a:r>
            <a:r>
              <a:rPr i="1" lang="en-GB" sz="889">
                <a:solidFill>
                  <a:schemeClr val="dk1"/>
                </a:solidFill>
                <a:latin typeface="Calibri"/>
                <a:ea typeface="Calibri"/>
                <a:cs typeface="Calibri"/>
                <a:sym typeface="Calibri"/>
              </a:rPr>
              <a:t>What is the weather like?</a:t>
            </a:r>
            <a:endParaRPr i="1" sz="889" u="none" cap="none" strike="noStrike">
              <a:solidFill>
                <a:schemeClr val="dk1"/>
              </a:solidFill>
              <a:latin typeface="Calibri"/>
              <a:ea typeface="Calibri"/>
              <a:cs typeface="Calibri"/>
              <a:sym typeface="Calibri"/>
            </a:endParaRPr>
          </a:p>
        </p:txBody>
      </p:sp>
      <p:sp>
        <p:nvSpPr>
          <p:cNvPr id="1129" name="Google Shape;1129;p57"/>
          <p:cNvSpPr txBox="1"/>
          <p:nvPr/>
        </p:nvSpPr>
        <p:spPr>
          <a:xfrm>
            <a:off x="1261099" y="5952591"/>
            <a:ext cx="407400" cy="2832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635">
                <a:solidFill>
                  <a:schemeClr val="dk1"/>
                </a:solidFill>
                <a:latin typeface="Calibri"/>
                <a:ea typeface="Calibri"/>
                <a:cs typeface="Calibri"/>
                <a:sym typeface="Calibri"/>
              </a:rPr>
              <a:t>It’s cold</a:t>
            </a:r>
            <a:endParaRPr sz="1396"/>
          </a:p>
        </p:txBody>
      </p:sp>
      <p:sp>
        <p:nvSpPr>
          <p:cNvPr id="1130" name="Google Shape;1130;p57"/>
          <p:cNvSpPr txBox="1"/>
          <p:nvPr/>
        </p:nvSpPr>
        <p:spPr>
          <a:xfrm>
            <a:off x="2000826" y="5897311"/>
            <a:ext cx="361800" cy="3810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635">
                <a:solidFill>
                  <a:schemeClr val="dk1"/>
                </a:solidFill>
                <a:latin typeface="Calibri"/>
                <a:ea typeface="Calibri"/>
                <a:cs typeface="Calibri"/>
                <a:sym typeface="Calibri"/>
              </a:rPr>
              <a:t>It’s sunny</a:t>
            </a:r>
            <a:endParaRPr sz="1396"/>
          </a:p>
        </p:txBody>
      </p:sp>
      <p:sp>
        <p:nvSpPr>
          <p:cNvPr id="1131" name="Google Shape;1131;p57"/>
          <p:cNvSpPr txBox="1"/>
          <p:nvPr/>
        </p:nvSpPr>
        <p:spPr>
          <a:xfrm>
            <a:off x="2498061" y="5761086"/>
            <a:ext cx="361200" cy="2832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635">
                <a:solidFill>
                  <a:schemeClr val="dk1"/>
                </a:solidFill>
                <a:latin typeface="Calibri"/>
                <a:ea typeface="Calibri"/>
                <a:cs typeface="Calibri"/>
                <a:sym typeface="Calibri"/>
              </a:rPr>
              <a:t>It’s hot</a:t>
            </a:r>
            <a:endParaRPr sz="1396"/>
          </a:p>
        </p:txBody>
      </p:sp>
      <p:sp>
        <p:nvSpPr>
          <p:cNvPr id="1132" name="Google Shape;1132;p57"/>
          <p:cNvSpPr txBox="1"/>
          <p:nvPr/>
        </p:nvSpPr>
        <p:spPr>
          <a:xfrm>
            <a:off x="808886" y="6797626"/>
            <a:ext cx="609300" cy="2442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508">
                <a:solidFill>
                  <a:schemeClr val="dk1"/>
                </a:solidFill>
                <a:latin typeface="Calibri"/>
                <a:ea typeface="Calibri"/>
                <a:cs typeface="Calibri"/>
                <a:sym typeface="Calibri"/>
              </a:rPr>
              <a:t>It’s good weather</a:t>
            </a:r>
            <a:endParaRPr sz="1396"/>
          </a:p>
        </p:txBody>
      </p:sp>
      <p:sp>
        <p:nvSpPr>
          <p:cNvPr id="1133" name="Google Shape;1133;p57"/>
          <p:cNvSpPr txBox="1"/>
          <p:nvPr/>
        </p:nvSpPr>
        <p:spPr>
          <a:xfrm>
            <a:off x="1629828" y="6794427"/>
            <a:ext cx="356400" cy="2442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508">
                <a:solidFill>
                  <a:schemeClr val="dk1"/>
                </a:solidFill>
                <a:latin typeface="Calibri"/>
                <a:ea typeface="Calibri"/>
                <a:cs typeface="Calibri"/>
                <a:sym typeface="Calibri"/>
              </a:rPr>
              <a:t>It rains</a:t>
            </a:r>
            <a:endParaRPr sz="1396"/>
          </a:p>
        </p:txBody>
      </p:sp>
      <p:sp>
        <p:nvSpPr>
          <p:cNvPr id="1134" name="Google Shape;1134;p57"/>
          <p:cNvSpPr txBox="1"/>
          <p:nvPr/>
        </p:nvSpPr>
        <p:spPr>
          <a:xfrm>
            <a:off x="2312831" y="6791183"/>
            <a:ext cx="356400" cy="244200"/>
          </a:xfrm>
          <a:prstGeom prst="rect">
            <a:avLst/>
          </a:prstGeom>
          <a:solidFill>
            <a:srgbClr val="FBE4D4"/>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508">
                <a:solidFill>
                  <a:schemeClr val="dk1"/>
                </a:solidFill>
                <a:latin typeface="Calibri"/>
                <a:ea typeface="Calibri"/>
                <a:cs typeface="Calibri"/>
                <a:sym typeface="Calibri"/>
              </a:rPr>
              <a:t>It snows</a:t>
            </a:r>
            <a:endParaRPr sz="1396"/>
          </a:p>
        </p:txBody>
      </p:sp>
      <p:sp>
        <p:nvSpPr>
          <p:cNvPr id="1135" name="Google Shape;1135;p57"/>
          <p:cNvSpPr txBox="1"/>
          <p:nvPr/>
        </p:nvSpPr>
        <p:spPr>
          <a:xfrm>
            <a:off x="6642977" y="5346531"/>
            <a:ext cx="1196400" cy="2442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016" u="none" cap="none" strike="noStrike">
                <a:solidFill>
                  <a:schemeClr val="dk1"/>
                </a:solidFill>
                <a:latin typeface="Calibri"/>
                <a:ea typeface="Calibri"/>
                <a:cs typeface="Calibri"/>
                <a:sym typeface="Calibri"/>
              </a:rPr>
              <a:t>Irregular verb</a:t>
            </a:r>
            <a:endParaRPr i="1" sz="1016" u="none" cap="none" strike="noStrike">
              <a:solidFill>
                <a:schemeClr val="dk1"/>
              </a:solidFill>
              <a:latin typeface="Calibri"/>
              <a:ea typeface="Calibri"/>
              <a:cs typeface="Calibri"/>
              <a:sym typeface="Calibri"/>
            </a:endParaRPr>
          </a:p>
        </p:txBody>
      </p:sp>
      <p:sp>
        <p:nvSpPr>
          <p:cNvPr id="1136" name="Google Shape;1136;p57"/>
          <p:cNvSpPr txBox="1"/>
          <p:nvPr/>
        </p:nvSpPr>
        <p:spPr>
          <a:xfrm>
            <a:off x="6794600" y="2095246"/>
            <a:ext cx="18024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lang="en-GB" sz="1016">
                <a:solidFill>
                  <a:schemeClr val="dk1"/>
                </a:solidFill>
                <a:latin typeface="Calibri"/>
                <a:ea typeface="Calibri"/>
                <a:cs typeface="Calibri"/>
                <a:sym typeface="Calibri"/>
              </a:rPr>
              <a:t>El presente – </a:t>
            </a:r>
            <a:r>
              <a:rPr lang="en-GB" sz="1016">
                <a:solidFill>
                  <a:schemeClr val="dk1"/>
                </a:solidFill>
                <a:latin typeface="Calibri"/>
                <a:ea typeface="Calibri"/>
                <a:cs typeface="Calibri"/>
                <a:sym typeface="Calibri"/>
              </a:rPr>
              <a:t>the present tense</a:t>
            </a:r>
            <a:endParaRPr i="1" sz="1016" u="none" cap="none" strike="noStrike">
              <a:solidFill>
                <a:schemeClr val="dk1"/>
              </a:solidFill>
              <a:latin typeface="Calibri"/>
              <a:ea typeface="Calibri"/>
              <a:cs typeface="Calibri"/>
              <a:sym typeface="Calibri"/>
            </a:endParaRPr>
          </a:p>
        </p:txBody>
      </p:sp>
      <p:sp>
        <p:nvSpPr>
          <p:cNvPr id="1137" name="Google Shape;1137;p57"/>
          <p:cNvSpPr txBox="1"/>
          <p:nvPr/>
        </p:nvSpPr>
        <p:spPr>
          <a:xfrm>
            <a:off x="6794603" y="2574131"/>
            <a:ext cx="2861100" cy="8694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lang="en-GB" sz="1016">
                <a:solidFill>
                  <a:schemeClr val="dk1"/>
                </a:solidFill>
                <a:latin typeface="Calibri"/>
                <a:ea typeface="Calibri"/>
                <a:cs typeface="Calibri"/>
                <a:sym typeface="Calibri"/>
              </a:rPr>
              <a:t>The present tense is used to describe what something is like, what is happening now or what we do regularly. </a:t>
            </a:r>
            <a:endParaRPr sz="1396"/>
          </a:p>
          <a:p>
            <a:pPr indent="0" lvl="0" marL="0" marR="0" rtl="0" algn="l">
              <a:lnSpc>
                <a:spcPct val="100000"/>
              </a:lnSpc>
              <a:spcBef>
                <a:spcPts val="0"/>
              </a:spcBef>
              <a:spcAft>
                <a:spcPts val="0"/>
              </a:spcAft>
              <a:buClr>
                <a:srgbClr val="000000"/>
              </a:buClr>
              <a:buSzPts val="1143"/>
              <a:buFont typeface="Arial"/>
              <a:buNone/>
            </a:pPr>
            <a:r>
              <a:rPr i="1" lang="en-GB" sz="1016" u="none" cap="none" strike="noStrike">
                <a:solidFill>
                  <a:schemeClr val="dk1"/>
                </a:solidFill>
                <a:latin typeface="Calibri"/>
                <a:ea typeface="Calibri"/>
                <a:cs typeface="Calibri"/>
                <a:sym typeface="Calibri"/>
              </a:rPr>
              <a:t>To form the present tense</a:t>
            </a:r>
            <a:r>
              <a:rPr i="1" lang="en-GB" sz="1016">
                <a:solidFill>
                  <a:schemeClr val="dk1"/>
                </a:solidFill>
                <a:latin typeface="Calibri"/>
                <a:ea typeface="Calibri"/>
                <a:cs typeface="Calibri"/>
                <a:sym typeface="Calibri"/>
              </a:rPr>
              <a:t>: remove the –ar, -er, -ir from the verb and add the endings:</a:t>
            </a:r>
            <a:endParaRPr i="1" sz="1016" u="none" cap="none" strike="noStrike">
              <a:solidFill>
                <a:schemeClr val="dk1"/>
              </a:solidFill>
              <a:latin typeface="Calibri"/>
              <a:ea typeface="Calibri"/>
              <a:cs typeface="Calibri"/>
              <a:sym typeface="Calibri"/>
            </a:endParaRPr>
          </a:p>
        </p:txBody>
      </p:sp>
      <p:sp>
        <p:nvSpPr>
          <p:cNvPr id="1138" name="Google Shape;1138;p57"/>
          <p:cNvSpPr txBox="1"/>
          <p:nvPr/>
        </p:nvSpPr>
        <p:spPr>
          <a:xfrm>
            <a:off x="3117366" y="6457231"/>
            <a:ext cx="2395800" cy="4005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1016">
                <a:solidFill>
                  <a:schemeClr val="dk1"/>
                </a:solidFill>
                <a:latin typeface="Calibri"/>
                <a:ea typeface="Calibri"/>
                <a:cs typeface="Calibri"/>
                <a:sym typeface="Calibri"/>
              </a:rPr>
              <a:t>Regla: After an opinion phrase the verb (the action)must end in –ar, -er or -ir</a:t>
            </a:r>
            <a:endParaRPr sz="1016">
              <a:solidFill>
                <a:schemeClr val="dk1"/>
              </a:solidFill>
              <a:latin typeface="Calibri"/>
              <a:ea typeface="Calibri"/>
              <a:cs typeface="Calibri"/>
              <a:sym typeface="Calibri"/>
            </a:endParaRPr>
          </a:p>
        </p:txBody>
      </p:sp>
      <p:sp>
        <p:nvSpPr>
          <p:cNvPr id="1139" name="Google Shape;1139;p57"/>
          <p:cNvSpPr txBox="1"/>
          <p:nvPr/>
        </p:nvSpPr>
        <p:spPr>
          <a:xfrm>
            <a:off x="608813" y="184398"/>
            <a:ext cx="8084100" cy="799500"/>
          </a:xfrm>
          <a:prstGeom prst="rect">
            <a:avLst/>
          </a:prstGeom>
          <a:solidFill>
            <a:srgbClr val="DDEAF6"/>
          </a:solidFill>
          <a:ln>
            <a:noFill/>
          </a:ln>
        </p:spPr>
        <p:txBody>
          <a:bodyPr anchorCtr="0" anchor="ctr" bIns="43500" lIns="87050" spcFirstLastPara="1" rIns="87050" wrap="square" tIns="43500">
            <a:noAutofit/>
          </a:bodyPr>
          <a:lstStyle/>
          <a:p>
            <a:pPr indent="0" lvl="0" marL="0" marR="0" rtl="0" algn="l">
              <a:lnSpc>
                <a:spcPct val="90000"/>
              </a:lnSpc>
              <a:spcBef>
                <a:spcPts val="0"/>
              </a:spcBef>
              <a:spcAft>
                <a:spcPts val="0"/>
              </a:spcAft>
              <a:buClr>
                <a:schemeClr val="dk1"/>
              </a:buClr>
              <a:buSzPts val="3428"/>
              <a:buFont typeface="Calibri"/>
              <a:buNone/>
            </a:pPr>
            <a:r>
              <a:rPr b="1" lang="en-GB" sz="3301">
                <a:solidFill>
                  <a:schemeClr val="dk1"/>
                </a:solidFill>
                <a:latin typeface="Arial"/>
                <a:ea typeface="Arial"/>
                <a:cs typeface="Arial"/>
                <a:sym typeface="Arial"/>
              </a:rPr>
              <a:t>Spanish Year 7 Half term 2 Mi Tiempo Libre</a:t>
            </a:r>
            <a:endParaRPr b="1" sz="3301">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58"/>
          <p:cNvSpPr txBox="1"/>
          <p:nvPr>
            <p:ph type="title"/>
          </p:nvPr>
        </p:nvSpPr>
        <p:spPr>
          <a:xfrm>
            <a:off x="608813" y="184398"/>
            <a:ext cx="63474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Spanish Year 7 Half term 3 Mi insti </a:t>
            </a:r>
            <a:endParaRPr b="1" sz="3301">
              <a:latin typeface="Arial"/>
              <a:ea typeface="Arial"/>
              <a:cs typeface="Arial"/>
              <a:sym typeface="Arial"/>
            </a:endParaRPr>
          </a:p>
        </p:txBody>
      </p:sp>
      <p:sp>
        <p:nvSpPr>
          <p:cNvPr id="1146" name="Google Shape;1146;p58"/>
          <p:cNvSpPr/>
          <p:nvPr/>
        </p:nvSpPr>
        <p:spPr>
          <a:xfrm>
            <a:off x="608813" y="1203971"/>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147" name="Google Shape;1147;p58"/>
          <p:cNvSpPr/>
          <p:nvPr/>
        </p:nvSpPr>
        <p:spPr>
          <a:xfrm>
            <a:off x="718500" y="2039996"/>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148" name="Google Shape;1148;p58"/>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149" name="Google Shape;1149;p58"/>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150" name="Google Shape;1150;p58"/>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151" name="Google Shape;1151;p58"/>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152" name="Google Shape;1152;p58"/>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Grammar &amp; Phonics</a:t>
            </a:r>
            <a:endParaRPr b="0" i="0" sz="1396" u="none" cap="none" strike="noStrike">
              <a:solidFill>
                <a:srgbClr val="000000"/>
              </a:solidFill>
              <a:latin typeface="Arial"/>
              <a:ea typeface="Arial"/>
              <a:cs typeface="Arial"/>
              <a:sym typeface="Arial"/>
            </a:endParaRPr>
          </a:p>
        </p:txBody>
      </p:sp>
      <p:sp>
        <p:nvSpPr>
          <p:cNvPr id="1153" name="Google Shape;1153;p58"/>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154" name="Google Shape;1154;p58"/>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155" name="Google Shape;1155;p58"/>
          <p:cNvPicPr preferRelativeResize="0"/>
          <p:nvPr/>
        </p:nvPicPr>
        <p:blipFill rotWithShape="1">
          <a:blip r:embed="rId4">
            <a:alphaModFix/>
          </a:blip>
          <a:srcRect b="0" l="0" r="0" t="0"/>
          <a:stretch/>
        </p:blipFill>
        <p:spPr>
          <a:xfrm>
            <a:off x="759039" y="2408934"/>
            <a:ext cx="2155452" cy="1645104"/>
          </a:xfrm>
          <a:prstGeom prst="rect">
            <a:avLst/>
          </a:prstGeom>
          <a:noFill/>
          <a:ln>
            <a:noFill/>
          </a:ln>
        </p:spPr>
      </p:pic>
      <p:sp>
        <p:nvSpPr>
          <p:cNvPr id="1156" name="Google Shape;1156;p58"/>
          <p:cNvSpPr txBox="1"/>
          <p:nvPr/>
        </p:nvSpPr>
        <p:spPr>
          <a:xfrm>
            <a:off x="759039" y="2070048"/>
            <a:ext cx="13941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016" u="none" cap="none" strike="noStrike">
                <a:solidFill>
                  <a:schemeClr val="dk1"/>
                </a:solidFill>
                <a:latin typeface="Calibri"/>
                <a:ea typeface="Calibri"/>
                <a:cs typeface="Calibri"/>
                <a:sym typeface="Calibri"/>
              </a:rPr>
              <a:t>Las asignaturas -</a:t>
            </a:r>
            <a:r>
              <a:rPr b="0" i="1" lang="en-GB" sz="1016" u="none" cap="none" strike="noStrike">
                <a:solidFill>
                  <a:schemeClr val="dk1"/>
                </a:solidFill>
                <a:latin typeface="Calibri"/>
                <a:ea typeface="Calibri"/>
                <a:cs typeface="Calibri"/>
                <a:sym typeface="Calibri"/>
              </a:rPr>
              <a:t>Subjects</a:t>
            </a:r>
            <a:endParaRPr b="0" i="1" sz="1016" u="none" cap="none" strike="noStrike">
              <a:solidFill>
                <a:schemeClr val="dk1"/>
              </a:solidFill>
              <a:latin typeface="Calibri"/>
              <a:ea typeface="Calibri"/>
              <a:cs typeface="Calibri"/>
              <a:sym typeface="Calibri"/>
            </a:endParaRPr>
          </a:p>
        </p:txBody>
      </p:sp>
      <p:pic>
        <p:nvPicPr>
          <p:cNvPr id="1157" name="Google Shape;1157;p58"/>
          <p:cNvPicPr preferRelativeResize="0"/>
          <p:nvPr/>
        </p:nvPicPr>
        <p:blipFill rotWithShape="1">
          <a:blip r:embed="rId5">
            <a:alphaModFix/>
          </a:blip>
          <a:srcRect b="0" l="0" r="0" t="0"/>
          <a:stretch/>
        </p:blipFill>
        <p:spPr>
          <a:xfrm>
            <a:off x="740414" y="4425111"/>
            <a:ext cx="2123479" cy="2175924"/>
          </a:xfrm>
          <a:prstGeom prst="rect">
            <a:avLst/>
          </a:prstGeom>
          <a:noFill/>
          <a:ln>
            <a:noFill/>
          </a:ln>
        </p:spPr>
      </p:pic>
      <p:pic>
        <p:nvPicPr>
          <p:cNvPr id="1158" name="Google Shape;1158;p58"/>
          <p:cNvPicPr preferRelativeResize="0"/>
          <p:nvPr/>
        </p:nvPicPr>
        <p:blipFill rotWithShape="1">
          <a:blip r:embed="rId6">
            <a:alphaModFix/>
          </a:blip>
          <a:srcRect b="0" l="0" r="16164" t="10266"/>
          <a:stretch/>
        </p:blipFill>
        <p:spPr>
          <a:xfrm>
            <a:off x="3082688" y="2070049"/>
            <a:ext cx="2097770" cy="1587592"/>
          </a:xfrm>
          <a:prstGeom prst="rect">
            <a:avLst/>
          </a:prstGeom>
          <a:noFill/>
          <a:ln>
            <a:noFill/>
          </a:ln>
        </p:spPr>
      </p:pic>
      <p:pic>
        <p:nvPicPr>
          <p:cNvPr id="1159" name="Google Shape;1159;p58"/>
          <p:cNvPicPr preferRelativeResize="0"/>
          <p:nvPr/>
        </p:nvPicPr>
        <p:blipFill rotWithShape="1">
          <a:blip r:embed="rId7">
            <a:alphaModFix/>
          </a:blip>
          <a:srcRect b="0" l="0" r="0" t="0"/>
          <a:stretch/>
        </p:blipFill>
        <p:spPr>
          <a:xfrm>
            <a:off x="6717448" y="2093590"/>
            <a:ext cx="3365739" cy="1540511"/>
          </a:xfrm>
          <a:prstGeom prst="rect">
            <a:avLst/>
          </a:prstGeom>
          <a:noFill/>
          <a:ln>
            <a:noFill/>
          </a:ln>
        </p:spPr>
      </p:pic>
      <p:pic>
        <p:nvPicPr>
          <p:cNvPr id="1160" name="Google Shape;1160;p58"/>
          <p:cNvPicPr preferRelativeResize="0"/>
          <p:nvPr/>
        </p:nvPicPr>
        <p:blipFill rotWithShape="1">
          <a:blip r:embed="rId8">
            <a:alphaModFix/>
          </a:blip>
          <a:srcRect b="0" l="0" r="5660" t="0"/>
          <a:stretch/>
        </p:blipFill>
        <p:spPr>
          <a:xfrm>
            <a:off x="5133888" y="2482013"/>
            <a:ext cx="1351594" cy="828721"/>
          </a:xfrm>
          <a:prstGeom prst="rect">
            <a:avLst/>
          </a:prstGeom>
          <a:noFill/>
          <a:ln>
            <a:noFill/>
          </a:ln>
        </p:spPr>
      </p:pic>
      <p:pic>
        <p:nvPicPr>
          <p:cNvPr id="1161" name="Google Shape;1161;p58"/>
          <p:cNvPicPr preferRelativeResize="0"/>
          <p:nvPr/>
        </p:nvPicPr>
        <p:blipFill rotWithShape="1">
          <a:blip r:embed="rId9">
            <a:alphaModFix/>
          </a:blip>
          <a:srcRect b="20121" l="0" r="557" t="2070"/>
          <a:stretch/>
        </p:blipFill>
        <p:spPr>
          <a:xfrm>
            <a:off x="3140350" y="3657640"/>
            <a:ext cx="3197340" cy="1768910"/>
          </a:xfrm>
          <a:prstGeom prst="rect">
            <a:avLst/>
          </a:prstGeom>
          <a:noFill/>
          <a:ln>
            <a:noFill/>
          </a:ln>
        </p:spPr>
      </p:pic>
      <p:sp>
        <p:nvSpPr>
          <p:cNvPr id="1162" name="Google Shape;1162;p58"/>
          <p:cNvSpPr/>
          <p:nvPr/>
        </p:nvSpPr>
        <p:spPr>
          <a:xfrm>
            <a:off x="3275852" y="5747246"/>
            <a:ext cx="2994600" cy="274200"/>
          </a:xfrm>
          <a:prstGeom prst="rect">
            <a:avLst/>
          </a:prstGeom>
          <a:solidFill>
            <a:schemeClr val="lt1"/>
          </a:solidFill>
          <a:ln>
            <a:noFill/>
          </a:ln>
        </p:spPr>
        <p:txBody>
          <a:bodyPr anchorCtr="0" anchor="ctr" bIns="43500" lIns="87050" spcFirstLastPara="1" rIns="87050" wrap="square" tIns="43500">
            <a:noAutofit/>
          </a:bodyPr>
          <a:lstStyle/>
          <a:p>
            <a:pPr indent="0" lvl="0" marL="0" marR="0" rtl="0" algn="ctr">
              <a:spcBef>
                <a:spcPts val="0"/>
              </a:spcBef>
              <a:spcAft>
                <a:spcPts val="0"/>
              </a:spcAft>
              <a:buNone/>
            </a:pPr>
            <a:r>
              <a:rPr b="1" i="0" lang="en-GB" sz="1396" u="none" cap="none" strike="noStrike">
                <a:solidFill>
                  <a:srgbClr val="7030A0"/>
                </a:solidFill>
                <a:latin typeface="Calibri"/>
                <a:ea typeface="Calibri"/>
                <a:cs typeface="Calibri"/>
                <a:sym typeface="Calibri"/>
              </a:rPr>
              <a:t>Me gusta </a:t>
            </a:r>
            <a:r>
              <a:rPr b="1" i="0" lang="en-GB" sz="1396" u="none" cap="none" strike="noStrike">
                <a:solidFill>
                  <a:srgbClr val="0070C0"/>
                </a:solidFill>
                <a:latin typeface="Calibri"/>
                <a:ea typeface="Calibri"/>
                <a:cs typeface="Calibri"/>
                <a:sym typeface="Calibri"/>
              </a:rPr>
              <a:t>la música </a:t>
            </a:r>
            <a:r>
              <a:rPr b="1" i="0" lang="en-GB" sz="1396" u="none" cap="none" strike="noStrike">
                <a:solidFill>
                  <a:srgbClr val="FF0000"/>
                </a:solidFill>
                <a:latin typeface="Calibri"/>
                <a:ea typeface="Calibri"/>
                <a:cs typeface="Calibri"/>
                <a:sym typeface="Calibri"/>
              </a:rPr>
              <a:t>porque es </a:t>
            </a:r>
            <a:r>
              <a:rPr b="1" i="0" lang="en-GB" sz="1396" u="none" cap="none" strike="noStrike">
                <a:solidFill>
                  <a:srgbClr val="00B050"/>
                </a:solidFill>
                <a:latin typeface="Calibri"/>
                <a:ea typeface="Calibri"/>
                <a:cs typeface="Calibri"/>
                <a:sym typeface="Calibri"/>
              </a:rPr>
              <a:t>divertida</a:t>
            </a:r>
            <a:r>
              <a:rPr b="0" i="0" lang="en-GB" sz="1396" u="none" cap="none" strike="noStrike">
                <a:solidFill>
                  <a:schemeClr val="dk1"/>
                </a:solidFill>
                <a:latin typeface="Calibri"/>
                <a:ea typeface="Calibri"/>
                <a:cs typeface="Calibri"/>
                <a:sym typeface="Calibri"/>
              </a:rPr>
              <a:t>.</a:t>
            </a:r>
            <a:endParaRPr sz="1396"/>
          </a:p>
        </p:txBody>
      </p:sp>
      <p:sp>
        <p:nvSpPr>
          <p:cNvPr id="1163" name="Google Shape;1163;p58"/>
          <p:cNvSpPr/>
          <p:nvPr/>
        </p:nvSpPr>
        <p:spPr>
          <a:xfrm>
            <a:off x="3076830" y="6192449"/>
            <a:ext cx="803100" cy="633600"/>
          </a:xfrm>
          <a:prstGeom prst="rect">
            <a:avLst/>
          </a:prstGeom>
          <a:solidFill>
            <a:schemeClr val="lt1"/>
          </a:solidFill>
          <a:ln cap="flat" cmpd="sng" w="12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spcBef>
                <a:spcPts val="0"/>
              </a:spcBef>
              <a:spcAft>
                <a:spcPts val="0"/>
              </a:spcAft>
              <a:buNone/>
            </a:pPr>
            <a:r>
              <a:rPr b="1" i="0" lang="en-GB" sz="889" u="none" cap="none" strike="noStrike">
                <a:solidFill>
                  <a:srgbClr val="7030A0"/>
                </a:solidFill>
                <a:latin typeface="Calibri"/>
                <a:ea typeface="Calibri"/>
                <a:cs typeface="Calibri"/>
                <a:sym typeface="Calibri"/>
              </a:rPr>
              <a:t>Opinion phrase </a:t>
            </a:r>
            <a:endParaRPr sz="1396"/>
          </a:p>
          <a:p>
            <a:pPr indent="0" lvl="0" marL="0" marR="0" rtl="0" algn="l">
              <a:spcBef>
                <a:spcPts val="0"/>
              </a:spcBef>
              <a:spcAft>
                <a:spcPts val="0"/>
              </a:spcAft>
              <a:buNone/>
            </a:pPr>
            <a:r>
              <a:rPr b="1" lang="en-GB" sz="889">
                <a:solidFill>
                  <a:srgbClr val="7030A0"/>
                </a:solidFill>
                <a:latin typeface="Calibri"/>
                <a:ea typeface="Calibri"/>
                <a:cs typeface="Calibri"/>
                <a:sym typeface="Calibri"/>
              </a:rPr>
              <a:t>Singular = el/la</a:t>
            </a:r>
            <a:endParaRPr sz="1396"/>
          </a:p>
          <a:p>
            <a:pPr indent="0" lvl="0" marL="0" marR="0" rtl="0" algn="l">
              <a:spcBef>
                <a:spcPts val="0"/>
              </a:spcBef>
              <a:spcAft>
                <a:spcPts val="0"/>
              </a:spcAft>
              <a:buNone/>
            </a:pPr>
            <a:r>
              <a:rPr b="1" lang="en-GB" sz="889">
                <a:solidFill>
                  <a:srgbClr val="7030A0"/>
                </a:solidFill>
                <a:latin typeface="Calibri"/>
                <a:ea typeface="Calibri"/>
                <a:cs typeface="Calibri"/>
                <a:sym typeface="Calibri"/>
              </a:rPr>
              <a:t>Plural = los/las</a:t>
            </a:r>
            <a:endParaRPr sz="1396"/>
          </a:p>
        </p:txBody>
      </p:sp>
      <p:sp>
        <p:nvSpPr>
          <p:cNvPr id="1164" name="Google Shape;1164;p58"/>
          <p:cNvSpPr/>
          <p:nvPr/>
        </p:nvSpPr>
        <p:spPr>
          <a:xfrm>
            <a:off x="4088152" y="6192449"/>
            <a:ext cx="626400" cy="633600"/>
          </a:xfrm>
          <a:prstGeom prst="rect">
            <a:avLst/>
          </a:prstGeom>
          <a:solidFill>
            <a:schemeClr val="lt1"/>
          </a:solidFill>
          <a:ln cap="flat" cmpd="sng" w="12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spcBef>
                <a:spcPts val="0"/>
              </a:spcBef>
              <a:spcAft>
                <a:spcPts val="0"/>
              </a:spcAft>
              <a:buNone/>
            </a:pPr>
            <a:r>
              <a:rPr b="1" lang="en-GB" sz="889">
                <a:solidFill>
                  <a:srgbClr val="0070C0"/>
                </a:solidFill>
                <a:latin typeface="Calibri"/>
                <a:ea typeface="Calibri"/>
                <a:cs typeface="Calibri"/>
                <a:sym typeface="Calibri"/>
              </a:rPr>
              <a:t>Subject </a:t>
            </a:r>
            <a:endParaRPr sz="1396"/>
          </a:p>
          <a:p>
            <a:pPr indent="0" lvl="0" marL="0" marR="0" rtl="0" algn="l">
              <a:spcBef>
                <a:spcPts val="0"/>
              </a:spcBef>
              <a:spcAft>
                <a:spcPts val="0"/>
              </a:spcAft>
              <a:buNone/>
            </a:pPr>
            <a:r>
              <a:rPr b="1" lang="en-GB" sz="889">
                <a:solidFill>
                  <a:srgbClr val="0070C0"/>
                </a:solidFill>
                <a:latin typeface="Calibri"/>
                <a:ea typeface="Calibri"/>
                <a:cs typeface="Calibri"/>
                <a:sym typeface="Calibri"/>
              </a:rPr>
              <a:t>La = singular + feminine</a:t>
            </a:r>
            <a:endParaRPr sz="1396"/>
          </a:p>
        </p:txBody>
      </p:sp>
      <p:sp>
        <p:nvSpPr>
          <p:cNvPr id="1165" name="Google Shape;1165;p58"/>
          <p:cNvSpPr/>
          <p:nvPr/>
        </p:nvSpPr>
        <p:spPr>
          <a:xfrm>
            <a:off x="4903543" y="6192449"/>
            <a:ext cx="682500" cy="633600"/>
          </a:xfrm>
          <a:prstGeom prst="rect">
            <a:avLst/>
          </a:prstGeom>
          <a:solidFill>
            <a:schemeClr val="lt1"/>
          </a:solidFill>
          <a:ln cap="flat" cmpd="sng" w="12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spcBef>
                <a:spcPts val="0"/>
              </a:spcBef>
              <a:spcAft>
                <a:spcPts val="0"/>
              </a:spcAft>
              <a:buNone/>
            </a:pPr>
            <a:r>
              <a:rPr b="1" lang="en-GB" sz="889">
                <a:solidFill>
                  <a:srgbClr val="FF0000"/>
                </a:solidFill>
                <a:latin typeface="Calibri"/>
                <a:ea typeface="Calibri"/>
                <a:cs typeface="Calibri"/>
                <a:sym typeface="Calibri"/>
              </a:rPr>
              <a:t>Porque es = singular opinion phrase</a:t>
            </a:r>
            <a:endParaRPr sz="1396"/>
          </a:p>
        </p:txBody>
      </p:sp>
      <p:sp>
        <p:nvSpPr>
          <p:cNvPr id="1166" name="Google Shape;1166;p58"/>
          <p:cNvSpPr/>
          <p:nvPr/>
        </p:nvSpPr>
        <p:spPr>
          <a:xfrm>
            <a:off x="5758358" y="6211059"/>
            <a:ext cx="626400" cy="633600"/>
          </a:xfrm>
          <a:prstGeom prst="rect">
            <a:avLst/>
          </a:prstGeom>
          <a:solidFill>
            <a:schemeClr val="lt1"/>
          </a:solidFill>
          <a:ln cap="flat" cmpd="sng" w="12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spcBef>
                <a:spcPts val="0"/>
              </a:spcBef>
              <a:spcAft>
                <a:spcPts val="0"/>
              </a:spcAft>
              <a:buNone/>
            </a:pPr>
            <a:r>
              <a:rPr b="1" lang="en-GB" sz="889">
                <a:solidFill>
                  <a:srgbClr val="00B050"/>
                </a:solidFill>
                <a:latin typeface="Calibri"/>
                <a:ea typeface="Calibri"/>
                <a:cs typeface="Calibri"/>
                <a:sym typeface="Calibri"/>
              </a:rPr>
              <a:t>Divertida = feminine adjective</a:t>
            </a:r>
            <a:endParaRPr sz="1396"/>
          </a:p>
          <a:p>
            <a:pPr indent="0" lvl="0" marL="0" marR="0" rtl="0" algn="l">
              <a:spcBef>
                <a:spcPts val="0"/>
              </a:spcBef>
              <a:spcAft>
                <a:spcPts val="0"/>
              </a:spcAft>
              <a:buNone/>
            </a:pPr>
            <a:r>
              <a:rPr b="1" lang="en-GB" sz="889">
                <a:solidFill>
                  <a:srgbClr val="00B050"/>
                </a:solidFill>
                <a:latin typeface="Calibri"/>
                <a:ea typeface="Calibri"/>
                <a:cs typeface="Calibri"/>
                <a:sym typeface="Calibri"/>
              </a:rPr>
              <a:t>(la música)</a:t>
            </a:r>
            <a:endParaRPr sz="1396"/>
          </a:p>
        </p:txBody>
      </p:sp>
      <p:sp>
        <p:nvSpPr>
          <p:cNvPr id="1167" name="Google Shape;1167;p58"/>
          <p:cNvSpPr/>
          <p:nvPr/>
        </p:nvSpPr>
        <p:spPr>
          <a:xfrm>
            <a:off x="3879668" y="6384000"/>
            <a:ext cx="196800" cy="184200"/>
          </a:xfrm>
          <a:prstGeom prst="rightArrow">
            <a:avLst>
              <a:gd fmla="val 50000" name="adj1"/>
              <a:gd fmla="val 50000" name="adj2"/>
            </a:avLst>
          </a:prstGeom>
          <a:solidFill>
            <a:schemeClr val="dk1"/>
          </a:solidFill>
          <a:ln cap="flat" cmpd="sng" w="12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t/>
            </a:r>
            <a:endParaRPr sz="1777">
              <a:solidFill>
                <a:schemeClr val="lt1"/>
              </a:solidFill>
              <a:latin typeface="Calibri"/>
              <a:ea typeface="Calibri"/>
              <a:cs typeface="Calibri"/>
              <a:sym typeface="Calibri"/>
            </a:endParaRPr>
          </a:p>
        </p:txBody>
      </p:sp>
      <p:sp>
        <p:nvSpPr>
          <p:cNvPr id="1168" name="Google Shape;1168;p58"/>
          <p:cNvSpPr/>
          <p:nvPr/>
        </p:nvSpPr>
        <p:spPr>
          <a:xfrm>
            <a:off x="4718711" y="6384000"/>
            <a:ext cx="196800" cy="184200"/>
          </a:xfrm>
          <a:prstGeom prst="rightArrow">
            <a:avLst>
              <a:gd fmla="val 50000" name="adj1"/>
              <a:gd fmla="val 50000" name="adj2"/>
            </a:avLst>
          </a:prstGeom>
          <a:solidFill>
            <a:schemeClr val="dk1"/>
          </a:solidFill>
          <a:ln cap="flat" cmpd="sng" w="12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t/>
            </a:r>
            <a:endParaRPr sz="1777">
              <a:solidFill>
                <a:schemeClr val="lt1"/>
              </a:solidFill>
              <a:latin typeface="Calibri"/>
              <a:ea typeface="Calibri"/>
              <a:cs typeface="Calibri"/>
              <a:sym typeface="Calibri"/>
            </a:endParaRPr>
          </a:p>
        </p:txBody>
      </p:sp>
      <p:sp>
        <p:nvSpPr>
          <p:cNvPr id="1169" name="Google Shape;1169;p58"/>
          <p:cNvSpPr/>
          <p:nvPr/>
        </p:nvSpPr>
        <p:spPr>
          <a:xfrm>
            <a:off x="5583494" y="6384000"/>
            <a:ext cx="196800" cy="184200"/>
          </a:xfrm>
          <a:prstGeom prst="rightArrow">
            <a:avLst>
              <a:gd fmla="val 50000" name="adj1"/>
              <a:gd fmla="val 50000" name="adj2"/>
            </a:avLst>
          </a:prstGeom>
          <a:solidFill>
            <a:schemeClr val="dk1"/>
          </a:solidFill>
          <a:ln cap="flat" cmpd="sng" w="12100">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t/>
            </a:r>
            <a:endParaRPr sz="1777">
              <a:solidFill>
                <a:schemeClr val="lt1"/>
              </a:solidFill>
              <a:latin typeface="Calibri"/>
              <a:ea typeface="Calibri"/>
              <a:cs typeface="Calibri"/>
              <a:sym typeface="Calibri"/>
            </a:endParaRPr>
          </a:p>
        </p:txBody>
      </p:sp>
      <p:sp>
        <p:nvSpPr>
          <p:cNvPr id="1170" name="Google Shape;1170;p58"/>
          <p:cNvSpPr txBox="1"/>
          <p:nvPr/>
        </p:nvSpPr>
        <p:spPr>
          <a:xfrm>
            <a:off x="3162505" y="5489329"/>
            <a:ext cx="6420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i="0" lang="en-GB" sz="1016" u="none" cap="none" strike="noStrike">
                <a:solidFill>
                  <a:schemeClr val="dk1"/>
                </a:solidFill>
                <a:latin typeface="Calibri"/>
                <a:ea typeface="Calibri"/>
                <a:cs typeface="Calibri"/>
                <a:sym typeface="Calibri"/>
              </a:rPr>
              <a:t>Example:</a:t>
            </a:r>
            <a:endParaRPr i="1" sz="1016" u="none" cap="none" strike="noStrike">
              <a:solidFill>
                <a:schemeClr val="dk1"/>
              </a:solidFill>
              <a:latin typeface="Calibri"/>
              <a:ea typeface="Calibri"/>
              <a:cs typeface="Calibri"/>
              <a:sym typeface="Calibri"/>
            </a:endParaRPr>
          </a:p>
        </p:txBody>
      </p:sp>
      <p:pic>
        <p:nvPicPr>
          <p:cNvPr id="1171" name="Google Shape;1171;p58"/>
          <p:cNvPicPr preferRelativeResize="0"/>
          <p:nvPr/>
        </p:nvPicPr>
        <p:blipFill rotWithShape="1">
          <a:blip r:embed="rId10">
            <a:alphaModFix/>
          </a:blip>
          <a:srcRect b="0" l="0" r="0" t="0"/>
          <a:stretch/>
        </p:blipFill>
        <p:spPr>
          <a:xfrm>
            <a:off x="8691738" y="3576271"/>
            <a:ext cx="1454514" cy="1736488"/>
          </a:xfrm>
          <a:prstGeom prst="rect">
            <a:avLst/>
          </a:prstGeom>
          <a:noFill/>
          <a:ln>
            <a:noFill/>
          </a:ln>
        </p:spPr>
      </p:pic>
      <p:pic>
        <p:nvPicPr>
          <p:cNvPr id="1172" name="Google Shape;1172;p58"/>
          <p:cNvPicPr preferRelativeResize="0"/>
          <p:nvPr/>
        </p:nvPicPr>
        <p:blipFill rotWithShape="1">
          <a:blip r:embed="rId11">
            <a:alphaModFix/>
          </a:blip>
          <a:srcRect b="19017" l="16645" r="23093" t="57390"/>
          <a:stretch/>
        </p:blipFill>
        <p:spPr>
          <a:xfrm>
            <a:off x="759039" y="6582858"/>
            <a:ext cx="1618571" cy="361670"/>
          </a:xfrm>
          <a:prstGeom prst="rect">
            <a:avLst/>
          </a:prstGeom>
          <a:noFill/>
          <a:ln>
            <a:noFill/>
          </a:ln>
        </p:spPr>
      </p:pic>
      <p:pic>
        <p:nvPicPr>
          <p:cNvPr id="1173" name="Google Shape;1173;p58"/>
          <p:cNvPicPr preferRelativeResize="0"/>
          <p:nvPr/>
        </p:nvPicPr>
        <p:blipFill rotWithShape="1">
          <a:blip r:embed="rId12">
            <a:alphaModFix/>
          </a:blip>
          <a:srcRect b="0" l="0" r="0" t="0"/>
          <a:stretch/>
        </p:blipFill>
        <p:spPr>
          <a:xfrm>
            <a:off x="6731546" y="5409341"/>
            <a:ext cx="3365736" cy="1051896"/>
          </a:xfrm>
          <a:prstGeom prst="rect">
            <a:avLst/>
          </a:prstGeom>
          <a:noFill/>
          <a:ln>
            <a:noFill/>
          </a:ln>
        </p:spPr>
      </p:pic>
      <p:pic>
        <p:nvPicPr>
          <p:cNvPr id="1174" name="Google Shape;1174;p58"/>
          <p:cNvPicPr preferRelativeResize="0"/>
          <p:nvPr/>
        </p:nvPicPr>
        <p:blipFill rotWithShape="1">
          <a:blip r:embed="rId13">
            <a:alphaModFix/>
          </a:blip>
          <a:srcRect b="0" l="0" r="0" t="0"/>
          <a:stretch/>
        </p:blipFill>
        <p:spPr>
          <a:xfrm>
            <a:off x="6780568" y="3627619"/>
            <a:ext cx="1799458" cy="1631906"/>
          </a:xfrm>
          <a:prstGeom prst="rect">
            <a:avLst/>
          </a:prstGeom>
          <a:noFill/>
          <a:ln>
            <a:noFill/>
          </a:ln>
        </p:spPr>
      </p:pic>
      <p:sp>
        <p:nvSpPr>
          <p:cNvPr id="1175" name="Google Shape;1175;p58"/>
          <p:cNvSpPr txBox="1"/>
          <p:nvPr/>
        </p:nvSpPr>
        <p:spPr>
          <a:xfrm>
            <a:off x="6759983" y="3360179"/>
            <a:ext cx="690300" cy="2637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Verbs</a:t>
            </a:r>
            <a:endParaRPr b="0" i="0" sz="1396"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59"/>
          <p:cNvSpPr txBox="1"/>
          <p:nvPr>
            <p:ph type="title"/>
          </p:nvPr>
        </p:nvSpPr>
        <p:spPr>
          <a:xfrm>
            <a:off x="608813" y="184398"/>
            <a:ext cx="63474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Spanish Year 7 Half term 3 Mi insti </a:t>
            </a:r>
            <a:endParaRPr b="1" sz="3301">
              <a:latin typeface="Arial"/>
              <a:ea typeface="Arial"/>
              <a:cs typeface="Arial"/>
              <a:sym typeface="Arial"/>
            </a:endParaRPr>
          </a:p>
        </p:txBody>
      </p:sp>
      <p:sp>
        <p:nvSpPr>
          <p:cNvPr id="1182" name="Google Shape;1182;p59"/>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183" name="Google Shape;1183;p59"/>
          <p:cNvSpPr/>
          <p:nvPr/>
        </p:nvSpPr>
        <p:spPr>
          <a:xfrm>
            <a:off x="718500" y="1916700"/>
            <a:ext cx="2220000" cy="50796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184" name="Google Shape;1184;p59"/>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185" name="Google Shape;1185;p59"/>
          <p:cNvSpPr/>
          <p:nvPr/>
        </p:nvSpPr>
        <p:spPr>
          <a:xfrm>
            <a:off x="3045300" y="1916700"/>
            <a:ext cx="3455700" cy="50796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186" name="Google Shape;1186;p59"/>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187" name="Google Shape;1187;p59"/>
          <p:cNvSpPr/>
          <p:nvPr/>
        </p:nvSpPr>
        <p:spPr>
          <a:xfrm>
            <a:off x="6653850" y="1916700"/>
            <a:ext cx="3522600" cy="50796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188" name="Google Shape;1188;p59"/>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latin typeface="Arial"/>
                <a:ea typeface="Arial"/>
                <a:cs typeface="Arial"/>
                <a:sym typeface="Arial"/>
              </a:rPr>
              <a:t>Grammar &amp; Phonics</a:t>
            </a:r>
            <a:endParaRPr b="0" i="0" sz="1396" u="none" cap="none" strike="noStrike">
              <a:solidFill>
                <a:srgbClr val="000000"/>
              </a:solidFill>
              <a:latin typeface="Arial"/>
              <a:ea typeface="Arial"/>
              <a:cs typeface="Arial"/>
              <a:sym typeface="Arial"/>
            </a:endParaRPr>
          </a:p>
        </p:txBody>
      </p:sp>
      <p:sp>
        <p:nvSpPr>
          <p:cNvPr id="1189" name="Google Shape;1189;p59"/>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190" name="Google Shape;1190;p59"/>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191" name="Google Shape;1191;p59"/>
          <p:cNvSpPr txBox="1"/>
          <p:nvPr/>
        </p:nvSpPr>
        <p:spPr>
          <a:xfrm flipH="1">
            <a:off x="3091232" y="2649349"/>
            <a:ext cx="3522600" cy="5568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016">
                <a:solidFill>
                  <a:srgbClr val="0070C0"/>
                </a:solidFill>
                <a:latin typeface="Calibri"/>
                <a:ea typeface="Calibri"/>
                <a:cs typeface="Calibri"/>
                <a:sym typeface="Calibri"/>
              </a:rPr>
              <a:t>Mi día favorito es el </a:t>
            </a:r>
            <a:r>
              <a:rPr b="1" lang="en-GB" sz="1016" u="sng">
                <a:solidFill>
                  <a:srgbClr val="0070C0"/>
                </a:solidFill>
                <a:latin typeface="Calibri"/>
                <a:ea typeface="Calibri"/>
                <a:cs typeface="Calibri"/>
                <a:sym typeface="Calibri"/>
              </a:rPr>
              <a:t>(lunes) </a:t>
            </a:r>
            <a:r>
              <a:rPr b="1" lang="en-GB" sz="1016">
                <a:solidFill>
                  <a:srgbClr val="FF0000"/>
                </a:solidFill>
                <a:latin typeface="Calibri"/>
                <a:ea typeface="Calibri"/>
                <a:cs typeface="Calibri"/>
                <a:sym typeface="Calibri"/>
              </a:rPr>
              <a:t>porque</a:t>
            </a:r>
            <a:r>
              <a:rPr b="1" lang="en-GB" sz="1016">
                <a:solidFill>
                  <a:schemeClr val="dk1"/>
                </a:solidFill>
                <a:latin typeface="Calibri"/>
                <a:ea typeface="Calibri"/>
                <a:cs typeface="Calibri"/>
                <a:sym typeface="Calibri"/>
              </a:rPr>
              <a:t> </a:t>
            </a:r>
            <a:r>
              <a:rPr b="1" lang="en-GB" sz="1016">
                <a:solidFill>
                  <a:srgbClr val="00B050"/>
                </a:solidFill>
                <a:latin typeface="Calibri"/>
                <a:ea typeface="Calibri"/>
                <a:cs typeface="Calibri"/>
                <a:sym typeface="Calibri"/>
              </a:rPr>
              <a:t>estudio</a:t>
            </a:r>
            <a:r>
              <a:rPr b="1" lang="en-GB" sz="1016">
                <a:solidFill>
                  <a:schemeClr val="dk1"/>
                </a:solidFill>
                <a:latin typeface="Calibri"/>
                <a:ea typeface="Calibri"/>
                <a:cs typeface="Calibri"/>
                <a:sym typeface="Calibri"/>
              </a:rPr>
              <a:t> </a:t>
            </a:r>
            <a:r>
              <a:rPr b="1" lang="en-GB" sz="1016" u="sng">
                <a:solidFill>
                  <a:srgbClr val="7030A0"/>
                </a:solidFill>
                <a:latin typeface="Calibri"/>
                <a:ea typeface="Calibri"/>
                <a:cs typeface="Calibri"/>
                <a:sym typeface="Calibri"/>
              </a:rPr>
              <a:t>(las ciencias y el dibujo)</a:t>
            </a:r>
            <a:endParaRPr sz="1396"/>
          </a:p>
          <a:p>
            <a:pPr indent="0" lvl="0" marL="0" marR="0" rtl="0" algn="l">
              <a:spcBef>
                <a:spcPts val="0"/>
              </a:spcBef>
              <a:spcAft>
                <a:spcPts val="0"/>
              </a:spcAft>
              <a:buNone/>
            </a:pPr>
            <a:r>
              <a:rPr b="1" lang="en-GB" sz="1016">
                <a:solidFill>
                  <a:srgbClr val="0070C0"/>
                </a:solidFill>
                <a:latin typeface="Calibri"/>
                <a:ea typeface="Calibri"/>
                <a:cs typeface="Calibri"/>
                <a:sym typeface="Calibri"/>
              </a:rPr>
              <a:t>My favoruite day is (day of the week) </a:t>
            </a:r>
            <a:r>
              <a:rPr b="1" lang="en-GB" sz="1016">
                <a:solidFill>
                  <a:srgbClr val="FF0000"/>
                </a:solidFill>
                <a:latin typeface="Calibri"/>
                <a:ea typeface="Calibri"/>
                <a:cs typeface="Calibri"/>
                <a:sym typeface="Calibri"/>
              </a:rPr>
              <a:t>because </a:t>
            </a:r>
            <a:r>
              <a:rPr b="1" lang="en-GB" sz="1016">
                <a:solidFill>
                  <a:srgbClr val="00B050"/>
                </a:solidFill>
                <a:latin typeface="Calibri"/>
                <a:ea typeface="Calibri"/>
                <a:cs typeface="Calibri"/>
                <a:sym typeface="Calibri"/>
              </a:rPr>
              <a:t>I study </a:t>
            </a:r>
            <a:r>
              <a:rPr b="1" lang="en-GB" sz="1016">
                <a:solidFill>
                  <a:srgbClr val="7030A0"/>
                </a:solidFill>
                <a:latin typeface="Calibri"/>
                <a:ea typeface="Calibri"/>
                <a:cs typeface="Calibri"/>
                <a:sym typeface="Calibri"/>
              </a:rPr>
              <a:t>(subject)</a:t>
            </a:r>
            <a:endParaRPr sz="1396"/>
          </a:p>
        </p:txBody>
      </p:sp>
      <p:sp>
        <p:nvSpPr>
          <p:cNvPr id="1192" name="Google Shape;1192;p59"/>
          <p:cNvSpPr/>
          <p:nvPr/>
        </p:nvSpPr>
        <p:spPr>
          <a:xfrm>
            <a:off x="3430564" y="2121079"/>
            <a:ext cx="2657700" cy="469200"/>
          </a:xfrm>
          <a:prstGeom prst="rect">
            <a:avLst/>
          </a:prstGeom>
          <a:solidFill>
            <a:srgbClr val="DDEAF6"/>
          </a:solidFill>
          <a:ln cap="flat" cmpd="sng" w="12100">
            <a:solidFill>
              <a:srgbClr val="DDEAF6"/>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b="1" lang="en-GB" sz="1396">
                <a:solidFill>
                  <a:schemeClr val="dk1"/>
                </a:solidFill>
                <a:latin typeface="Calibri"/>
                <a:ea typeface="Calibri"/>
                <a:cs typeface="Calibri"/>
                <a:sym typeface="Calibri"/>
              </a:rPr>
              <a:t>¿Cuál es tu día favorito y por qué?</a:t>
            </a:r>
            <a:endParaRPr sz="1396"/>
          </a:p>
          <a:p>
            <a:pPr indent="0" lvl="0" marL="0" marR="0" rtl="0" algn="ctr">
              <a:spcBef>
                <a:spcPts val="0"/>
              </a:spcBef>
              <a:spcAft>
                <a:spcPts val="0"/>
              </a:spcAft>
              <a:buNone/>
            </a:pPr>
            <a:r>
              <a:rPr i="1" lang="en-GB" sz="1396">
                <a:solidFill>
                  <a:schemeClr val="dk1"/>
                </a:solidFill>
                <a:latin typeface="Calibri"/>
                <a:ea typeface="Calibri"/>
                <a:cs typeface="Calibri"/>
                <a:sym typeface="Calibri"/>
              </a:rPr>
              <a:t>Which is your favourite day and why?</a:t>
            </a:r>
            <a:endParaRPr sz="1396"/>
          </a:p>
        </p:txBody>
      </p:sp>
      <p:pic>
        <p:nvPicPr>
          <p:cNvPr id="1193" name="Google Shape;1193;p59"/>
          <p:cNvPicPr preferRelativeResize="0"/>
          <p:nvPr/>
        </p:nvPicPr>
        <p:blipFill rotWithShape="1">
          <a:blip r:embed="rId4">
            <a:alphaModFix/>
          </a:blip>
          <a:srcRect b="0" l="0" r="0" t="0"/>
          <a:stretch/>
        </p:blipFill>
        <p:spPr>
          <a:xfrm>
            <a:off x="776008" y="4211363"/>
            <a:ext cx="2116441" cy="980702"/>
          </a:xfrm>
          <a:prstGeom prst="rect">
            <a:avLst/>
          </a:prstGeom>
          <a:noFill/>
          <a:ln>
            <a:noFill/>
          </a:ln>
        </p:spPr>
      </p:pic>
      <p:pic>
        <p:nvPicPr>
          <p:cNvPr id="1194" name="Google Shape;1194;p59"/>
          <p:cNvPicPr preferRelativeResize="0"/>
          <p:nvPr/>
        </p:nvPicPr>
        <p:blipFill rotWithShape="1">
          <a:blip r:embed="rId5">
            <a:alphaModFix/>
          </a:blip>
          <a:srcRect b="0" l="0" r="0" t="0"/>
          <a:stretch/>
        </p:blipFill>
        <p:spPr>
          <a:xfrm>
            <a:off x="775989" y="5338477"/>
            <a:ext cx="1993338" cy="1540893"/>
          </a:xfrm>
          <a:prstGeom prst="rect">
            <a:avLst/>
          </a:prstGeom>
          <a:noFill/>
          <a:ln>
            <a:noFill/>
          </a:ln>
        </p:spPr>
      </p:pic>
      <p:graphicFrame>
        <p:nvGraphicFramePr>
          <p:cNvPr id="1195" name="Google Shape;1195;p59"/>
          <p:cNvGraphicFramePr/>
          <p:nvPr/>
        </p:nvGraphicFramePr>
        <p:xfrm>
          <a:off x="775982" y="2001165"/>
          <a:ext cx="3000000" cy="3000000"/>
        </p:xfrm>
        <a:graphic>
          <a:graphicData uri="http://schemas.openxmlformats.org/drawingml/2006/table">
            <a:tbl>
              <a:tblPr bandRow="1" firstRow="1">
                <a:noFill/>
                <a:tableStyleId>{99D3A40B-F65B-47CD-AD8B-BC7DB1C6330C}</a:tableStyleId>
              </a:tblPr>
              <a:tblGrid>
                <a:gridCol w="893825"/>
                <a:gridCol w="1222650"/>
              </a:tblGrid>
              <a:tr h="294150">
                <a:tc>
                  <a:txBody>
                    <a:bodyPr/>
                    <a:lstStyle/>
                    <a:p>
                      <a:pPr indent="0" lvl="0" marL="0" marR="0" rtl="0" algn="l">
                        <a:spcBef>
                          <a:spcPts val="0"/>
                        </a:spcBef>
                        <a:spcAft>
                          <a:spcPts val="0"/>
                        </a:spcAft>
                        <a:buNone/>
                      </a:pPr>
                      <a:r>
                        <a:rPr lang="en-GB" sz="1029" u="none" cap="none" strike="noStrike"/>
                        <a:t>En mi insti hay</a:t>
                      </a:r>
                      <a:endParaRPr sz="1617"/>
                    </a:p>
                  </a:txBody>
                  <a:tcPr marT="50425" marB="50425" marR="80225" marL="80225">
                    <a:solidFill>
                      <a:srgbClr val="E1EFD8"/>
                    </a:solidFill>
                  </a:tcPr>
                </a:tc>
                <a:tc>
                  <a:txBody>
                    <a:bodyPr/>
                    <a:lstStyle/>
                    <a:p>
                      <a:pPr indent="0" lvl="0" marL="0" marR="0" rtl="0" algn="l">
                        <a:spcBef>
                          <a:spcPts val="0"/>
                        </a:spcBef>
                        <a:spcAft>
                          <a:spcPts val="0"/>
                        </a:spcAft>
                        <a:buNone/>
                      </a:pPr>
                      <a:r>
                        <a:rPr lang="en-GB" sz="1029"/>
                        <a:t>In my school there is/are…</a:t>
                      </a:r>
                      <a:endParaRPr sz="1617"/>
                    </a:p>
                  </a:txBody>
                  <a:tcPr marT="50425" marB="50425" marR="80225" marL="80225">
                    <a:solidFill>
                      <a:srgbClr val="E1EFD8"/>
                    </a:solidFill>
                  </a:tcPr>
                </a:tc>
              </a:tr>
              <a:tr h="294150">
                <a:tc>
                  <a:txBody>
                    <a:bodyPr/>
                    <a:lstStyle/>
                    <a:p>
                      <a:pPr indent="0" lvl="0" marL="0" marR="0" rtl="0" algn="l">
                        <a:spcBef>
                          <a:spcPts val="0"/>
                        </a:spcBef>
                        <a:spcAft>
                          <a:spcPts val="0"/>
                        </a:spcAft>
                        <a:buNone/>
                      </a:pPr>
                      <a:r>
                        <a:rPr lang="en-GB" sz="1029"/>
                        <a:t>En mi insti no hay </a:t>
                      </a:r>
                      <a:endParaRPr sz="1617"/>
                    </a:p>
                  </a:txBody>
                  <a:tcPr marT="50425" marB="50425" marR="80225" marL="80225">
                    <a:solidFill>
                      <a:srgbClr val="E1EFD8"/>
                    </a:solidFill>
                  </a:tcPr>
                </a:tc>
                <a:tc>
                  <a:txBody>
                    <a:bodyPr/>
                    <a:lstStyle/>
                    <a:p>
                      <a:pPr indent="0" lvl="0" marL="0" marR="0" rtl="0" algn="l">
                        <a:spcBef>
                          <a:spcPts val="0"/>
                        </a:spcBef>
                        <a:spcAft>
                          <a:spcPts val="0"/>
                        </a:spcAft>
                        <a:buNone/>
                      </a:pPr>
                      <a:r>
                        <a:rPr lang="en-GB" sz="1029"/>
                        <a:t>In my school there is/are no…</a:t>
                      </a:r>
                      <a:endParaRPr sz="1617"/>
                    </a:p>
                  </a:txBody>
                  <a:tcPr marT="50425" marB="50425" marR="80225" marL="80225">
                    <a:solidFill>
                      <a:srgbClr val="E1EFD8"/>
                    </a:solidFill>
                  </a:tcPr>
                </a:tc>
              </a:tr>
              <a:tr h="183825">
                <a:tc>
                  <a:txBody>
                    <a:bodyPr/>
                    <a:lstStyle/>
                    <a:p>
                      <a:pPr indent="0" lvl="0" marL="0" marR="0" rtl="0" algn="l">
                        <a:spcBef>
                          <a:spcPts val="0"/>
                        </a:spcBef>
                        <a:spcAft>
                          <a:spcPts val="0"/>
                        </a:spcAft>
                        <a:buNone/>
                      </a:pPr>
                      <a:r>
                        <a:rPr lang="en-GB" sz="1029"/>
                        <a:t>Un/una</a:t>
                      </a:r>
                      <a:endParaRPr sz="1617"/>
                    </a:p>
                  </a:txBody>
                  <a:tcPr marT="50425" marB="50425" marR="80225" marL="80225">
                    <a:solidFill>
                      <a:srgbClr val="E1EFD8"/>
                    </a:solidFill>
                  </a:tcPr>
                </a:tc>
                <a:tc>
                  <a:txBody>
                    <a:bodyPr/>
                    <a:lstStyle/>
                    <a:p>
                      <a:pPr indent="0" lvl="0" marL="0" marR="0" rtl="0" algn="l">
                        <a:spcBef>
                          <a:spcPts val="0"/>
                        </a:spcBef>
                        <a:spcAft>
                          <a:spcPts val="0"/>
                        </a:spcAft>
                        <a:buNone/>
                      </a:pPr>
                      <a:r>
                        <a:rPr lang="en-GB" sz="1029"/>
                        <a:t>A</a:t>
                      </a:r>
                      <a:endParaRPr sz="1617"/>
                    </a:p>
                  </a:txBody>
                  <a:tcPr marT="50425" marB="50425" marR="80225" marL="80225">
                    <a:solidFill>
                      <a:srgbClr val="E1EFD8"/>
                    </a:solidFill>
                  </a:tcPr>
                </a:tc>
              </a:tr>
              <a:tr h="183825">
                <a:tc>
                  <a:txBody>
                    <a:bodyPr/>
                    <a:lstStyle/>
                    <a:p>
                      <a:pPr indent="0" lvl="0" marL="0" marR="0" rtl="0" algn="l">
                        <a:spcBef>
                          <a:spcPts val="0"/>
                        </a:spcBef>
                        <a:spcAft>
                          <a:spcPts val="0"/>
                        </a:spcAft>
                        <a:buNone/>
                      </a:pPr>
                      <a:r>
                        <a:rPr lang="en-GB" sz="1029"/>
                        <a:t>Unos/unas</a:t>
                      </a:r>
                      <a:endParaRPr sz="1029"/>
                    </a:p>
                  </a:txBody>
                  <a:tcPr marT="50425" marB="50425" marR="80225" marL="80225">
                    <a:solidFill>
                      <a:srgbClr val="E1EFD8"/>
                    </a:solidFill>
                  </a:tcPr>
                </a:tc>
                <a:tc>
                  <a:txBody>
                    <a:bodyPr/>
                    <a:lstStyle/>
                    <a:p>
                      <a:pPr indent="0" lvl="0" marL="0" marR="0" rtl="0" algn="l">
                        <a:spcBef>
                          <a:spcPts val="0"/>
                        </a:spcBef>
                        <a:spcAft>
                          <a:spcPts val="0"/>
                        </a:spcAft>
                        <a:buNone/>
                      </a:pPr>
                      <a:r>
                        <a:rPr lang="en-GB" sz="1029"/>
                        <a:t>Some</a:t>
                      </a:r>
                      <a:endParaRPr sz="1617"/>
                    </a:p>
                  </a:txBody>
                  <a:tcPr marT="50425" marB="50425" marR="80225" marL="80225">
                    <a:solidFill>
                      <a:srgbClr val="E1EFD8"/>
                    </a:solidFill>
                  </a:tcPr>
                </a:tc>
              </a:tr>
              <a:tr h="183825">
                <a:tc>
                  <a:txBody>
                    <a:bodyPr/>
                    <a:lstStyle/>
                    <a:p>
                      <a:pPr indent="0" lvl="0" marL="0" marR="0" rtl="0" algn="l">
                        <a:spcBef>
                          <a:spcPts val="0"/>
                        </a:spcBef>
                        <a:spcAft>
                          <a:spcPts val="0"/>
                        </a:spcAft>
                        <a:buNone/>
                      </a:pPr>
                      <a:r>
                        <a:rPr lang="en-GB" sz="1029"/>
                        <a:t>Muchos/muchas</a:t>
                      </a:r>
                      <a:endParaRPr sz="1029"/>
                    </a:p>
                  </a:txBody>
                  <a:tcPr marT="50425" marB="50425" marR="80225" marL="80225">
                    <a:solidFill>
                      <a:srgbClr val="E1EFD8"/>
                    </a:solidFill>
                  </a:tcPr>
                </a:tc>
                <a:tc>
                  <a:txBody>
                    <a:bodyPr/>
                    <a:lstStyle/>
                    <a:p>
                      <a:pPr indent="0" lvl="0" marL="0" marR="0" rtl="0" algn="l">
                        <a:spcBef>
                          <a:spcPts val="0"/>
                        </a:spcBef>
                        <a:spcAft>
                          <a:spcPts val="0"/>
                        </a:spcAft>
                        <a:buNone/>
                      </a:pPr>
                      <a:r>
                        <a:rPr lang="en-GB" sz="1029"/>
                        <a:t>Many</a:t>
                      </a:r>
                      <a:endParaRPr sz="1617"/>
                    </a:p>
                  </a:txBody>
                  <a:tcPr marT="50425" marB="50425" marR="80225" marL="80225">
                    <a:solidFill>
                      <a:srgbClr val="E1EFD8"/>
                    </a:solidFill>
                  </a:tcPr>
                </a:tc>
              </a:tr>
              <a:tr h="294150">
                <a:tc>
                  <a:txBody>
                    <a:bodyPr/>
                    <a:lstStyle/>
                    <a:p>
                      <a:pPr indent="0" lvl="0" marL="0" marR="0" rtl="0" algn="l">
                        <a:spcBef>
                          <a:spcPts val="0"/>
                        </a:spcBef>
                        <a:spcAft>
                          <a:spcPts val="0"/>
                        </a:spcAft>
                        <a:buNone/>
                      </a:pPr>
                      <a:r>
                        <a:rPr lang="en-GB" sz="1029"/>
                        <a:t>Mi profesor/a de___es__</a:t>
                      </a:r>
                      <a:endParaRPr sz="1617"/>
                    </a:p>
                  </a:txBody>
                  <a:tcPr marT="50425" marB="50425" marR="80225" marL="80225">
                    <a:solidFill>
                      <a:srgbClr val="E1EFD8"/>
                    </a:solidFill>
                  </a:tcPr>
                </a:tc>
                <a:tc>
                  <a:txBody>
                    <a:bodyPr/>
                    <a:lstStyle/>
                    <a:p>
                      <a:pPr indent="0" lvl="0" marL="0" marR="0" rtl="0" algn="l">
                        <a:spcBef>
                          <a:spcPts val="0"/>
                        </a:spcBef>
                        <a:spcAft>
                          <a:spcPts val="0"/>
                        </a:spcAft>
                        <a:buNone/>
                      </a:pPr>
                      <a:r>
                        <a:rPr lang="en-GB" sz="1029"/>
                        <a:t>My teacher of__is____</a:t>
                      </a:r>
                      <a:endParaRPr sz="1617"/>
                    </a:p>
                  </a:txBody>
                  <a:tcPr marT="50425" marB="50425" marR="80225" marL="80225">
                    <a:solidFill>
                      <a:srgbClr val="E1EFD8"/>
                    </a:solidFill>
                  </a:tcPr>
                </a:tc>
              </a:tr>
            </a:tbl>
          </a:graphicData>
        </a:graphic>
      </p:graphicFrame>
      <p:pic>
        <p:nvPicPr>
          <p:cNvPr id="1196" name="Google Shape;1196;p59"/>
          <p:cNvPicPr preferRelativeResize="0"/>
          <p:nvPr/>
        </p:nvPicPr>
        <p:blipFill rotWithShape="1">
          <a:blip r:embed="rId6">
            <a:alphaModFix/>
          </a:blip>
          <a:srcRect b="0" l="0" r="0" t="0"/>
          <a:stretch/>
        </p:blipFill>
        <p:spPr>
          <a:xfrm>
            <a:off x="8608209" y="2168410"/>
            <a:ext cx="1502514" cy="1282077"/>
          </a:xfrm>
          <a:prstGeom prst="rect">
            <a:avLst/>
          </a:prstGeom>
          <a:noFill/>
          <a:ln>
            <a:noFill/>
          </a:ln>
        </p:spPr>
      </p:pic>
      <p:pic>
        <p:nvPicPr>
          <p:cNvPr id="1197" name="Google Shape;1197;p59"/>
          <p:cNvPicPr preferRelativeResize="0"/>
          <p:nvPr/>
        </p:nvPicPr>
        <p:blipFill rotWithShape="1">
          <a:blip r:embed="rId7">
            <a:alphaModFix/>
          </a:blip>
          <a:srcRect b="0" l="0" r="0" t="0"/>
          <a:stretch/>
        </p:blipFill>
        <p:spPr>
          <a:xfrm>
            <a:off x="6788637" y="2121079"/>
            <a:ext cx="1559775" cy="1921100"/>
          </a:xfrm>
          <a:prstGeom prst="rect">
            <a:avLst/>
          </a:prstGeom>
          <a:noFill/>
          <a:ln>
            <a:noFill/>
          </a:ln>
        </p:spPr>
      </p:pic>
      <p:pic>
        <p:nvPicPr>
          <p:cNvPr id="1198" name="Google Shape;1198;p59"/>
          <p:cNvPicPr preferRelativeResize="0"/>
          <p:nvPr/>
        </p:nvPicPr>
        <p:blipFill rotWithShape="1">
          <a:blip r:embed="rId8">
            <a:alphaModFix/>
          </a:blip>
          <a:srcRect b="0" l="0" r="0" t="0"/>
          <a:stretch/>
        </p:blipFill>
        <p:spPr>
          <a:xfrm>
            <a:off x="7958236" y="4106541"/>
            <a:ext cx="2050208" cy="988109"/>
          </a:xfrm>
          <a:prstGeom prst="rect">
            <a:avLst/>
          </a:prstGeom>
          <a:noFill/>
          <a:ln>
            <a:noFill/>
          </a:ln>
        </p:spPr>
      </p:pic>
      <p:sp>
        <p:nvSpPr>
          <p:cNvPr id="1199" name="Google Shape;1199;p59"/>
          <p:cNvSpPr/>
          <p:nvPr/>
        </p:nvSpPr>
        <p:spPr>
          <a:xfrm>
            <a:off x="3444426" y="3166402"/>
            <a:ext cx="2657700" cy="469200"/>
          </a:xfrm>
          <a:prstGeom prst="rect">
            <a:avLst/>
          </a:prstGeom>
          <a:solidFill>
            <a:srgbClr val="DDEAF6"/>
          </a:solidFill>
          <a:ln cap="flat" cmpd="sng" w="12100">
            <a:solidFill>
              <a:srgbClr val="DDEAF6"/>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b="1" lang="en-GB" sz="1396">
                <a:solidFill>
                  <a:schemeClr val="dk1"/>
                </a:solidFill>
                <a:latin typeface="Calibri"/>
                <a:ea typeface="Calibri"/>
                <a:cs typeface="Calibri"/>
                <a:sym typeface="Calibri"/>
              </a:rPr>
              <a:t>¿Qué hay en tu insti?</a:t>
            </a:r>
            <a:endParaRPr sz="1396"/>
          </a:p>
          <a:p>
            <a:pPr indent="0" lvl="0" marL="0" marR="0" rtl="0" algn="ctr">
              <a:spcBef>
                <a:spcPts val="0"/>
              </a:spcBef>
              <a:spcAft>
                <a:spcPts val="0"/>
              </a:spcAft>
              <a:buNone/>
            </a:pPr>
            <a:r>
              <a:rPr i="1" lang="en-GB" sz="1396">
                <a:solidFill>
                  <a:schemeClr val="dk1"/>
                </a:solidFill>
                <a:latin typeface="Calibri"/>
                <a:ea typeface="Calibri"/>
                <a:cs typeface="Calibri"/>
                <a:sym typeface="Calibri"/>
              </a:rPr>
              <a:t>What is there in your school?</a:t>
            </a:r>
            <a:endParaRPr sz="1396"/>
          </a:p>
        </p:txBody>
      </p:sp>
      <p:sp>
        <p:nvSpPr>
          <p:cNvPr id="1200" name="Google Shape;1200;p59"/>
          <p:cNvSpPr txBox="1"/>
          <p:nvPr/>
        </p:nvSpPr>
        <p:spPr>
          <a:xfrm>
            <a:off x="3073237" y="3694672"/>
            <a:ext cx="3427800" cy="9477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396">
                <a:solidFill>
                  <a:srgbClr val="0070C0"/>
                </a:solidFill>
                <a:latin typeface="Calibri"/>
                <a:ea typeface="Calibri"/>
                <a:cs typeface="Calibri"/>
                <a:sym typeface="Calibri"/>
              </a:rPr>
              <a:t>En mi insti (no) hay </a:t>
            </a:r>
            <a:r>
              <a:rPr lang="en-GB" sz="1396">
                <a:solidFill>
                  <a:schemeClr val="dk1"/>
                </a:solidFill>
                <a:latin typeface="Calibri"/>
                <a:ea typeface="Calibri"/>
                <a:cs typeface="Calibri"/>
                <a:sym typeface="Calibri"/>
              </a:rPr>
              <a:t>+ </a:t>
            </a:r>
            <a:r>
              <a:rPr b="1" lang="en-GB" sz="1396">
                <a:solidFill>
                  <a:srgbClr val="00B050"/>
                </a:solidFill>
                <a:latin typeface="Calibri"/>
                <a:ea typeface="Calibri"/>
                <a:cs typeface="Calibri"/>
                <a:sym typeface="Calibri"/>
              </a:rPr>
              <a:t>noun</a:t>
            </a:r>
            <a:r>
              <a:rPr lang="en-GB" sz="1396">
                <a:solidFill>
                  <a:schemeClr val="dk1"/>
                </a:solidFill>
                <a:latin typeface="Calibri"/>
                <a:ea typeface="Calibri"/>
                <a:cs typeface="Calibri"/>
                <a:sym typeface="Calibri"/>
              </a:rPr>
              <a:t> + </a:t>
            </a:r>
            <a:r>
              <a:rPr b="1" lang="en-GB" sz="1396">
                <a:solidFill>
                  <a:srgbClr val="FFC000"/>
                </a:solidFill>
                <a:latin typeface="Calibri"/>
                <a:ea typeface="Calibri"/>
                <a:cs typeface="Calibri"/>
                <a:sym typeface="Calibri"/>
              </a:rPr>
              <a:t>intensifier</a:t>
            </a:r>
            <a:r>
              <a:rPr lang="en-GB" sz="1396">
                <a:solidFill>
                  <a:schemeClr val="dk1"/>
                </a:solidFill>
                <a:latin typeface="Calibri"/>
                <a:ea typeface="Calibri"/>
                <a:cs typeface="Calibri"/>
                <a:sym typeface="Calibri"/>
              </a:rPr>
              <a:t>+ </a:t>
            </a:r>
            <a:r>
              <a:rPr b="1" lang="en-GB" sz="1396">
                <a:solidFill>
                  <a:srgbClr val="7030A0"/>
                </a:solidFill>
                <a:latin typeface="Calibri"/>
                <a:ea typeface="Calibri"/>
                <a:cs typeface="Calibri"/>
                <a:sym typeface="Calibri"/>
              </a:rPr>
              <a:t>adjective</a:t>
            </a:r>
            <a:r>
              <a:rPr lang="en-GB" sz="1396">
                <a:solidFill>
                  <a:schemeClr val="dk1"/>
                </a:solidFill>
                <a:latin typeface="Calibri"/>
                <a:ea typeface="Calibri"/>
                <a:cs typeface="Calibri"/>
                <a:sym typeface="Calibri"/>
              </a:rPr>
              <a:t>.</a:t>
            </a:r>
            <a:endParaRPr sz="1396"/>
          </a:p>
          <a:p>
            <a:pPr indent="0" lvl="0" marL="0" marR="0" rtl="0" algn="l">
              <a:spcBef>
                <a:spcPts val="0"/>
              </a:spcBef>
              <a:spcAft>
                <a:spcPts val="0"/>
              </a:spcAft>
              <a:buNone/>
            </a:pPr>
            <a:r>
              <a:rPr b="1" lang="en-GB" sz="1396">
                <a:solidFill>
                  <a:srgbClr val="0070C0"/>
                </a:solidFill>
                <a:latin typeface="Calibri"/>
                <a:ea typeface="Calibri"/>
                <a:cs typeface="Calibri"/>
                <a:sym typeface="Calibri"/>
              </a:rPr>
              <a:t>En mi insti hay </a:t>
            </a:r>
            <a:r>
              <a:rPr b="1" lang="en-GB" sz="1396">
                <a:solidFill>
                  <a:srgbClr val="00B050"/>
                </a:solidFill>
                <a:latin typeface="Calibri"/>
                <a:ea typeface="Calibri"/>
                <a:cs typeface="Calibri"/>
                <a:sym typeface="Calibri"/>
              </a:rPr>
              <a:t>una biblioteca  </a:t>
            </a:r>
            <a:r>
              <a:rPr b="1" lang="en-GB" sz="1396">
                <a:solidFill>
                  <a:srgbClr val="FFC000"/>
                </a:solidFill>
                <a:latin typeface="Calibri"/>
                <a:ea typeface="Calibri"/>
                <a:cs typeface="Calibri"/>
                <a:sym typeface="Calibri"/>
              </a:rPr>
              <a:t>bastante</a:t>
            </a:r>
            <a:r>
              <a:rPr b="1" lang="en-GB" sz="1396">
                <a:solidFill>
                  <a:srgbClr val="00B050"/>
                </a:solidFill>
                <a:latin typeface="Calibri"/>
                <a:ea typeface="Calibri"/>
                <a:cs typeface="Calibri"/>
                <a:sym typeface="Calibri"/>
              </a:rPr>
              <a:t> </a:t>
            </a:r>
            <a:r>
              <a:rPr b="1" lang="en-GB" sz="1396">
                <a:solidFill>
                  <a:srgbClr val="7030A0"/>
                </a:solidFill>
                <a:latin typeface="Calibri"/>
                <a:ea typeface="Calibri"/>
                <a:cs typeface="Calibri"/>
                <a:sym typeface="Calibri"/>
              </a:rPr>
              <a:t>grande</a:t>
            </a:r>
            <a:r>
              <a:rPr lang="en-GB" sz="1396">
                <a:solidFill>
                  <a:schemeClr val="dk1"/>
                </a:solidFill>
                <a:latin typeface="Calibri"/>
                <a:ea typeface="Calibri"/>
                <a:cs typeface="Calibri"/>
                <a:sym typeface="Calibri"/>
              </a:rPr>
              <a:t>. </a:t>
            </a:r>
            <a:endParaRPr sz="1396"/>
          </a:p>
        </p:txBody>
      </p:sp>
      <p:sp>
        <p:nvSpPr>
          <p:cNvPr id="1201" name="Google Shape;1201;p59"/>
          <p:cNvSpPr txBox="1"/>
          <p:nvPr/>
        </p:nvSpPr>
        <p:spPr>
          <a:xfrm>
            <a:off x="3073237" y="4706283"/>
            <a:ext cx="3014700" cy="556800"/>
          </a:xfrm>
          <a:prstGeom prst="rect">
            <a:avLst/>
          </a:prstGeom>
          <a:solidFill>
            <a:srgbClr val="DDEAF6"/>
          </a:solidFill>
          <a:ln cap="flat" cmpd="sng" w="9075">
            <a:solidFill>
              <a:srgbClr val="DDEAF6"/>
            </a:solidFill>
            <a:prstDash val="solid"/>
            <a:round/>
            <a:headEnd len="sm" w="sm" type="none"/>
            <a:tailEnd len="sm" w="sm" type="none"/>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016">
                <a:solidFill>
                  <a:schemeClr val="dk1"/>
                </a:solidFill>
                <a:latin typeface="Calibri"/>
                <a:ea typeface="Calibri"/>
                <a:cs typeface="Calibri"/>
                <a:sym typeface="Calibri"/>
              </a:rPr>
              <a:t>In Spanish the adjective always comes after the noun. Ejemplo:  a modern classroom = una clase moderna.</a:t>
            </a:r>
            <a:endParaRPr sz="1396"/>
          </a:p>
        </p:txBody>
      </p:sp>
      <p:sp>
        <p:nvSpPr>
          <p:cNvPr id="1202" name="Google Shape;1202;p59"/>
          <p:cNvSpPr txBox="1"/>
          <p:nvPr/>
        </p:nvSpPr>
        <p:spPr>
          <a:xfrm>
            <a:off x="3109635" y="4400348"/>
            <a:ext cx="7692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1" lang="en-GB" sz="1016" u="none" cap="none" strike="noStrike">
                <a:solidFill>
                  <a:schemeClr val="dk1"/>
                </a:solidFill>
                <a:latin typeface="Calibri"/>
                <a:ea typeface="Calibri"/>
                <a:cs typeface="Calibri"/>
                <a:sym typeface="Calibri"/>
              </a:rPr>
              <a:t>Regla</a:t>
            </a:r>
            <a:r>
              <a:rPr b="1" i="1" lang="en-GB" sz="1016">
                <a:solidFill>
                  <a:schemeClr val="dk1"/>
                </a:solidFill>
                <a:latin typeface="Calibri"/>
                <a:ea typeface="Calibri"/>
                <a:cs typeface="Calibri"/>
                <a:sym typeface="Calibri"/>
              </a:rPr>
              <a:t> </a:t>
            </a:r>
            <a:r>
              <a:rPr lang="en-GB" sz="1016">
                <a:solidFill>
                  <a:schemeClr val="dk1"/>
                </a:solidFill>
                <a:latin typeface="Calibri"/>
                <a:ea typeface="Calibri"/>
                <a:cs typeface="Calibri"/>
                <a:sym typeface="Calibri"/>
              </a:rPr>
              <a:t>- </a:t>
            </a:r>
            <a:r>
              <a:rPr i="1" lang="en-GB" sz="1016">
                <a:solidFill>
                  <a:schemeClr val="dk1"/>
                </a:solidFill>
                <a:latin typeface="Calibri"/>
                <a:ea typeface="Calibri"/>
                <a:cs typeface="Calibri"/>
                <a:sym typeface="Calibri"/>
              </a:rPr>
              <a:t>rule</a:t>
            </a:r>
            <a:endParaRPr i="1" sz="1016" u="none" cap="none" strike="noStrike">
              <a:solidFill>
                <a:schemeClr val="dk1"/>
              </a:solidFill>
              <a:latin typeface="Calibri"/>
              <a:ea typeface="Calibri"/>
              <a:cs typeface="Calibri"/>
              <a:sym typeface="Calibri"/>
            </a:endParaRPr>
          </a:p>
        </p:txBody>
      </p:sp>
      <p:sp>
        <p:nvSpPr>
          <p:cNvPr id="1203" name="Google Shape;1203;p59"/>
          <p:cNvSpPr/>
          <p:nvPr/>
        </p:nvSpPr>
        <p:spPr>
          <a:xfrm>
            <a:off x="3458390" y="5456879"/>
            <a:ext cx="2657700" cy="469200"/>
          </a:xfrm>
          <a:prstGeom prst="rect">
            <a:avLst/>
          </a:prstGeom>
          <a:solidFill>
            <a:srgbClr val="DDEAF6"/>
          </a:solidFill>
          <a:ln cap="flat" cmpd="sng" w="12100">
            <a:solidFill>
              <a:srgbClr val="DDEAF6"/>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b="1" lang="en-GB" sz="1396">
                <a:solidFill>
                  <a:schemeClr val="dk1"/>
                </a:solidFill>
                <a:latin typeface="Calibri"/>
                <a:ea typeface="Calibri"/>
                <a:cs typeface="Calibri"/>
                <a:sym typeface="Calibri"/>
              </a:rPr>
              <a:t>¿Cómo es tu profesor/a?</a:t>
            </a:r>
            <a:endParaRPr sz="1396"/>
          </a:p>
          <a:p>
            <a:pPr indent="0" lvl="0" marL="0" marR="0" rtl="0" algn="ctr">
              <a:spcBef>
                <a:spcPts val="0"/>
              </a:spcBef>
              <a:spcAft>
                <a:spcPts val="0"/>
              </a:spcAft>
              <a:buNone/>
            </a:pPr>
            <a:r>
              <a:rPr i="1" lang="en-GB" sz="1396">
                <a:solidFill>
                  <a:schemeClr val="dk1"/>
                </a:solidFill>
                <a:latin typeface="Calibri"/>
                <a:ea typeface="Calibri"/>
                <a:cs typeface="Calibri"/>
                <a:sym typeface="Calibri"/>
              </a:rPr>
              <a:t>What is your teacher like?</a:t>
            </a:r>
            <a:endParaRPr sz="1396"/>
          </a:p>
        </p:txBody>
      </p:sp>
      <p:sp>
        <p:nvSpPr>
          <p:cNvPr id="1204" name="Google Shape;1204;p59"/>
          <p:cNvSpPr txBox="1"/>
          <p:nvPr/>
        </p:nvSpPr>
        <p:spPr>
          <a:xfrm>
            <a:off x="3049580" y="5952046"/>
            <a:ext cx="3419400" cy="947700"/>
          </a:xfrm>
          <a:prstGeom prst="rect">
            <a:avLst/>
          </a:prstGeom>
          <a:no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lang="en-GB" sz="1396">
                <a:solidFill>
                  <a:srgbClr val="FF0000"/>
                </a:solidFill>
                <a:latin typeface="Calibri"/>
                <a:ea typeface="Calibri"/>
                <a:cs typeface="Calibri"/>
                <a:sym typeface="Calibri"/>
              </a:rPr>
              <a:t>My teacher of </a:t>
            </a:r>
            <a:r>
              <a:rPr b="1" lang="en-GB" sz="1396">
                <a:solidFill>
                  <a:srgbClr val="00B050"/>
                </a:solidFill>
                <a:latin typeface="Calibri"/>
                <a:ea typeface="Calibri"/>
                <a:cs typeface="Calibri"/>
                <a:sym typeface="Calibri"/>
              </a:rPr>
              <a:t>(subject) </a:t>
            </a:r>
            <a:r>
              <a:rPr b="1" lang="en-GB" sz="1396">
                <a:solidFill>
                  <a:srgbClr val="FF0000"/>
                </a:solidFill>
                <a:latin typeface="Calibri"/>
                <a:ea typeface="Calibri"/>
                <a:cs typeface="Calibri"/>
                <a:sym typeface="Calibri"/>
              </a:rPr>
              <a:t>is</a:t>
            </a:r>
            <a:r>
              <a:rPr lang="en-GB" sz="1396">
                <a:solidFill>
                  <a:schemeClr val="dk1"/>
                </a:solidFill>
                <a:latin typeface="Calibri"/>
                <a:ea typeface="Calibri"/>
                <a:cs typeface="Calibri"/>
                <a:sym typeface="Calibri"/>
              </a:rPr>
              <a:t> </a:t>
            </a:r>
            <a:r>
              <a:rPr b="1" lang="en-GB" sz="1396">
                <a:solidFill>
                  <a:srgbClr val="0070C0"/>
                </a:solidFill>
                <a:latin typeface="Calibri"/>
                <a:ea typeface="Calibri"/>
                <a:cs typeface="Calibri"/>
                <a:sym typeface="Calibri"/>
              </a:rPr>
              <a:t>(intensifier) </a:t>
            </a:r>
            <a:r>
              <a:rPr lang="en-GB" sz="1396">
                <a:solidFill>
                  <a:schemeClr val="dk1"/>
                </a:solidFill>
                <a:latin typeface="Calibri"/>
                <a:ea typeface="Calibri"/>
                <a:cs typeface="Calibri"/>
                <a:sym typeface="Calibri"/>
              </a:rPr>
              <a:t>+</a:t>
            </a:r>
            <a:r>
              <a:rPr b="1" lang="en-GB" sz="1396">
                <a:solidFill>
                  <a:srgbClr val="7030A0"/>
                </a:solidFill>
                <a:latin typeface="Calibri"/>
                <a:ea typeface="Calibri"/>
                <a:cs typeface="Calibri"/>
                <a:sym typeface="Calibri"/>
              </a:rPr>
              <a:t>(adjective)</a:t>
            </a:r>
            <a:endParaRPr sz="1396"/>
          </a:p>
          <a:p>
            <a:pPr indent="0" lvl="0" marL="0" marR="0" rtl="0" algn="l">
              <a:spcBef>
                <a:spcPts val="0"/>
              </a:spcBef>
              <a:spcAft>
                <a:spcPts val="0"/>
              </a:spcAft>
              <a:buNone/>
            </a:pPr>
            <a:r>
              <a:rPr b="1" lang="en-GB" sz="1396">
                <a:solidFill>
                  <a:srgbClr val="FF0000"/>
                </a:solidFill>
                <a:latin typeface="Calibri"/>
                <a:ea typeface="Calibri"/>
                <a:cs typeface="Calibri"/>
                <a:sym typeface="Calibri"/>
              </a:rPr>
              <a:t>Mi profesor de </a:t>
            </a:r>
            <a:r>
              <a:rPr b="1" lang="en-GB" sz="1396">
                <a:solidFill>
                  <a:srgbClr val="00B050"/>
                </a:solidFill>
                <a:latin typeface="Calibri"/>
                <a:ea typeface="Calibri"/>
                <a:cs typeface="Calibri"/>
                <a:sym typeface="Calibri"/>
              </a:rPr>
              <a:t>geografía</a:t>
            </a:r>
            <a:r>
              <a:rPr lang="en-GB" sz="1396">
                <a:solidFill>
                  <a:srgbClr val="00B050"/>
                </a:solidFill>
                <a:latin typeface="Calibri"/>
                <a:ea typeface="Calibri"/>
                <a:cs typeface="Calibri"/>
                <a:sym typeface="Calibri"/>
              </a:rPr>
              <a:t> </a:t>
            </a:r>
            <a:r>
              <a:rPr b="1" lang="en-GB" sz="1396">
                <a:solidFill>
                  <a:srgbClr val="FF0000"/>
                </a:solidFill>
                <a:latin typeface="Calibri"/>
                <a:ea typeface="Calibri"/>
                <a:cs typeface="Calibri"/>
                <a:sym typeface="Calibri"/>
              </a:rPr>
              <a:t>es</a:t>
            </a:r>
            <a:r>
              <a:rPr lang="en-GB" sz="1396">
                <a:solidFill>
                  <a:schemeClr val="dk1"/>
                </a:solidFill>
                <a:latin typeface="Calibri"/>
                <a:ea typeface="Calibri"/>
                <a:cs typeface="Calibri"/>
                <a:sym typeface="Calibri"/>
              </a:rPr>
              <a:t> </a:t>
            </a:r>
            <a:r>
              <a:rPr b="1" lang="en-GB" sz="1396">
                <a:solidFill>
                  <a:srgbClr val="0070C0"/>
                </a:solidFill>
                <a:latin typeface="Calibri"/>
                <a:ea typeface="Calibri"/>
                <a:cs typeface="Calibri"/>
                <a:sym typeface="Calibri"/>
              </a:rPr>
              <a:t>muy</a:t>
            </a:r>
            <a:r>
              <a:rPr lang="en-GB" sz="1396">
                <a:solidFill>
                  <a:srgbClr val="0070C0"/>
                </a:solidFill>
                <a:latin typeface="Calibri"/>
                <a:ea typeface="Calibri"/>
                <a:cs typeface="Calibri"/>
                <a:sym typeface="Calibri"/>
              </a:rPr>
              <a:t> </a:t>
            </a:r>
            <a:r>
              <a:rPr b="1" lang="en-GB" sz="1396">
                <a:solidFill>
                  <a:srgbClr val="7030A0"/>
                </a:solidFill>
                <a:latin typeface="Calibri"/>
                <a:ea typeface="Calibri"/>
                <a:cs typeface="Calibri"/>
                <a:sym typeface="Calibri"/>
              </a:rPr>
              <a:t>interesante.</a:t>
            </a:r>
            <a:endParaRPr sz="1396"/>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sp>
        <p:nvSpPr>
          <p:cNvPr id="1210" name="Google Shape;1210;p60"/>
          <p:cNvSpPr txBox="1"/>
          <p:nvPr>
            <p:ph type="title"/>
          </p:nvPr>
        </p:nvSpPr>
        <p:spPr>
          <a:xfrm>
            <a:off x="615273" y="295075"/>
            <a:ext cx="82383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2285">
                <a:latin typeface="Arial"/>
                <a:ea typeface="Arial"/>
                <a:cs typeface="Arial"/>
                <a:sym typeface="Arial"/>
              </a:rPr>
              <a:t>Spanish Year 7 Half term 4 Mi familia y mis amigos </a:t>
            </a:r>
            <a:endParaRPr b="1" sz="2285">
              <a:latin typeface="Arial"/>
              <a:ea typeface="Arial"/>
              <a:cs typeface="Arial"/>
              <a:sym typeface="Arial"/>
            </a:endParaRPr>
          </a:p>
        </p:txBody>
      </p:sp>
      <p:sp>
        <p:nvSpPr>
          <p:cNvPr id="1211" name="Google Shape;1211;p60"/>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212" name="Google Shape;1212;p60"/>
          <p:cNvSpPr/>
          <p:nvPr/>
        </p:nvSpPr>
        <p:spPr>
          <a:xfrm>
            <a:off x="718500" y="2039996"/>
            <a:ext cx="2220000" cy="49857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213" name="Google Shape;1213;p60"/>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214" name="Google Shape;1214;p60"/>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215" name="Google Shape;1215;p60"/>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216" name="Google Shape;1216;p60"/>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217" name="Google Shape;1217;p60"/>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Grammar &amp; Phonics</a:t>
            </a:r>
            <a:endParaRPr b="0" i="0" sz="1396" u="none" cap="none" strike="noStrike">
              <a:solidFill>
                <a:srgbClr val="000000"/>
              </a:solidFill>
              <a:latin typeface="Arial"/>
              <a:ea typeface="Arial"/>
              <a:cs typeface="Arial"/>
              <a:sym typeface="Arial"/>
            </a:endParaRPr>
          </a:p>
        </p:txBody>
      </p:sp>
      <p:sp>
        <p:nvSpPr>
          <p:cNvPr id="1218" name="Google Shape;1218;p60"/>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219" name="Google Shape;1219;p60"/>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220" name="Google Shape;1220;p60"/>
          <p:cNvPicPr preferRelativeResize="0"/>
          <p:nvPr/>
        </p:nvPicPr>
        <p:blipFill rotWithShape="1">
          <a:blip r:embed="rId4">
            <a:alphaModFix/>
          </a:blip>
          <a:srcRect b="0" l="0" r="0" t="0"/>
          <a:stretch/>
        </p:blipFill>
        <p:spPr>
          <a:xfrm>
            <a:off x="6705958" y="2332078"/>
            <a:ext cx="1818614" cy="1439811"/>
          </a:xfrm>
          <a:prstGeom prst="rect">
            <a:avLst/>
          </a:prstGeom>
          <a:noFill/>
          <a:ln>
            <a:noFill/>
          </a:ln>
        </p:spPr>
      </p:pic>
      <p:pic>
        <p:nvPicPr>
          <p:cNvPr id="1221" name="Google Shape;1221;p60"/>
          <p:cNvPicPr preferRelativeResize="0"/>
          <p:nvPr/>
        </p:nvPicPr>
        <p:blipFill rotWithShape="1">
          <a:blip r:embed="rId5">
            <a:alphaModFix/>
          </a:blip>
          <a:srcRect b="0" l="0" r="0" t="0"/>
          <a:stretch/>
        </p:blipFill>
        <p:spPr>
          <a:xfrm>
            <a:off x="3300378" y="2053877"/>
            <a:ext cx="2576473" cy="2382900"/>
          </a:xfrm>
          <a:prstGeom prst="rect">
            <a:avLst/>
          </a:prstGeom>
          <a:noFill/>
          <a:ln>
            <a:noFill/>
          </a:ln>
        </p:spPr>
      </p:pic>
      <p:pic>
        <p:nvPicPr>
          <p:cNvPr id="1222" name="Google Shape;1222;p60"/>
          <p:cNvPicPr preferRelativeResize="0"/>
          <p:nvPr/>
        </p:nvPicPr>
        <p:blipFill rotWithShape="1">
          <a:blip r:embed="rId6">
            <a:alphaModFix/>
          </a:blip>
          <a:srcRect b="0" l="0" r="0" t="0"/>
          <a:stretch/>
        </p:blipFill>
        <p:spPr>
          <a:xfrm>
            <a:off x="6686869" y="4302920"/>
            <a:ext cx="3415394" cy="1678122"/>
          </a:xfrm>
          <a:prstGeom prst="rect">
            <a:avLst/>
          </a:prstGeom>
          <a:noFill/>
          <a:ln>
            <a:noFill/>
          </a:ln>
        </p:spPr>
      </p:pic>
      <p:graphicFrame>
        <p:nvGraphicFramePr>
          <p:cNvPr id="1223" name="Google Shape;1223;p60"/>
          <p:cNvGraphicFramePr/>
          <p:nvPr/>
        </p:nvGraphicFramePr>
        <p:xfrm>
          <a:off x="735065" y="2069781"/>
          <a:ext cx="3000000" cy="3000000"/>
        </p:xfrm>
        <a:graphic>
          <a:graphicData uri="http://schemas.openxmlformats.org/drawingml/2006/table">
            <a:tbl>
              <a:tblPr bandRow="1" firstRow="1">
                <a:noFill/>
                <a:tableStyleId>{99D3A40B-F65B-47CD-AD8B-BC7DB1C6330C}</a:tableStyleId>
              </a:tblPr>
              <a:tblGrid>
                <a:gridCol w="1152400"/>
                <a:gridCol w="1004975"/>
              </a:tblGrid>
              <a:tr h="212350">
                <a:tc>
                  <a:txBody>
                    <a:bodyPr/>
                    <a:lstStyle/>
                    <a:p>
                      <a:pPr indent="0" lvl="0" marL="0" marR="0" rtl="0" algn="l">
                        <a:spcBef>
                          <a:spcPts val="0"/>
                        </a:spcBef>
                        <a:spcAft>
                          <a:spcPts val="0"/>
                        </a:spcAft>
                        <a:buNone/>
                      </a:pPr>
                      <a:r>
                        <a:rPr lang="en-GB" sz="1176" u="none" cap="none" strike="noStrike"/>
                        <a:t>Me llamo</a:t>
                      </a:r>
                      <a:endParaRPr sz="1176"/>
                    </a:p>
                  </a:txBody>
                  <a:tcPr marT="50425" marB="50425" marR="80225" marL="80225">
                    <a:solidFill>
                      <a:srgbClr val="FFF2CC"/>
                    </a:solidFill>
                  </a:tcPr>
                </a:tc>
                <a:tc>
                  <a:txBody>
                    <a:bodyPr/>
                    <a:lstStyle/>
                    <a:p>
                      <a:pPr indent="0" lvl="0" marL="0" marR="0" rtl="0" algn="l">
                        <a:spcBef>
                          <a:spcPts val="0"/>
                        </a:spcBef>
                        <a:spcAft>
                          <a:spcPts val="0"/>
                        </a:spcAft>
                        <a:buNone/>
                      </a:pPr>
                      <a:r>
                        <a:rPr lang="en-GB" sz="1176"/>
                        <a:t>My name is…</a:t>
                      </a:r>
                      <a:endParaRPr sz="1617"/>
                    </a:p>
                  </a:txBody>
                  <a:tcPr marT="50425" marB="50425" marR="80225" marL="80225">
                    <a:solidFill>
                      <a:srgbClr val="FFF2CC"/>
                    </a:solidFill>
                  </a:tcPr>
                </a:tc>
              </a:tr>
              <a:tr h="212350">
                <a:tc>
                  <a:txBody>
                    <a:bodyPr/>
                    <a:lstStyle/>
                    <a:p>
                      <a:pPr indent="0" lvl="0" marL="0" marR="0" rtl="0" algn="l">
                        <a:spcBef>
                          <a:spcPts val="0"/>
                        </a:spcBef>
                        <a:spcAft>
                          <a:spcPts val="0"/>
                        </a:spcAft>
                        <a:buNone/>
                      </a:pPr>
                      <a:r>
                        <a:rPr lang="en-GB" sz="1176"/>
                        <a:t>Se llama</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176"/>
                        <a:t>His/her name is…</a:t>
                      </a:r>
                      <a:endParaRPr sz="1617"/>
                    </a:p>
                  </a:txBody>
                  <a:tcPr marT="50425" marB="50425" marR="80225" marL="80225">
                    <a:solidFill>
                      <a:srgbClr val="FFF2CC"/>
                    </a:solidFill>
                  </a:tcPr>
                </a:tc>
              </a:tr>
              <a:tr h="212350">
                <a:tc>
                  <a:txBody>
                    <a:bodyPr/>
                    <a:lstStyle/>
                    <a:p>
                      <a:pPr indent="0" lvl="0" marL="0" marR="0" rtl="0" algn="l">
                        <a:spcBef>
                          <a:spcPts val="0"/>
                        </a:spcBef>
                        <a:spcAft>
                          <a:spcPts val="0"/>
                        </a:spcAft>
                        <a:buNone/>
                      </a:pPr>
                      <a:r>
                        <a:rPr lang="en-GB" sz="1176"/>
                        <a:t>Tengo el pelo…</a:t>
                      </a:r>
                      <a:endParaRPr sz="1617"/>
                    </a:p>
                    <a:p>
                      <a:pPr indent="0" lvl="0" marL="0" marR="0" rtl="0" algn="l">
                        <a:spcBef>
                          <a:spcPts val="0"/>
                        </a:spcBef>
                        <a:spcAft>
                          <a:spcPts val="0"/>
                        </a:spcAft>
                        <a:buNone/>
                      </a:pPr>
                      <a:r>
                        <a:rPr i="1" lang="en-GB" sz="1176"/>
                        <a:t>Tengo el pelo rubio y largo.</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176"/>
                        <a:t>I have ____ hair. </a:t>
                      </a:r>
                      <a:endParaRPr sz="1617"/>
                    </a:p>
                    <a:p>
                      <a:pPr indent="0" lvl="0" marL="0" marR="0" rtl="0" algn="l">
                        <a:spcBef>
                          <a:spcPts val="0"/>
                        </a:spcBef>
                        <a:spcAft>
                          <a:spcPts val="0"/>
                        </a:spcAft>
                        <a:buNone/>
                      </a:pPr>
                      <a:r>
                        <a:rPr i="1" lang="en-GB" sz="1176"/>
                        <a:t>I have long blond hair.</a:t>
                      </a:r>
                      <a:endParaRPr sz="1617"/>
                    </a:p>
                  </a:txBody>
                  <a:tcPr marT="50425" marB="50425" marR="80225" marL="80225">
                    <a:solidFill>
                      <a:srgbClr val="FFF2CC"/>
                    </a:solidFill>
                  </a:tcPr>
                </a:tc>
              </a:tr>
              <a:tr h="212350">
                <a:tc>
                  <a:txBody>
                    <a:bodyPr/>
                    <a:lstStyle/>
                    <a:p>
                      <a:pPr indent="0" lvl="0" marL="0" marR="0" rtl="0" algn="l">
                        <a:spcBef>
                          <a:spcPts val="0"/>
                        </a:spcBef>
                        <a:spcAft>
                          <a:spcPts val="0"/>
                        </a:spcAft>
                        <a:buNone/>
                      </a:pPr>
                      <a:r>
                        <a:rPr lang="en-GB" sz="1176"/>
                        <a:t>Tengo los ojos…</a:t>
                      </a:r>
                      <a:endParaRPr sz="1617"/>
                    </a:p>
                    <a:p>
                      <a:pPr indent="0" lvl="0" marL="0" marR="0" rtl="0" algn="l">
                        <a:spcBef>
                          <a:spcPts val="0"/>
                        </a:spcBef>
                        <a:spcAft>
                          <a:spcPts val="0"/>
                        </a:spcAft>
                        <a:buNone/>
                      </a:pPr>
                      <a:r>
                        <a:rPr i="1" lang="en-GB" sz="1176"/>
                        <a:t>Tengo los ojos marrones.</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176"/>
                        <a:t>I have ____ eyes. </a:t>
                      </a:r>
                      <a:endParaRPr sz="1617"/>
                    </a:p>
                    <a:p>
                      <a:pPr indent="0" lvl="0" marL="0" marR="0" rtl="0" algn="l">
                        <a:spcBef>
                          <a:spcPts val="0"/>
                        </a:spcBef>
                        <a:spcAft>
                          <a:spcPts val="0"/>
                        </a:spcAft>
                        <a:buNone/>
                      </a:pPr>
                      <a:r>
                        <a:rPr i="1" lang="en-GB" sz="1176"/>
                        <a:t>I have brown eyes.</a:t>
                      </a:r>
                      <a:endParaRPr sz="1617"/>
                    </a:p>
                  </a:txBody>
                  <a:tcPr marT="50425" marB="50425" marR="80225" marL="80225">
                    <a:solidFill>
                      <a:srgbClr val="FFF2CC"/>
                    </a:solidFill>
                  </a:tcPr>
                </a:tc>
              </a:tr>
            </a:tbl>
          </a:graphicData>
        </a:graphic>
      </p:graphicFrame>
      <p:pic>
        <p:nvPicPr>
          <p:cNvPr id="1224" name="Google Shape;1224;p60"/>
          <p:cNvPicPr preferRelativeResize="0"/>
          <p:nvPr/>
        </p:nvPicPr>
        <p:blipFill rotWithShape="1">
          <a:blip r:embed="rId7">
            <a:alphaModFix/>
          </a:blip>
          <a:srcRect b="0" l="0" r="0" t="0"/>
          <a:stretch/>
        </p:blipFill>
        <p:spPr>
          <a:xfrm>
            <a:off x="6707426" y="5945327"/>
            <a:ext cx="1926649" cy="910870"/>
          </a:xfrm>
          <a:prstGeom prst="rect">
            <a:avLst/>
          </a:prstGeom>
          <a:noFill/>
          <a:ln>
            <a:noFill/>
          </a:ln>
        </p:spPr>
      </p:pic>
      <p:sp>
        <p:nvSpPr>
          <p:cNvPr id="1225" name="Google Shape;1225;p60"/>
          <p:cNvSpPr txBox="1"/>
          <p:nvPr/>
        </p:nvSpPr>
        <p:spPr>
          <a:xfrm>
            <a:off x="3120924" y="4452667"/>
            <a:ext cx="3257400" cy="1807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i="0" lang="en-GB" sz="1396" u="none" cap="none" strike="noStrike">
                <a:solidFill>
                  <a:schemeClr val="dk1"/>
                </a:solidFill>
                <a:latin typeface="Calibri"/>
                <a:ea typeface="Calibri"/>
                <a:cs typeface="Calibri"/>
                <a:sym typeface="Calibri"/>
              </a:rPr>
              <a:t>¿Cuántas personas hay en tu familia?</a:t>
            </a:r>
            <a:endParaRPr sz="1396"/>
          </a:p>
          <a:p>
            <a:pPr indent="0" lvl="0" marL="0" marR="0" rtl="0" algn="l">
              <a:spcBef>
                <a:spcPts val="0"/>
              </a:spcBef>
              <a:spcAft>
                <a:spcPts val="0"/>
              </a:spcAft>
              <a:buNone/>
            </a:pPr>
            <a:r>
              <a:rPr i="1" lang="en-GB" sz="1396">
                <a:solidFill>
                  <a:schemeClr val="dk1"/>
                </a:solidFill>
                <a:latin typeface="Calibri"/>
                <a:ea typeface="Calibri"/>
                <a:cs typeface="Calibri"/>
                <a:sym typeface="Calibri"/>
              </a:rPr>
              <a:t>How many people are there in your family?</a:t>
            </a:r>
            <a:endParaRPr sz="1396"/>
          </a:p>
          <a:p>
            <a:pPr indent="0" lvl="0" marL="0" marR="0" rtl="0" algn="l">
              <a:spcBef>
                <a:spcPts val="0"/>
              </a:spcBef>
              <a:spcAft>
                <a:spcPts val="0"/>
              </a:spcAft>
              <a:buNone/>
            </a:pPr>
            <a:r>
              <a:rPr b="1" lang="en-GB" sz="1396">
                <a:solidFill>
                  <a:schemeClr val="dk1"/>
                </a:solidFill>
                <a:latin typeface="Calibri"/>
                <a:ea typeface="Calibri"/>
                <a:cs typeface="Calibri"/>
                <a:sym typeface="Calibri"/>
              </a:rPr>
              <a:t>En mi familia hay … personas. Mi … se llama… y tiene … a</a:t>
            </a:r>
            <a:r>
              <a:rPr b="1" i="0" lang="en-GB" sz="1396" u="none" cap="none" strike="noStrike">
                <a:solidFill>
                  <a:schemeClr val="dk1"/>
                </a:solidFill>
                <a:latin typeface="Calibri"/>
                <a:ea typeface="Calibri"/>
                <a:cs typeface="Calibri"/>
                <a:sym typeface="Calibri"/>
              </a:rPr>
              <a:t>ñ</a:t>
            </a:r>
            <a:r>
              <a:rPr b="1" lang="en-GB" sz="1396">
                <a:solidFill>
                  <a:schemeClr val="dk1"/>
                </a:solidFill>
                <a:latin typeface="Calibri"/>
                <a:ea typeface="Calibri"/>
                <a:cs typeface="Calibri"/>
                <a:sym typeface="Calibri"/>
              </a:rPr>
              <a:t>os.</a:t>
            </a:r>
            <a:endParaRPr sz="1396"/>
          </a:p>
          <a:p>
            <a:pPr indent="0" lvl="0" marL="0" marR="0" rtl="0" algn="l">
              <a:spcBef>
                <a:spcPts val="0"/>
              </a:spcBef>
              <a:spcAft>
                <a:spcPts val="0"/>
              </a:spcAft>
              <a:buNone/>
            </a:pPr>
            <a:r>
              <a:rPr i="1" lang="en-GB" sz="1396">
                <a:solidFill>
                  <a:schemeClr val="dk1"/>
                </a:solidFill>
                <a:latin typeface="Calibri"/>
                <a:ea typeface="Calibri"/>
                <a:cs typeface="Calibri"/>
                <a:sym typeface="Calibri"/>
              </a:rPr>
              <a:t>In my family there are … people. </a:t>
            </a:r>
            <a:endParaRPr sz="1396"/>
          </a:p>
          <a:p>
            <a:pPr indent="0" lvl="0" marL="0" marR="0" rtl="0" algn="l">
              <a:spcBef>
                <a:spcPts val="0"/>
              </a:spcBef>
              <a:spcAft>
                <a:spcPts val="0"/>
              </a:spcAft>
              <a:buNone/>
            </a:pPr>
            <a:r>
              <a:rPr i="1" lang="en-GB" sz="1396">
                <a:solidFill>
                  <a:schemeClr val="dk1"/>
                </a:solidFill>
                <a:latin typeface="Calibri"/>
                <a:ea typeface="Calibri"/>
                <a:cs typeface="Calibri"/>
                <a:sym typeface="Calibri"/>
              </a:rPr>
              <a:t>My …. is called …. and he/she is …. years old.</a:t>
            </a:r>
            <a:endParaRPr sz="1396"/>
          </a:p>
        </p:txBody>
      </p:sp>
      <p:pic>
        <p:nvPicPr>
          <p:cNvPr id="1226" name="Google Shape;1226;p60"/>
          <p:cNvPicPr preferRelativeResize="0"/>
          <p:nvPr/>
        </p:nvPicPr>
        <p:blipFill rotWithShape="1">
          <a:blip r:embed="rId8">
            <a:alphaModFix/>
          </a:blip>
          <a:srcRect b="0" l="0" r="0" t="0"/>
          <a:stretch/>
        </p:blipFill>
        <p:spPr>
          <a:xfrm>
            <a:off x="735075" y="4845249"/>
            <a:ext cx="2157375" cy="1288902"/>
          </a:xfrm>
          <a:prstGeom prst="rect">
            <a:avLst/>
          </a:prstGeom>
          <a:noFill/>
          <a:ln>
            <a:noFill/>
          </a:ln>
        </p:spPr>
      </p:pic>
      <p:pic>
        <p:nvPicPr>
          <p:cNvPr id="1227" name="Google Shape;1227;p60"/>
          <p:cNvPicPr preferRelativeResize="0"/>
          <p:nvPr/>
        </p:nvPicPr>
        <p:blipFill rotWithShape="1">
          <a:blip r:embed="rId9">
            <a:alphaModFix/>
          </a:blip>
          <a:srcRect b="0" l="0" r="0" t="0"/>
          <a:stretch/>
        </p:blipFill>
        <p:spPr>
          <a:xfrm>
            <a:off x="8634075" y="2269650"/>
            <a:ext cx="1432797" cy="1678122"/>
          </a:xfrm>
          <a:prstGeom prst="rect">
            <a:avLst/>
          </a:prstGeom>
          <a:noFill/>
          <a:ln>
            <a:noFill/>
          </a:ln>
        </p:spPr>
      </p:pic>
      <p:sp>
        <p:nvSpPr>
          <p:cNvPr id="1228" name="Google Shape;1228;p60"/>
          <p:cNvSpPr txBox="1"/>
          <p:nvPr/>
        </p:nvSpPr>
        <p:spPr>
          <a:xfrm>
            <a:off x="6689787" y="4056983"/>
            <a:ext cx="690300" cy="2637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Verbs</a:t>
            </a:r>
            <a:endParaRPr b="0" i="0" sz="1396" u="none" cap="none" strike="noStrike">
              <a:solidFill>
                <a:srgbClr val="000000"/>
              </a:solidFill>
              <a:latin typeface="Arial"/>
              <a:ea typeface="Arial"/>
              <a:cs typeface="Arial"/>
              <a:sym typeface="Arial"/>
            </a:endParaRPr>
          </a:p>
        </p:txBody>
      </p:sp>
      <p:sp>
        <p:nvSpPr>
          <p:cNvPr id="1229" name="Google Shape;1229;p60"/>
          <p:cNvSpPr txBox="1"/>
          <p:nvPr/>
        </p:nvSpPr>
        <p:spPr>
          <a:xfrm>
            <a:off x="6683903" y="2053876"/>
            <a:ext cx="1710900" cy="2637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b="1" i="0" lang="en-GB" sz="1143" u="none" cap="none" strike="noStrike">
                <a:solidFill>
                  <a:schemeClr val="dk1"/>
                </a:solidFill>
                <a:latin typeface="Calibri"/>
                <a:ea typeface="Calibri"/>
                <a:cs typeface="Calibri"/>
                <a:sym typeface="Calibri"/>
              </a:rPr>
              <a:t>Possessive Adjectives</a:t>
            </a:r>
            <a:endParaRPr b="0" i="0" sz="1396"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sp>
        <p:nvSpPr>
          <p:cNvPr id="1235" name="Google Shape;1235;p61"/>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236" name="Google Shape;1236;p61"/>
          <p:cNvSpPr/>
          <p:nvPr/>
        </p:nvSpPr>
        <p:spPr>
          <a:xfrm>
            <a:off x="718500" y="2054883"/>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237" name="Google Shape;1237;p61"/>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238" name="Google Shape;1238;p61"/>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239" name="Google Shape;1239;p61"/>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240" name="Google Shape;1240;p61"/>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241" name="Google Shape;1241;p61"/>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Grammar &amp; Phonics</a:t>
            </a:r>
            <a:endParaRPr b="0" i="0" sz="1396" u="none" cap="none" strike="noStrike">
              <a:solidFill>
                <a:srgbClr val="000000"/>
              </a:solidFill>
              <a:latin typeface="Arial"/>
              <a:ea typeface="Arial"/>
              <a:cs typeface="Arial"/>
              <a:sym typeface="Arial"/>
            </a:endParaRPr>
          </a:p>
        </p:txBody>
      </p:sp>
      <p:sp>
        <p:nvSpPr>
          <p:cNvPr id="1242" name="Google Shape;1242;p61"/>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243" name="Google Shape;1243;p61"/>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244" name="Google Shape;1244;p61"/>
          <p:cNvPicPr preferRelativeResize="0"/>
          <p:nvPr/>
        </p:nvPicPr>
        <p:blipFill rotWithShape="1">
          <a:blip r:embed="rId4">
            <a:alphaModFix/>
          </a:blip>
          <a:srcRect b="0" l="0" r="0" t="0"/>
          <a:stretch/>
        </p:blipFill>
        <p:spPr>
          <a:xfrm>
            <a:off x="777989" y="2116649"/>
            <a:ext cx="2054741" cy="3402337"/>
          </a:xfrm>
          <a:prstGeom prst="rect">
            <a:avLst/>
          </a:prstGeom>
          <a:noFill/>
          <a:ln>
            <a:noFill/>
          </a:ln>
        </p:spPr>
      </p:pic>
      <p:pic>
        <p:nvPicPr>
          <p:cNvPr id="1245" name="Google Shape;1245;p61"/>
          <p:cNvPicPr preferRelativeResize="0"/>
          <p:nvPr/>
        </p:nvPicPr>
        <p:blipFill rotWithShape="1">
          <a:blip r:embed="rId5">
            <a:alphaModFix/>
          </a:blip>
          <a:srcRect b="0" l="0" r="0" t="0"/>
          <a:stretch/>
        </p:blipFill>
        <p:spPr>
          <a:xfrm>
            <a:off x="3091313" y="2136307"/>
            <a:ext cx="2421353" cy="1747959"/>
          </a:xfrm>
          <a:prstGeom prst="rect">
            <a:avLst/>
          </a:prstGeom>
          <a:noFill/>
          <a:ln>
            <a:noFill/>
          </a:ln>
        </p:spPr>
      </p:pic>
      <p:sp>
        <p:nvSpPr>
          <p:cNvPr id="1246" name="Google Shape;1246;p61"/>
          <p:cNvSpPr/>
          <p:nvPr/>
        </p:nvSpPr>
        <p:spPr>
          <a:xfrm>
            <a:off x="5563305" y="2284037"/>
            <a:ext cx="864600" cy="1341000"/>
          </a:xfrm>
          <a:prstGeom prst="rect">
            <a:avLst/>
          </a:prstGeom>
          <a:solidFill>
            <a:srgbClr val="DDEAF6"/>
          </a:solidFill>
          <a:ln cap="flat" cmpd="sng" w="12100">
            <a:solidFill>
              <a:srgbClr val="31538F"/>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b="1" lang="en-GB" sz="1143">
                <a:solidFill>
                  <a:schemeClr val="dk1"/>
                </a:solidFill>
                <a:latin typeface="Calibri"/>
                <a:ea typeface="Calibri"/>
                <a:cs typeface="Calibri"/>
                <a:sym typeface="Calibri"/>
              </a:rPr>
              <a:t>The colour of the eye is plural.</a:t>
            </a:r>
            <a:endParaRPr sz="1396"/>
          </a:p>
          <a:p>
            <a:pPr indent="0" lvl="0" marL="0" marR="0" rtl="0" algn="ctr">
              <a:spcBef>
                <a:spcPts val="0"/>
              </a:spcBef>
              <a:spcAft>
                <a:spcPts val="0"/>
              </a:spcAft>
              <a:buNone/>
            </a:pPr>
            <a:r>
              <a:rPr b="1" lang="en-GB" sz="1143">
                <a:solidFill>
                  <a:schemeClr val="dk1"/>
                </a:solidFill>
                <a:latin typeface="Calibri"/>
                <a:ea typeface="Calibri"/>
                <a:cs typeface="Calibri"/>
                <a:sym typeface="Calibri"/>
              </a:rPr>
              <a:t>Los ojos azules = The blue eyes.</a:t>
            </a:r>
            <a:endParaRPr sz="1396"/>
          </a:p>
        </p:txBody>
      </p:sp>
      <p:pic>
        <p:nvPicPr>
          <p:cNvPr id="1247" name="Google Shape;1247;p61"/>
          <p:cNvPicPr preferRelativeResize="0"/>
          <p:nvPr/>
        </p:nvPicPr>
        <p:blipFill rotWithShape="1">
          <a:blip r:embed="rId6">
            <a:alphaModFix/>
          </a:blip>
          <a:srcRect b="0" l="0" r="0" t="0"/>
          <a:stretch/>
        </p:blipFill>
        <p:spPr>
          <a:xfrm>
            <a:off x="6713585" y="2104661"/>
            <a:ext cx="3371670" cy="1062704"/>
          </a:xfrm>
          <a:prstGeom prst="rect">
            <a:avLst/>
          </a:prstGeom>
          <a:noFill/>
          <a:ln>
            <a:noFill/>
          </a:ln>
        </p:spPr>
      </p:pic>
      <p:pic>
        <p:nvPicPr>
          <p:cNvPr id="1248" name="Google Shape;1248;p61"/>
          <p:cNvPicPr preferRelativeResize="0"/>
          <p:nvPr/>
        </p:nvPicPr>
        <p:blipFill rotWithShape="1">
          <a:blip r:embed="rId7">
            <a:alphaModFix/>
          </a:blip>
          <a:srcRect b="3232" l="0" r="0" t="0"/>
          <a:stretch/>
        </p:blipFill>
        <p:spPr>
          <a:xfrm>
            <a:off x="3096421" y="4348402"/>
            <a:ext cx="3346752" cy="2608371"/>
          </a:xfrm>
          <a:prstGeom prst="rect">
            <a:avLst/>
          </a:prstGeom>
          <a:noFill/>
          <a:ln>
            <a:noFill/>
          </a:ln>
        </p:spPr>
      </p:pic>
      <p:graphicFrame>
        <p:nvGraphicFramePr>
          <p:cNvPr id="1249" name="Google Shape;1249;p61"/>
          <p:cNvGraphicFramePr/>
          <p:nvPr/>
        </p:nvGraphicFramePr>
        <p:xfrm>
          <a:off x="758077" y="5548758"/>
          <a:ext cx="3000000" cy="3000000"/>
        </p:xfrm>
        <a:graphic>
          <a:graphicData uri="http://schemas.openxmlformats.org/drawingml/2006/table">
            <a:tbl>
              <a:tblPr bandRow="1" firstRow="1">
                <a:noFill/>
                <a:tableStyleId>{99D3A40B-F65B-47CD-AD8B-BC7DB1C6330C}</a:tableStyleId>
              </a:tblPr>
              <a:tblGrid>
                <a:gridCol w="1140125"/>
                <a:gridCol w="994275"/>
              </a:tblGrid>
              <a:tr h="212350">
                <a:tc>
                  <a:txBody>
                    <a:bodyPr/>
                    <a:lstStyle/>
                    <a:p>
                      <a:pPr indent="0" lvl="0" marL="0" marR="0" rtl="0" algn="l">
                        <a:spcBef>
                          <a:spcPts val="0"/>
                        </a:spcBef>
                        <a:spcAft>
                          <a:spcPts val="0"/>
                        </a:spcAft>
                        <a:buNone/>
                      </a:pPr>
                      <a:r>
                        <a:rPr lang="en-GB" sz="1176"/>
                        <a:t>Soy</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176"/>
                        <a:t>I am</a:t>
                      </a:r>
                      <a:endParaRPr sz="1617"/>
                    </a:p>
                  </a:txBody>
                  <a:tcPr marT="50425" marB="50425" marR="80225" marL="80225">
                    <a:solidFill>
                      <a:srgbClr val="FFF2CC"/>
                    </a:solidFill>
                  </a:tcPr>
                </a:tc>
              </a:tr>
              <a:tr h="212350">
                <a:tc>
                  <a:txBody>
                    <a:bodyPr/>
                    <a:lstStyle/>
                    <a:p>
                      <a:pPr indent="0" lvl="0" marL="0" marR="0" rtl="0" algn="l">
                        <a:spcBef>
                          <a:spcPts val="0"/>
                        </a:spcBef>
                        <a:spcAft>
                          <a:spcPts val="0"/>
                        </a:spcAft>
                        <a:buNone/>
                      </a:pPr>
                      <a:r>
                        <a:rPr lang="en-GB" sz="1176"/>
                        <a:t>Tengo</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176"/>
                        <a:t>I have</a:t>
                      </a:r>
                      <a:endParaRPr sz="1617"/>
                    </a:p>
                  </a:txBody>
                  <a:tcPr marT="50425" marB="50425" marR="80225" marL="80225">
                    <a:solidFill>
                      <a:srgbClr val="FFF2CC"/>
                    </a:solidFill>
                  </a:tcPr>
                </a:tc>
              </a:tr>
              <a:tr h="212350">
                <a:tc>
                  <a:txBody>
                    <a:bodyPr/>
                    <a:lstStyle/>
                    <a:p>
                      <a:pPr indent="0" lvl="0" marL="0" marR="0" rtl="0" algn="l">
                        <a:spcBef>
                          <a:spcPts val="0"/>
                        </a:spcBef>
                        <a:spcAft>
                          <a:spcPts val="0"/>
                        </a:spcAft>
                        <a:buNone/>
                      </a:pPr>
                      <a:r>
                        <a:rPr lang="en-GB" sz="1176"/>
                        <a:t>Llevo</a:t>
                      </a:r>
                      <a:endParaRPr i="1" sz="1176"/>
                    </a:p>
                  </a:txBody>
                  <a:tcPr marT="50425" marB="50425" marR="80225" marL="80225">
                    <a:solidFill>
                      <a:srgbClr val="FFF2CC"/>
                    </a:solidFill>
                  </a:tcPr>
                </a:tc>
                <a:tc>
                  <a:txBody>
                    <a:bodyPr/>
                    <a:lstStyle/>
                    <a:p>
                      <a:pPr indent="0" lvl="0" marL="0" marR="0" rtl="0" algn="l">
                        <a:spcBef>
                          <a:spcPts val="0"/>
                        </a:spcBef>
                        <a:spcAft>
                          <a:spcPts val="0"/>
                        </a:spcAft>
                        <a:buNone/>
                      </a:pPr>
                      <a:r>
                        <a:rPr lang="en-GB" sz="1176"/>
                        <a:t>I wear</a:t>
                      </a:r>
                      <a:endParaRPr i="1" sz="1176"/>
                    </a:p>
                  </a:txBody>
                  <a:tcPr marT="50425" marB="50425" marR="80225" marL="80225">
                    <a:solidFill>
                      <a:srgbClr val="FFF2CC"/>
                    </a:solidFill>
                  </a:tcPr>
                </a:tc>
              </a:tr>
            </a:tbl>
          </a:graphicData>
        </a:graphic>
      </p:graphicFrame>
      <p:pic>
        <p:nvPicPr>
          <p:cNvPr id="1250" name="Google Shape;1250;p61"/>
          <p:cNvPicPr preferRelativeResize="0"/>
          <p:nvPr/>
        </p:nvPicPr>
        <p:blipFill rotWithShape="1">
          <a:blip r:embed="rId8">
            <a:alphaModFix/>
          </a:blip>
          <a:srcRect b="0" l="0" r="0" t="0"/>
          <a:stretch/>
        </p:blipFill>
        <p:spPr>
          <a:xfrm>
            <a:off x="6804350" y="3229912"/>
            <a:ext cx="2288224" cy="2025700"/>
          </a:xfrm>
          <a:prstGeom prst="rect">
            <a:avLst/>
          </a:prstGeom>
          <a:noFill/>
          <a:ln>
            <a:noFill/>
          </a:ln>
        </p:spPr>
      </p:pic>
      <p:pic>
        <p:nvPicPr>
          <p:cNvPr id="1251" name="Google Shape;1251;p61"/>
          <p:cNvPicPr preferRelativeResize="0"/>
          <p:nvPr/>
        </p:nvPicPr>
        <p:blipFill rotWithShape="1">
          <a:blip r:embed="rId9">
            <a:alphaModFix/>
          </a:blip>
          <a:srcRect b="0" l="0" r="0" t="0"/>
          <a:stretch/>
        </p:blipFill>
        <p:spPr>
          <a:xfrm>
            <a:off x="6804354" y="5318151"/>
            <a:ext cx="2220000" cy="1470639"/>
          </a:xfrm>
          <a:prstGeom prst="rect">
            <a:avLst/>
          </a:prstGeom>
          <a:noFill/>
          <a:ln>
            <a:noFill/>
          </a:ln>
        </p:spPr>
      </p:pic>
      <p:sp>
        <p:nvSpPr>
          <p:cNvPr id="1252" name="Google Shape;1252;p61"/>
          <p:cNvSpPr txBox="1"/>
          <p:nvPr/>
        </p:nvSpPr>
        <p:spPr>
          <a:xfrm>
            <a:off x="615283" y="295087"/>
            <a:ext cx="6914700" cy="677700"/>
          </a:xfrm>
          <a:prstGeom prst="rect">
            <a:avLst/>
          </a:prstGeom>
          <a:solidFill>
            <a:srgbClr val="DDEAF6"/>
          </a:solidFill>
          <a:ln>
            <a:noFill/>
          </a:ln>
        </p:spPr>
        <p:txBody>
          <a:bodyPr anchorCtr="0" anchor="ctr" bIns="43500" lIns="87050" spcFirstLastPara="1" rIns="87050" wrap="square" tIns="43500">
            <a:noAutofit/>
          </a:bodyPr>
          <a:lstStyle/>
          <a:p>
            <a:pPr indent="0" lvl="0" marL="0" marR="0" rtl="0" algn="l">
              <a:lnSpc>
                <a:spcPct val="90000"/>
              </a:lnSpc>
              <a:spcBef>
                <a:spcPts val="0"/>
              </a:spcBef>
              <a:spcAft>
                <a:spcPts val="0"/>
              </a:spcAft>
              <a:buClr>
                <a:schemeClr val="dk1"/>
              </a:buClr>
              <a:buSzPts val="3428"/>
              <a:buFont typeface="Calibri"/>
              <a:buNone/>
            </a:pPr>
            <a:r>
              <a:rPr b="1" lang="en-GB" sz="2285">
                <a:solidFill>
                  <a:schemeClr val="dk1"/>
                </a:solidFill>
                <a:latin typeface="Arial"/>
                <a:ea typeface="Arial"/>
                <a:cs typeface="Arial"/>
                <a:sym typeface="Arial"/>
              </a:rPr>
              <a:t>Spanish Year 7 Half term 4 Mi familia y mis amigos </a:t>
            </a:r>
            <a:endParaRPr b="1" sz="2285">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sp>
        <p:nvSpPr>
          <p:cNvPr id="1258" name="Google Shape;1258;p62"/>
          <p:cNvSpPr txBox="1"/>
          <p:nvPr>
            <p:ph type="title"/>
          </p:nvPr>
        </p:nvSpPr>
        <p:spPr>
          <a:xfrm>
            <a:off x="608813" y="184398"/>
            <a:ext cx="71094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Spanish Year 7  Half Term 5 Mi Ciudad</a:t>
            </a:r>
            <a:endParaRPr b="1" sz="3301">
              <a:latin typeface="Arial"/>
              <a:ea typeface="Arial"/>
              <a:cs typeface="Arial"/>
              <a:sym typeface="Arial"/>
            </a:endParaRPr>
          </a:p>
        </p:txBody>
      </p:sp>
      <p:sp>
        <p:nvSpPr>
          <p:cNvPr id="1259" name="Google Shape;1259;p62"/>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260" name="Google Shape;1260;p62"/>
          <p:cNvSpPr/>
          <p:nvPr/>
        </p:nvSpPr>
        <p:spPr>
          <a:xfrm>
            <a:off x="718500" y="2039996"/>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261" name="Google Shape;1261;p62"/>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262" name="Google Shape;1262;p62"/>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263" name="Google Shape;1263;p62"/>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264" name="Google Shape;1264;p62"/>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265" name="Google Shape;1265;p62"/>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Grammar &amp; Phonics</a:t>
            </a:r>
            <a:endParaRPr b="0" i="0" sz="1396" u="none" cap="none" strike="noStrike">
              <a:solidFill>
                <a:srgbClr val="000000"/>
              </a:solidFill>
              <a:latin typeface="Arial"/>
              <a:ea typeface="Arial"/>
              <a:cs typeface="Arial"/>
              <a:sym typeface="Arial"/>
            </a:endParaRPr>
          </a:p>
        </p:txBody>
      </p:sp>
      <p:sp>
        <p:nvSpPr>
          <p:cNvPr id="1266" name="Google Shape;1266;p62"/>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267" name="Google Shape;1267;p62"/>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268" name="Google Shape;1268;p62"/>
          <p:cNvPicPr preferRelativeResize="0"/>
          <p:nvPr/>
        </p:nvPicPr>
        <p:blipFill rotWithShape="1">
          <a:blip r:embed="rId4">
            <a:alphaModFix/>
          </a:blip>
          <a:srcRect b="0" l="0" r="0" t="0"/>
          <a:stretch/>
        </p:blipFill>
        <p:spPr>
          <a:xfrm>
            <a:off x="6736832" y="2084642"/>
            <a:ext cx="2055428" cy="2772475"/>
          </a:xfrm>
          <a:prstGeom prst="rect">
            <a:avLst/>
          </a:prstGeom>
          <a:noFill/>
          <a:ln>
            <a:noFill/>
          </a:ln>
        </p:spPr>
      </p:pic>
      <p:pic>
        <p:nvPicPr>
          <p:cNvPr id="1269" name="Google Shape;1269;p62"/>
          <p:cNvPicPr preferRelativeResize="0"/>
          <p:nvPr/>
        </p:nvPicPr>
        <p:blipFill rotWithShape="1">
          <a:blip r:embed="rId5">
            <a:alphaModFix/>
          </a:blip>
          <a:srcRect b="0" l="0" r="0" t="0"/>
          <a:stretch/>
        </p:blipFill>
        <p:spPr>
          <a:xfrm>
            <a:off x="718501" y="2039996"/>
            <a:ext cx="1043288" cy="584603"/>
          </a:xfrm>
          <a:prstGeom prst="rect">
            <a:avLst/>
          </a:prstGeom>
          <a:noFill/>
          <a:ln>
            <a:noFill/>
          </a:ln>
        </p:spPr>
      </p:pic>
      <p:pic>
        <p:nvPicPr>
          <p:cNvPr descr="http://www.google.co.uk/imgres?imgurl=http://1.bp.blogspot.com/-qi17C9t-AjU/TWBh28qoNwI/AAAAAAAAI1g/iOBfS6yd8zI/s1600/english_village.jpg&amp;imgrefurl=http://5thandstate.blogspot.com/&amp;usg=__LMg8GSzrXM1rxSLbRVjiT4ZtAIs=&amp;h=333&amp;w=594&amp;sz=137&amp;hl=en&amp;start=28&amp;zoom=1&amp;tbnid=YFry4bGySIRqjM:&amp;tbnh=96&amp;tbnw=171&amp;ei=2YBvTfrGL8eA5Aar06XpDA&amp;prev=/images%3Fq%3Denglish%2Bvillage%26hl%3Den%26sa%3DX%26gbv%3D2%26biw%3D1420%26bih%3D695%26tbs%3Disch:10%2C417&amp;itbs=1&amp;iact=hc&amp;vpx=418&amp;vpy=280&amp;dur=1540&amp;hovh=168&amp;hovw=300&amp;tx=146&amp;ty=102&amp;oei=0YBvTeffO82WhQfGpIhH&amp;page=2&amp;ndsp=28&amp;ved=1t:429,r:2,s:28&amp;biw=1420&amp;bih=695" id="1270" name="Google Shape;1270;p62"/>
          <p:cNvPicPr preferRelativeResize="0"/>
          <p:nvPr/>
        </p:nvPicPr>
        <p:blipFill rotWithShape="1">
          <a:blip r:embed="rId6">
            <a:alphaModFix/>
          </a:blip>
          <a:srcRect b="0" l="0" r="0" t="0"/>
          <a:stretch/>
        </p:blipFill>
        <p:spPr>
          <a:xfrm>
            <a:off x="718500" y="2776740"/>
            <a:ext cx="1043290" cy="585015"/>
          </a:xfrm>
          <a:prstGeom prst="rect">
            <a:avLst/>
          </a:prstGeom>
          <a:noFill/>
          <a:ln>
            <a:noFill/>
          </a:ln>
        </p:spPr>
      </p:pic>
      <p:pic>
        <p:nvPicPr>
          <p:cNvPr id="1271" name="Google Shape;1271;p62"/>
          <p:cNvPicPr preferRelativeResize="0"/>
          <p:nvPr/>
        </p:nvPicPr>
        <p:blipFill rotWithShape="1">
          <a:blip r:embed="rId7">
            <a:alphaModFix/>
          </a:blip>
          <a:srcRect b="0" l="0" r="0" t="0"/>
          <a:stretch/>
        </p:blipFill>
        <p:spPr>
          <a:xfrm>
            <a:off x="718499" y="3511594"/>
            <a:ext cx="1043288" cy="828277"/>
          </a:xfrm>
          <a:prstGeom prst="rect">
            <a:avLst/>
          </a:prstGeom>
          <a:noFill/>
          <a:ln>
            <a:noFill/>
          </a:ln>
        </p:spPr>
      </p:pic>
      <p:pic>
        <p:nvPicPr>
          <p:cNvPr id="1272" name="Google Shape;1272;p62"/>
          <p:cNvPicPr preferRelativeResize="0"/>
          <p:nvPr/>
        </p:nvPicPr>
        <p:blipFill rotWithShape="1">
          <a:blip r:embed="rId8">
            <a:alphaModFix/>
          </a:blip>
          <a:srcRect b="0" l="0" r="0" t="0"/>
          <a:stretch/>
        </p:blipFill>
        <p:spPr>
          <a:xfrm>
            <a:off x="3108297" y="4735379"/>
            <a:ext cx="2820685" cy="2243067"/>
          </a:xfrm>
          <a:prstGeom prst="rect">
            <a:avLst/>
          </a:prstGeom>
          <a:noFill/>
          <a:ln>
            <a:noFill/>
          </a:ln>
        </p:spPr>
      </p:pic>
      <p:pic>
        <p:nvPicPr>
          <p:cNvPr descr="http://www.google.co.uk/imgres?imgurl=http://www.danheller.com/images/UnitedStates/NewYork/Cityscapes/cityscape-pink-big.jpg&amp;imgrefurl=http://www.danheller.com/images/UnitedStates/NewYork/Cityscapes/Slideshow/img9.html&amp;usg=__GvOofY37UitEXupR6hIHZUUdkN4=&amp;h=368&amp;w=550&amp;sz=149&amp;hl=en&amp;start=32&amp;zoom=1&amp;tbnid=MlHFWaHC4le1nM:&amp;tbnh=127&amp;tbnw=179&amp;ei=7n9vTfXOGMqb4AbsotGSDQ&amp;prev=/images%3Fq%3Dcityscape%26hl%3Den%26gbv%3D2%26biw%3D1420%26bih%3D695%26tbs%3Disch:10%2C581&amp;itbs=1&amp;iact=hc&amp;vpx=663&amp;vpy=108&amp;dur=155&amp;hovh=184&amp;hovw=275&amp;tx=157&amp;ty=92&amp;oei=239vTdLXKI26hAfUu-ncBQ&amp;page=2&amp;ndsp=28&amp;ved=1t:429,r:3,s:32&amp;biw=1420&amp;bih=695" id="1273" name="Google Shape;1273;p62"/>
          <p:cNvPicPr preferRelativeResize="0"/>
          <p:nvPr/>
        </p:nvPicPr>
        <p:blipFill rotWithShape="1">
          <a:blip r:embed="rId9">
            <a:alphaModFix/>
          </a:blip>
          <a:srcRect b="0" l="0" r="0" t="0"/>
          <a:stretch/>
        </p:blipFill>
        <p:spPr>
          <a:xfrm>
            <a:off x="718499" y="4328109"/>
            <a:ext cx="1043570" cy="827756"/>
          </a:xfrm>
          <a:prstGeom prst="rect">
            <a:avLst/>
          </a:prstGeom>
          <a:noFill/>
          <a:ln>
            <a:noFill/>
          </a:ln>
        </p:spPr>
      </p:pic>
      <p:pic>
        <p:nvPicPr>
          <p:cNvPr descr="http://www.google.co.uk/imgres?imgurl=http://www.scottdunn.com/images/properties/1729-kiaroa-eco-luxury-resort/10503-stunning-coastline-kiaroa-beach-resort-marau-brazil.jpg&amp;imgrefurl=http://www.scottdunn.com/accommodation/kiaroa-beach-resort.html&amp;usg=__Yc-DTAKJGnKisL6fzDtP-hjHLZU=&amp;h=320&amp;w=400&amp;sz=48&amp;hl=en&amp;start=28&amp;zoom=1&amp;tbnid=eV3DIfN7Y5grnM:&amp;tbnh=122&amp;tbnw=195&amp;ei=SoBvTdDyMMv64Ab8q5T3DA&amp;prev=/images%3Fq%3Dcoastline%26hl%3Den%26gbv%3D2%26biw%3D1420%26bih%3D695%26tbs%3Disch:1&amp;itbs=1&amp;iact=rc&amp;dur=537&amp;oei=OIBvTcGwEMa5hAey_9U_&amp;page=2&amp;ndsp=29&amp;ved=1t:429,r:6,s:28&amp;tx=110&amp;ty=53" id="1274" name="Google Shape;1274;p62"/>
          <p:cNvPicPr preferRelativeResize="0"/>
          <p:nvPr/>
        </p:nvPicPr>
        <p:blipFill rotWithShape="1">
          <a:blip r:embed="rId10">
            <a:alphaModFix/>
          </a:blip>
          <a:srcRect b="0" l="0" r="0" t="0"/>
          <a:stretch/>
        </p:blipFill>
        <p:spPr>
          <a:xfrm>
            <a:off x="718500" y="5155865"/>
            <a:ext cx="1043290" cy="756802"/>
          </a:xfrm>
          <a:prstGeom prst="rect">
            <a:avLst/>
          </a:prstGeom>
          <a:noFill/>
          <a:ln>
            <a:noFill/>
          </a:ln>
        </p:spPr>
      </p:pic>
      <p:pic>
        <p:nvPicPr>
          <p:cNvPr id="1275" name="Google Shape;1275;p62"/>
          <p:cNvPicPr preferRelativeResize="0"/>
          <p:nvPr/>
        </p:nvPicPr>
        <p:blipFill rotWithShape="1">
          <a:blip r:embed="rId11">
            <a:alphaModFix/>
          </a:blip>
          <a:srcRect b="0" l="0" r="0" t="0"/>
          <a:stretch/>
        </p:blipFill>
        <p:spPr>
          <a:xfrm>
            <a:off x="718500" y="5892911"/>
            <a:ext cx="1043291" cy="734551"/>
          </a:xfrm>
          <a:prstGeom prst="rect">
            <a:avLst/>
          </a:prstGeom>
          <a:noFill/>
          <a:ln>
            <a:noFill/>
          </a:ln>
        </p:spPr>
      </p:pic>
      <p:sp>
        <p:nvSpPr>
          <p:cNvPr id="1276" name="Google Shape;1276;p62"/>
          <p:cNvSpPr txBox="1"/>
          <p:nvPr/>
        </p:nvSpPr>
        <p:spPr>
          <a:xfrm>
            <a:off x="1761789" y="2058451"/>
            <a:ext cx="1112100" cy="713100"/>
          </a:xfrm>
          <a:prstGeom prst="rect">
            <a:avLst/>
          </a:prstGeom>
          <a:solidFill>
            <a:schemeClr val="lt1"/>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0" i="0" lang="en-GB" sz="1016" u="none" cap="none" strike="noStrike">
                <a:solidFill>
                  <a:schemeClr val="dk1"/>
                </a:solidFill>
                <a:latin typeface="Calibri"/>
                <a:ea typeface="Calibri"/>
                <a:cs typeface="Calibri"/>
                <a:sym typeface="Calibri"/>
              </a:rPr>
              <a:t>Mi casa está </a:t>
            </a:r>
            <a:r>
              <a:rPr b="1" i="0" lang="en-GB" sz="1016" u="none" cap="none" strike="noStrike">
                <a:solidFill>
                  <a:schemeClr val="dk1"/>
                </a:solidFill>
                <a:latin typeface="Calibri"/>
                <a:ea typeface="Calibri"/>
                <a:cs typeface="Calibri"/>
                <a:sym typeface="Calibri"/>
              </a:rPr>
              <a:t>en el campo = My house is in the countryside.</a:t>
            </a:r>
            <a:endParaRPr sz="1396"/>
          </a:p>
        </p:txBody>
      </p:sp>
      <p:sp>
        <p:nvSpPr>
          <p:cNvPr id="1277" name="Google Shape;1277;p62"/>
          <p:cNvSpPr txBox="1"/>
          <p:nvPr/>
        </p:nvSpPr>
        <p:spPr>
          <a:xfrm>
            <a:off x="1757092" y="2811347"/>
            <a:ext cx="1170900" cy="713100"/>
          </a:xfrm>
          <a:prstGeom prst="rect">
            <a:avLst/>
          </a:prstGeom>
          <a:solidFill>
            <a:schemeClr val="lt1"/>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1016">
                <a:solidFill>
                  <a:schemeClr val="dk1"/>
                </a:solidFill>
                <a:latin typeface="Calibri"/>
                <a:ea typeface="Calibri"/>
                <a:cs typeface="Calibri"/>
                <a:sym typeface="Calibri"/>
              </a:rPr>
              <a:t>Tu casa está </a:t>
            </a:r>
            <a:r>
              <a:rPr b="1" lang="en-GB" sz="1016">
                <a:solidFill>
                  <a:schemeClr val="dk1"/>
                </a:solidFill>
                <a:latin typeface="Calibri"/>
                <a:ea typeface="Calibri"/>
                <a:cs typeface="Calibri"/>
                <a:sym typeface="Calibri"/>
              </a:rPr>
              <a:t>en un pueblo = </a:t>
            </a:r>
            <a:r>
              <a:rPr lang="en-GB" sz="1016">
                <a:solidFill>
                  <a:schemeClr val="dk1"/>
                </a:solidFill>
                <a:latin typeface="Calibri"/>
                <a:ea typeface="Calibri"/>
                <a:cs typeface="Calibri"/>
                <a:sym typeface="Calibri"/>
              </a:rPr>
              <a:t>Your house is in a village.</a:t>
            </a:r>
            <a:endParaRPr sz="1396"/>
          </a:p>
        </p:txBody>
      </p:sp>
      <p:sp>
        <p:nvSpPr>
          <p:cNvPr id="1278" name="Google Shape;1278;p62"/>
          <p:cNvSpPr txBox="1"/>
          <p:nvPr/>
        </p:nvSpPr>
        <p:spPr>
          <a:xfrm>
            <a:off x="1775050" y="3464206"/>
            <a:ext cx="1098900" cy="713100"/>
          </a:xfrm>
          <a:prstGeom prst="rect">
            <a:avLst/>
          </a:prstGeom>
          <a:solidFill>
            <a:schemeClr val="lt1"/>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1016">
                <a:solidFill>
                  <a:schemeClr val="dk1"/>
                </a:solidFill>
                <a:latin typeface="Calibri"/>
                <a:ea typeface="Calibri"/>
                <a:cs typeface="Calibri"/>
                <a:sym typeface="Calibri"/>
              </a:rPr>
              <a:t>Nuestra casa está </a:t>
            </a:r>
            <a:r>
              <a:rPr b="1" lang="en-GB" sz="1016">
                <a:solidFill>
                  <a:schemeClr val="dk1"/>
                </a:solidFill>
                <a:latin typeface="Calibri"/>
                <a:ea typeface="Calibri"/>
                <a:cs typeface="Calibri"/>
                <a:sym typeface="Calibri"/>
              </a:rPr>
              <a:t>en la montaña = </a:t>
            </a:r>
            <a:r>
              <a:rPr lang="en-GB" sz="1016">
                <a:solidFill>
                  <a:schemeClr val="dk1"/>
                </a:solidFill>
                <a:latin typeface="Calibri"/>
                <a:ea typeface="Calibri"/>
                <a:cs typeface="Calibri"/>
                <a:sym typeface="Calibri"/>
              </a:rPr>
              <a:t>Our house is in the mountain.</a:t>
            </a:r>
            <a:endParaRPr sz="1396"/>
          </a:p>
        </p:txBody>
      </p:sp>
      <p:sp>
        <p:nvSpPr>
          <p:cNvPr id="1279" name="Google Shape;1279;p62"/>
          <p:cNvSpPr txBox="1"/>
          <p:nvPr/>
        </p:nvSpPr>
        <p:spPr>
          <a:xfrm>
            <a:off x="1796189" y="4286706"/>
            <a:ext cx="1077600" cy="791400"/>
          </a:xfrm>
          <a:prstGeom prst="rect">
            <a:avLst/>
          </a:prstGeom>
          <a:solidFill>
            <a:schemeClr val="lt1"/>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1143">
                <a:solidFill>
                  <a:schemeClr val="dk1"/>
                </a:solidFill>
                <a:latin typeface="Calibri"/>
                <a:ea typeface="Calibri"/>
                <a:cs typeface="Calibri"/>
                <a:sym typeface="Calibri"/>
              </a:rPr>
              <a:t>Mi casa está </a:t>
            </a:r>
            <a:r>
              <a:rPr b="1" lang="en-GB" sz="1143">
                <a:solidFill>
                  <a:schemeClr val="dk1"/>
                </a:solidFill>
                <a:latin typeface="Calibri"/>
                <a:ea typeface="Calibri"/>
                <a:cs typeface="Calibri"/>
                <a:sym typeface="Calibri"/>
              </a:rPr>
              <a:t>en la ciudad = </a:t>
            </a:r>
            <a:r>
              <a:rPr lang="en-GB" sz="1143">
                <a:solidFill>
                  <a:schemeClr val="dk1"/>
                </a:solidFill>
                <a:latin typeface="Calibri"/>
                <a:ea typeface="Calibri"/>
                <a:cs typeface="Calibri"/>
                <a:sym typeface="Calibri"/>
              </a:rPr>
              <a:t>My house is in the city.</a:t>
            </a:r>
            <a:endParaRPr sz="1396"/>
          </a:p>
        </p:txBody>
      </p:sp>
      <p:sp>
        <p:nvSpPr>
          <p:cNvPr id="1280" name="Google Shape;1280;p62"/>
          <p:cNvSpPr txBox="1"/>
          <p:nvPr/>
        </p:nvSpPr>
        <p:spPr>
          <a:xfrm>
            <a:off x="1796189" y="5132947"/>
            <a:ext cx="1077600" cy="713100"/>
          </a:xfrm>
          <a:prstGeom prst="rect">
            <a:avLst/>
          </a:prstGeom>
          <a:solidFill>
            <a:schemeClr val="lt1"/>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1016">
                <a:solidFill>
                  <a:schemeClr val="dk1"/>
                </a:solidFill>
                <a:latin typeface="Calibri"/>
                <a:ea typeface="Calibri"/>
                <a:cs typeface="Calibri"/>
                <a:sym typeface="Calibri"/>
              </a:rPr>
              <a:t>Su casa está </a:t>
            </a:r>
            <a:r>
              <a:rPr b="1" lang="en-GB" sz="1016">
                <a:solidFill>
                  <a:schemeClr val="dk1"/>
                </a:solidFill>
                <a:latin typeface="Calibri"/>
                <a:ea typeface="Calibri"/>
                <a:cs typeface="Calibri"/>
                <a:sym typeface="Calibri"/>
              </a:rPr>
              <a:t>en la costa = </a:t>
            </a:r>
            <a:r>
              <a:rPr lang="en-GB" sz="1016">
                <a:solidFill>
                  <a:schemeClr val="dk1"/>
                </a:solidFill>
                <a:latin typeface="Calibri"/>
                <a:ea typeface="Calibri"/>
                <a:cs typeface="Calibri"/>
                <a:sym typeface="Calibri"/>
              </a:rPr>
              <a:t>His/her house is in the city.</a:t>
            </a:r>
            <a:endParaRPr sz="1396"/>
          </a:p>
        </p:txBody>
      </p:sp>
      <p:sp>
        <p:nvSpPr>
          <p:cNvPr id="1281" name="Google Shape;1281;p62"/>
          <p:cNvSpPr txBox="1"/>
          <p:nvPr/>
        </p:nvSpPr>
        <p:spPr>
          <a:xfrm>
            <a:off x="1764549" y="5919028"/>
            <a:ext cx="1109400" cy="713100"/>
          </a:xfrm>
          <a:prstGeom prst="rect">
            <a:avLst/>
          </a:prstGeom>
          <a:solidFill>
            <a:schemeClr val="lt1"/>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1016">
                <a:solidFill>
                  <a:schemeClr val="dk1"/>
                </a:solidFill>
                <a:latin typeface="Calibri"/>
                <a:ea typeface="Calibri"/>
                <a:cs typeface="Calibri"/>
                <a:sym typeface="Calibri"/>
              </a:rPr>
              <a:t>Su casa está </a:t>
            </a:r>
            <a:r>
              <a:rPr b="1" lang="en-GB" sz="1016">
                <a:solidFill>
                  <a:schemeClr val="dk1"/>
                </a:solidFill>
                <a:latin typeface="Calibri"/>
                <a:ea typeface="Calibri"/>
                <a:cs typeface="Calibri"/>
                <a:sym typeface="Calibri"/>
              </a:rPr>
              <a:t>en el desierto = His/her house is in the desert.</a:t>
            </a:r>
            <a:endParaRPr sz="1396"/>
          </a:p>
        </p:txBody>
      </p:sp>
      <p:pic>
        <p:nvPicPr>
          <p:cNvPr id="1282" name="Google Shape;1282;p62"/>
          <p:cNvPicPr preferRelativeResize="0"/>
          <p:nvPr/>
        </p:nvPicPr>
        <p:blipFill rotWithShape="1">
          <a:blip r:embed="rId12">
            <a:alphaModFix/>
          </a:blip>
          <a:srcRect b="0" l="0" r="0" t="0"/>
          <a:stretch/>
        </p:blipFill>
        <p:spPr>
          <a:xfrm>
            <a:off x="3069464" y="2053851"/>
            <a:ext cx="2972587" cy="582756"/>
          </a:xfrm>
          <a:prstGeom prst="rect">
            <a:avLst/>
          </a:prstGeom>
          <a:noFill/>
          <a:ln>
            <a:noFill/>
          </a:ln>
        </p:spPr>
      </p:pic>
      <p:pic>
        <p:nvPicPr>
          <p:cNvPr id="1283" name="Google Shape;1283;p62"/>
          <p:cNvPicPr preferRelativeResize="0"/>
          <p:nvPr/>
        </p:nvPicPr>
        <p:blipFill rotWithShape="1">
          <a:blip r:embed="rId13">
            <a:alphaModFix/>
          </a:blip>
          <a:srcRect b="48586" l="680" r="23792" t="27061"/>
          <a:stretch/>
        </p:blipFill>
        <p:spPr>
          <a:xfrm>
            <a:off x="3074230" y="2975884"/>
            <a:ext cx="2271771" cy="669164"/>
          </a:xfrm>
          <a:prstGeom prst="rect">
            <a:avLst/>
          </a:prstGeom>
          <a:noFill/>
          <a:ln>
            <a:noFill/>
          </a:ln>
        </p:spPr>
      </p:pic>
      <p:sp>
        <p:nvSpPr>
          <p:cNvPr id="1284" name="Google Shape;1284;p62"/>
          <p:cNvSpPr txBox="1"/>
          <p:nvPr/>
        </p:nvSpPr>
        <p:spPr>
          <a:xfrm>
            <a:off x="3108982" y="3954431"/>
            <a:ext cx="2790600" cy="400500"/>
          </a:xfrm>
          <a:prstGeom prst="rect">
            <a:avLst/>
          </a:prstGeom>
          <a:solidFill>
            <a:srgbClr val="E1EFD8"/>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lang="en-GB" sz="1016">
                <a:solidFill>
                  <a:schemeClr val="dk1"/>
                </a:solidFill>
                <a:latin typeface="Calibri"/>
                <a:ea typeface="Calibri"/>
                <a:cs typeface="Calibri"/>
                <a:sym typeface="Calibri"/>
              </a:rPr>
              <a:t>There are </a:t>
            </a:r>
            <a:r>
              <a:rPr lang="en-GB" sz="1016" u="sng">
                <a:solidFill>
                  <a:schemeClr val="dk1"/>
                </a:solidFill>
                <a:latin typeface="Calibri"/>
                <a:ea typeface="Calibri"/>
                <a:cs typeface="Calibri"/>
                <a:sym typeface="Calibri"/>
              </a:rPr>
              <a:t>two</a:t>
            </a:r>
            <a:r>
              <a:rPr lang="en-GB" sz="1016">
                <a:solidFill>
                  <a:schemeClr val="dk1"/>
                </a:solidFill>
                <a:latin typeface="Calibri"/>
                <a:ea typeface="Calibri"/>
                <a:cs typeface="Calibri"/>
                <a:sym typeface="Calibri"/>
              </a:rPr>
              <a:t> ways to say </a:t>
            </a:r>
            <a:r>
              <a:rPr b="1" lang="en-GB" sz="1016" u="sng">
                <a:solidFill>
                  <a:schemeClr val="dk1"/>
                </a:solidFill>
                <a:latin typeface="Calibri"/>
                <a:ea typeface="Calibri"/>
                <a:cs typeface="Calibri"/>
                <a:sym typeface="Calibri"/>
              </a:rPr>
              <a:t>it is</a:t>
            </a:r>
            <a:r>
              <a:rPr b="1" lang="en-GB" sz="1016">
                <a:solidFill>
                  <a:schemeClr val="dk1"/>
                </a:solidFill>
                <a:latin typeface="Calibri"/>
                <a:ea typeface="Calibri"/>
                <a:cs typeface="Calibri"/>
                <a:sym typeface="Calibri"/>
              </a:rPr>
              <a:t>:</a:t>
            </a:r>
            <a:endParaRPr sz="1396"/>
          </a:p>
          <a:p>
            <a:pPr indent="0" lvl="0" marL="0" marR="0" rtl="0" algn="l">
              <a:spcBef>
                <a:spcPts val="0"/>
              </a:spcBef>
              <a:spcAft>
                <a:spcPts val="0"/>
              </a:spcAft>
              <a:buNone/>
            </a:pPr>
            <a:r>
              <a:rPr lang="en-GB" sz="1016">
                <a:solidFill>
                  <a:schemeClr val="dk1"/>
                </a:solidFill>
                <a:latin typeface="Calibri"/>
                <a:ea typeface="Calibri"/>
                <a:cs typeface="Calibri"/>
                <a:sym typeface="Calibri"/>
              </a:rPr>
              <a:t>Mi casa </a:t>
            </a:r>
            <a:r>
              <a:rPr b="1" lang="en-GB" sz="1016">
                <a:solidFill>
                  <a:schemeClr val="dk1"/>
                </a:solidFill>
                <a:latin typeface="Calibri"/>
                <a:ea typeface="Calibri"/>
                <a:cs typeface="Calibri"/>
                <a:sym typeface="Calibri"/>
              </a:rPr>
              <a:t>está</a:t>
            </a:r>
            <a:r>
              <a:rPr lang="en-GB" sz="1016">
                <a:solidFill>
                  <a:schemeClr val="dk1"/>
                </a:solidFill>
                <a:latin typeface="Calibri"/>
                <a:ea typeface="Calibri"/>
                <a:cs typeface="Calibri"/>
                <a:sym typeface="Calibri"/>
              </a:rPr>
              <a:t> (location). Mi casa</a:t>
            </a:r>
            <a:r>
              <a:rPr b="1" lang="en-GB" sz="1016">
                <a:solidFill>
                  <a:schemeClr val="dk1"/>
                </a:solidFill>
                <a:latin typeface="Calibri"/>
                <a:ea typeface="Calibri"/>
                <a:cs typeface="Calibri"/>
                <a:sym typeface="Calibri"/>
              </a:rPr>
              <a:t> es </a:t>
            </a:r>
            <a:r>
              <a:rPr lang="en-GB" sz="1016">
                <a:solidFill>
                  <a:schemeClr val="dk1"/>
                </a:solidFill>
                <a:latin typeface="Calibri"/>
                <a:ea typeface="Calibri"/>
                <a:cs typeface="Calibri"/>
                <a:sym typeface="Calibri"/>
              </a:rPr>
              <a:t>(description).</a:t>
            </a:r>
            <a:endParaRPr sz="1396"/>
          </a:p>
        </p:txBody>
      </p:sp>
      <p:sp>
        <p:nvSpPr>
          <p:cNvPr id="1285" name="Google Shape;1285;p62"/>
          <p:cNvSpPr txBox="1"/>
          <p:nvPr/>
        </p:nvSpPr>
        <p:spPr>
          <a:xfrm>
            <a:off x="3173575" y="2745771"/>
            <a:ext cx="399600" cy="2442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i="0" lang="en-GB" sz="1016" u="none" cap="none" strike="noStrike">
                <a:solidFill>
                  <a:schemeClr val="dk1"/>
                </a:solidFill>
                <a:latin typeface="Calibri"/>
                <a:ea typeface="Calibri"/>
                <a:cs typeface="Calibri"/>
                <a:sym typeface="Calibri"/>
              </a:rPr>
              <a:t>Big</a:t>
            </a:r>
            <a:endParaRPr i="1" sz="1016" u="none" cap="none" strike="noStrike">
              <a:solidFill>
                <a:schemeClr val="dk1"/>
              </a:solidFill>
              <a:latin typeface="Calibri"/>
              <a:ea typeface="Calibri"/>
              <a:cs typeface="Calibri"/>
              <a:sym typeface="Calibri"/>
            </a:endParaRPr>
          </a:p>
        </p:txBody>
      </p:sp>
      <p:sp>
        <p:nvSpPr>
          <p:cNvPr id="1286" name="Google Shape;1286;p62"/>
          <p:cNvSpPr txBox="1"/>
          <p:nvPr/>
        </p:nvSpPr>
        <p:spPr>
          <a:xfrm>
            <a:off x="3917169" y="2782453"/>
            <a:ext cx="542700" cy="2442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lang="en-GB" sz="1016">
                <a:solidFill>
                  <a:schemeClr val="dk1"/>
                </a:solidFill>
                <a:latin typeface="Calibri"/>
                <a:ea typeface="Calibri"/>
                <a:cs typeface="Calibri"/>
                <a:sym typeface="Calibri"/>
              </a:rPr>
              <a:t>Small</a:t>
            </a:r>
            <a:endParaRPr i="1" sz="1016" u="none" cap="none" strike="noStrike">
              <a:solidFill>
                <a:schemeClr val="dk1"/>
              </a:solidFill>
              <a:latin typeface="Calibri"/>
              <a:ea typeface="Calibri"/>
              <a:cs typeface="Calibri"/>
              <a:sym typeface="Calibri"/>
            </a:endParaRPr>
          </a:p>
        </p:txBody>
      </p:sp>
      <p:sp>
        <p:nvSpPr>
          <p:cNvPr id="1287" name="Google Shape;1287;p62"/>
          <p:cNvSpPr txBox="1"/>
          <p:nvPr/>
        </p:nvSpPr>
        <p:spPr>
          <a:xfrm>
            <a:off x="4576785" y="2766089"/>
            <a:ext cx="679800" cy="2442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i="0" lang="en-GB" sz="1016" u="none" cap="none" strike="noStrike">
                <a:solidFill>
                  <a:schemeClr val="dk1"/>
                </a:solidFill>
                <a:latin typeface="Calibri"/>
                <a:ea typeface="Calibri"/>
                <a:cs typeface="Calibri"/>
                <a:sym typeface="Calibri"/>
              </a:rPr>
              <a:t>Spacious</a:t>
            </a:r>
            <a:endParaRPr i="1" sz="1016" u="none" cap="none" strike="noStrike">
              <a:solidFill>
                <a:schemeClr val="dk1"/>
              </a:solidFill>
              <a:latin typeface="Calibri"/>
              <a:ea typeface="Calibri"/>
              <a:cs typeface="Calibri"/>
              <a:sym typeface="Calibri"/>
            </a:endParaRPr>
          </a:p>
        </p:txBody>
      </p:sp>
      <p:sp>
        <p:nvSpPr>
          <p:cNvPr id="1288" name="Google Shape;1288;p62"/>
          <p:cNvSpPr txBox="1"/>
          <p:nvPr/>
        </p:nvSpPr>
        <p:spPr>
          <a:xfrm>
            <a:off x="5302525" y="2774757"/>
            <a:ext cx="839100" cy="2442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lang="en-GB" sz="1016">
                <a:solidFill>
                  <a:schemeClr val="dk1"/>
                </a:solidFill>
                <a:latin typeface="Calibri"/>
                <a:ea typeface="Calibri"/>
                <a:cs typeface="Calibri"/>
                <a:sym typeface="Calibri"/>
              </a:rPr>
              <a:t>Comfortable</a:t>
            </a:r>
            <a:endParaRPr i="1" sz="1016" u="none" cap="none" strike="noStrike">
              <a:solidFill>
                <a:schemeClr val="dk1"/>
              </a:solidFill>
              <a:latin typeface="Calibri"/>
              <a:ea typeface="Calibri"/>
              <a:cs typeface="Calibri"/>
              <a:sym typeface="Calibri"/>
            </a:endParaRPr>
          </a:p>
        </p:txBody>
      </p:sp>
      <p:sp>
        <p:nvSpPr>
          <p:cNvPr id="1289" name="Google Shape;1289;p62"/>
          <p:cNvSpPr txBox="1"/>
          <p:nvPr/>
        </p:nvSpPr>
        <p:spPr>
          <a:xfrm>
            <a:off x="3108297" y="3608446"/>
            <a:ext cx="399600" cy="2442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lang="en-GB" sz="1016">
                <a:solidFill>
                  <a:schemeClr val="dk1"/>
                </a:solidFill>
                <a:latin typeface="Calibri"/>
                <a:ea typeface="Calibri"/>
                <a:cs typeface="Calibri"/>
                <a:sym typeface="Calibri"/>
              </a:rPr>
              <a:t>Old</a:t>
            </a:r>
            <a:endParaRPr i="1" sz="1016" u="none" cap="none" strike="noStrike">
              <a:solidFill>
                <a:schemeClr val="dk1"/>
              </a:solidFill>
              <a:latin typeface="Calibri"/>
              <a:ea typeface="Calibri"/>
              <a:cs typeface="Calibri"/>
              <a:sym typeface="Calibri"/>
            </a:endParaRPr>
          </a:p>
        </p:txBody>
      </p:sp>
      <p:sp>
        <p:nvSpPr>
          <p:cNvPr id="1290" name="Google Shape;1290;p62"/>
          <p:cNvSpPr txBox="1"/>
          <p:nvPr/>
        </p:nvSpPr>
        <p:spPr>
          <a:xfrm>
            <a:off x="4021976" y="3593942"/>
            <a:ext cx="399600" cy="4005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lang="en-GB" sz="1016" u="none" cap="none" strike="noStrike">
                <a:solidFill>
                  <a:schemeClr val="dk1"/>
                </a:solidFill>
                <a:latin typeface="Calibri"/>
                <a:ea typeface="Calibri"/>
                <a:cs typeface="Calibri"/>
                <a:sym typeface="Calibri"/>
              </a:rPr>
              <a:t>New</a:t>
            </a:r>
            <a:endParaRPr sz="1396"/>
          </a:p>
        </p:txBody>
      </p:sp>
      <p:sp>
        <p:nvSpPr>
          <p:cNvPr id="1291" name="Google Shape;1291;p62"/>
          <p:cNvSpPr txBox="1"/>
          <p:nvPr/>
        </p:nvSpPr>
        <p:spPr>
          <a:xfrm>
            <a:off x="4669863" y="3598806"/>
            <a:ext cx="586800" cy="4005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143"/>
              <a:buFont typeface="Arial"/>
              <a:buNone/>
            </a:pPr>
            <a:r>
              <a:rPr lang="en-GB" sz="1016" u="none" cap="none" strike="noStrike">
                <a:solidFill>
                  <a:schemeClr val="dk1"/>
                </a:solidFill>
                <a:latin typeface="Calibri"/>
                <a:ea typeface="Calibri"/>
                <a:cs typeface="Calibri"/>
                <a:sym typeface="Calibri"/>
              </a:rPr>
              <a:t>Modern</a:t>
            </a:r>
            <a:endParaRPr sz="1396"/>
          </a:p>
        </p:txBody>
      </p:sp>
      <p:pic>
        <p:nvPicPr>
          <p:cNvPr id="1292" name="Google Shape;1292;p62"/>
          <p:cNvPicPr preferRelativeResize="0"/>
          <p:nvPr/>
        </p:nvPicPr>
        <p:blipFill rotWithShape="1">
          <a:blip r:embed="rId14">
            <a:alphaModFix/>
          </a:blip>
          <a:srcRect b="0" l="0" r="0" t="0"/>
          <a:stretch/>
        </p:blipFill>
        <p:spPr>
          <a:xfrm>
            <a:off x="6736829" y="4910972"/>
            <a:ext cx="3231701" cy="1564075"/>
          </a:xfrm>
          <a:prstGeom prst="rect">
            <a:avLst/>
          </a:prstGeom>
          <a:noFill/>
          <a:ln>
            <a:noFill/>
          </a:ln>
        </p:spPr>
      </p:pic>
      <p:sp>
        <p:nvSpPr>
          <p:cNvPr id="1293" name="Google Shape;1293;p62"/>
          <p:cNvSpPr txBox="1"/>
          <p:nvPr/>
        </p:nvSpPr>
        <p:spPr>
          <a:xfrm>
            <a:off x="3086592" y="4456617"/>
            <a:ext cx="23727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016"/>
              <a:buFont typeface="Arial"/>
              <a:buNone/>
            </a:pPr>
            <a:r>
              <a:rPr b="1" i="0" lang="en-GB" sz="1016" u="none" cap="none" strike="noStrike">
                <a:solidFill>
                  <a:schemeClr val="dk1"/>
                </a:solidFill>
                <a:latin typeface="Arial"/>
                <a:ea typeface="Arial"/>
                <a:cs typeface="Arial"/>
                <a:sym typeface="Arial"/>
              </a:rPr>
              <a:t>Partes de la casa </a:t>
            </a:r>
            <a:r>
              <a:rPr b="1" i="1" lang="en-GB" sz="1016" u="none" cap="none" strike="noStrike">
                <a:solidFill>
                  <a:schemeClr val="dk1"/>
                </a:solidFill>
                <a:latin typeface="Arial"/>
                <a:ea typeface="Arial"/>
                <a:cs typeface="Arial"/>
                <a:sym typeface="Arial"/>
              </a:rPr>
              <a:t>Parts of the house</a:t>
            </a:r>
            <a:endParaRPr b="0" i="1" sz="1396"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sp>
        <p:nvSpPr>
          <p:cNvPr id="1299" name="Google Shape;1299;p63"/>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300" name="Google Shape;1300;p63"/>
          <p:cNvSpPr/>
          <p:nvPr/>
        </p:nvSpPr>
        <p:spPr>
          <a:xfrm>
            <a:off x="718500" y="2039996"/>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301" name="Google Shape;1301;p63"/>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302" name="Google Shape;1302;p63"/>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303" name="Google Shape;1303;p63"/>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304" name="Google Shape;1304;p63"/>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305" name="Google Shape;1305;p63"/>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Grammar &amp; Phonics</a:t>
            </a:r>
            <a:endParaRPr b="0" i="0" sz="1396" u="none" cap="none" strike="noStrike">
              <a:solidFill>
                <a:srgbClr val="000000"/>
              </a:solidFill>
              <a:latin typeface="Arial"/>
              <a:ea typeface="Arial"/>
              <a:cs typeface="Arial"/>
              <a:sym typeface="Arial"/>
            </a:endParaRPr>
          </a:p>
        </p:txBody>
      </p:sp>
      <p:sp>
        <p:nvSpPr>
          <p:cNvPr id="1306" name="Google Shape;1306;p63"/>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307" name="Google Shape;1307;p63"/>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308" name="Google Shape;1308;p63"/>
          <p:cNvPicPr preferRelativeResize="0"/>
          <p:nvPr/>
        </p:nvPicPr>
        <p:blipFill rotWithShape="1">
          <a:blip r:embed="rId4">
            <a:alphaModFix/>
          </a:blip>
          <a:srcRect b="0" l="0" r="0" t="0"/>
          <a:stretch/>
        </p:blipFill>
        <p:spPr>
          <a:xfrm>
            <a:off x="757600" y="2479565"/>
            <a:ext cx="2134846" cy="2600864"/>
          </a:xfrm>
          <a:prstGeom prst="rect">
            <a:avLst/>
          </a:prstGeom>
          <a:noFill/>
          <a:ln>
            <a:noFill/>
          </a:ln>
        </p:spPr>
      </p:pic>
      <p:pic>
        <p:nvPicPr>
          <p:cNvPr id="1309" name="Google Shape;1309;p63"/>
          <p:cNvPicPr preferRelativeResize="0"/>
          <p:nvPr/>
        </p:nvPicPr>
        <p:blipFill rotWithShape="1">
          <a:blip r:embed="rId5">
            <a:alphaModFix/>
          </a:blip>
          <a:srcRect b="12779" l="35229" r="34770" t="9911"/>
          <a:stretch/>
        </p:blipFill>
        <p:spPr>
          <a:xfrm>
            <a:off x="6768980" y="2111526"/>
            <a:ext cx="1367947" cy="2492529"/>
          </a:xfrm>
          <a:prstGeom prst="rect">
            <a:avLst/>
          </a:prstGeom>
          <a:noFill/>
          <a:ln>
            <a:noFill/>
          </a:ln>
        </p:spPr>
      </p:pic>
      <p:sp>
        <p:nvSpPr>
          <p:cNvPr id="1310" name="Google Shape;1310;p63"/>
          <p:cNvSpPr txBox="1"/>
          <p:nvPr/>
        </p:nvSpPr>
        <p:spPr>
          <a:xfrm>
            <a:off x="6724511" y="5318011"/>
            <a:ext cx="1751700" cy="1494900"/>
          </a:xfrm>
          <a:prstGeom prst="rect">
            <a:avLst/>
          </a:prstGeom>
          <a:solidFill>
            <a:srgbClr val="C4E0B2"/>
          </a:solidFill>
          <a:ln>
            <a:noFill/>
          </a:ln>
        </p:spPr>
        <p:txBody>
          <a:bodyPr anchorCtr="0" anchor="t" bIns="43500" lIns="87050" spcFirstLastPara="1" rIns="87050" wrap="square" tIns="43500">
            <a:spAutoFit/>
          </a:bodyPr>
          <a:lstStyle/>
          <a:p>
            <a:pPr indent="0" lvl="0" marL="0" marR="0" rtl="0" algn="ctr">
              <a:spcBef>
                <a:spcPts val="0"/>
              </a:spcBef>
              <a:spcAft>
                <a:spcPts val="0"/>
              </a:spcAft>
              <a:buNone/>
            </a:pPr>
            <a:r>
              <a:rPr b="1" lang="en-GB" sz="1143">
                <a:solidFill>
                  <a:srgbClr val="404040"/>
                </a:solidFill>
                <a:latin typeface="Calibri"/>
                <a:ea typeface="Calibri"/>
                <a:cs typeface="Calibri"/>
                <a:sym typeface="Calibri"/>
              </a:rPr>
              <a:t>Connectives</a:t>
            </a:r>
            <a:endParaRPr sz="1396"/>
          </a:p>
          <a:p>
            <a:pPr indent="0" lvl="0" marL="0" marR="0" rtl="0" algn="l">
              <a:spcBef>
                <a:spcPts val="0"/>
              </a:spcBef>
              <a:spcAft>
                <a:spcPts val="0"/>
              </a:spcAft>
              <a:buNone/>
            </a:pPr>
            <a:r>
              <a:rPr lang="en-GB" sz="1143">
                <a:solidFill>
                  <a:srgbClr val="404040"/>
                </a:solidFill>
                <a:latin typeface="Calibri"/>
                <a:ea typeface="Calibri"/>
                <a:cs typeface="Calibri"/>
                <a:sym typeface="Calibri"/>
              </a:rPr>
              <a:t>Y-and</a:t>
            </a:r>
            <a:endParaRPr sz="1396"/>
          </a:p>
          <a:p>
            <a:pPr indent="0" lvl="0" marL="0" marR="0" rtl="0" algn="l">
              <a:spcBef>
                <a:spcPts val="0"/>
              </a:spcBef>
              <a:spcAft>
                <a:spcPts val="0"/>
              </a:spcAft>
              <a:buNone/>
            </a:pPr>
            <a:r>
              <a:rPr lang="en-GB" sz="1143">
                <a:solidFill>
                  <a:srgbClr val="404040"/>
                </a:solidFill>
                <a:latin typeface="Calibri"/>
                <a:ea typeface="Calibri"/>
                <a:cs typeface="Calibri"/>
                <a:sym typeface="Calibri"/>
              </a:rPr>
              <a:t>También-also</a:t>
            </a:r>
            <a:endParaRPr sz="1396"/>
          </a:p>
          <a:p>
            <a:pPr indent="0" lvl="0" marL="0" marR="0" rtl="0" algn="l">
              <a:spcBef>
                <a:spcPts val="0"/>
              </a:spcBef>
              <a:spcAft>
                <a:spcPts val="0"/>
              </a:spcAft>
              <a:buNone/>
            </a:pPr>
            <a:r>
              <a:rPr lang="en-GB" sz="1143">
                <a:solidFill>
                  <a:srgbClr val="404040"/>
                </a:solidFill>
                <a:latin typeface="Calibri"/>
                <a:ea typeface="Calibri"/>
                <a:cs typeface="Calibri"/>
                <a:sym typeface="Calibri"/>
              </a:rPr>
              <a:t>Además- besides/ in addition</a:t>
            </a:r>
            <a:endParaRPr sz="1396"/>
          </a:p>
          <a:p>
            <a:pPr indent="0" lvl="0" marL="0" marR="0" rtl="0" algn="l">
              <a:spcBef>
                <a:spcPts val="0"/>
              </a:spcBef>
              <a:spcAft>
                <a:spcPts val="0"/>
              </a:spcAft>
              <a:buNone/>
            </a:pPr>
            <a:r>
              <a:rPr lang="en-GB" sz="1143">
                <a:solidFill>
                  <a:srgbClr val="404040"/>
                </a:solidFill>
                <a:latin typeface="Calibri"/>
                <a:ea typeface="Calibri"/>
                <a:cs typeface="Calibri"/>
                <a:sym typeface="Calibri"/>
              </a:rPr>
              <a:t>Sin embargo- however</a:t>
            </a:r>
            <a:endParaRPr sz="1396"/>
          </a:p>
          <a:p>
            <a:pPr indent="0" lvl="0" marL="0" marR="0" rtl="0" algn="l">
              <a:spcBef>
                <a:spcPts val="0"/>
              </a:spcBef>
              <a:spcAft>
                <a:spcPts val="0"/>
              </a:spcAft>
              <a:buNone/>
            </a:pPr>
            <a:r>
              <a:rPr lang="en-GB" sz="1143">
                <a:solidFill>
                  <a:srgbClr val="404040"/>
                </a:solidFill>
                <a:latin typeface="Calibri"/>
                <a:ea typeface="Calibri"/>
                <a:cs typeface="Calibri"/>
                <a:sym typeface="Calibri"/>
              </a:rPr>
              <a:t>Pero- but</a:t>
            </a:r>
            <a:endParaRPr sz="1396"/>
          </a:p>
          <a:p>
            <a:pPr indent="0" lvl="0" marL="0" marR="0" rtl="0" algn="l">
              <a:spcBef>
                <a:spcPts val="0"/>
              </a:spcBef>
              <a:spcAft>
                <a:spcPts val="0"/>
              </a:spcAft>
              <a:buNone/>
            </a:pPr>
            <a:r>
              <a:rPr lang="en-GB" sz="1143">
                <a:solidFill>
                  <a:srgbClr val="404040"/>
                </a:solidFill>
                <a:latin typeface="Calibri"/>
                <a:ea typeface="Calibri"/>
                <a:cs typeface="Calibri"/>
                <a:sym typeface="Calibri"/>
              </a:rPr>
              <a:t>Porque- because </a:t>
            </a:r>
            <a:endParaRPr sz="1396"/>
          </a:p>
        </p:txBody>
      </p:sp>
      <p:graphicFrame>
        <p:nvGraphicFramePr>
          <p:cNvPr id="1311" name="Google Shape;1311;p63"/>
          <p:cNvGraphicFramePr/>
          <p:nvPr/>
        </p:nvGraphicFramePr>
        <p:xfrm>
          <a:off x="757592" y="5171167"/>
          <a:ext cx="3000000" cy="3000000"/>
        </p:xfrm>
        <a:graphic>
          <a:graphicData uri="http://schemas.openxmlformats.org/drawingml/2006/table">
            <a:tbl>
              <a:tblPr bandRow="1" firstRow="1">
                <a:noFill/>
                <a:tableStyleId>{99D3A40B-F65B-47CD-AD8B-BC7DB1C6330C}</a:tableStyleId>
              </a:tblPr>
              <a:tblGrid>
                <a:gridCol w="1140350"/>
                <a:gridCol w="994500"/>
              </a:tblGrid>
              <a:tr h="212350">
                <a:tc>
                  <a:txBody>
                    <a:bodyPr/>
                    <a:lstStyle/>
                    <a:p>
                      <a:pPr indent="0" lvl="0" marL="0" marR="0" rtl="0" algn="l">
                        <a:spcBef>
                          <a:spcPts val="0"/>
                        </a:spcBef>
                        <a:spcAft>
                          <a:spcPts val="0"/>
                        </a:spcAft>
                        <a:buNone/>
                      </a:pPr>
                      <a:r>
                        <a:rPr lang="en-GB" sz="1176" u="none" cap="none" strike="noStrike"/>
                        <a:t>Impresionante</a:t>
                      </a:r>
                      <a:endParaRPr sz="1176"/>
                    </a:p>
                  </a:txBody>
                  <a:tcPr marT="50425" marB="50425" marR="80225" marL="80225">
                    <a:solidFill>
                      <a:srgbClr val="E1EFD8"/>
                    </a:solidFill>
                  </a:tcPr>
                </a:tc>
                <a:tc>
                  <a:txBody>
                    <a:bodyPr/>
                    <a:lstStyle/>
                    <a:p>
                      <a:pPr indent="0" lvl="0" marL="0" marR="0" rtl="0" algn="l">
                        <a:spcBef>
                          <a:spcPts val="0"/>
                        </a:spcBef>
                        <a:spcAft>
                          <a:spcPts val="0"/>
                        </a:spcAft>
                        <a:buNone/>
                      </a:pPr>
                      <a:r>
                        <a:rPr lang="en-GB" sz="1176"/>
                        <a:t>Impressive</a:t>
                      </a:r>
                      <a:endParaRPr sz="1617"/>
                    </a:p>
                  </a:txBody>
                  <a:tcPr marT="50425" marB="50425" marR="80225" marL="80225">
                    <a:solidFill>
                      <a:srgbClr val="E1EFD8"/>
                    </a:solidFill>
                  </a:tcPr>
                </a:tc>
              </a:tr>
              <a:tr h="212350">
                <a:tc>
                  <a:txBody>
                    <a:bodyPr/>
                    <a:lstStyle/>
                    <a:p>
                      <a:pPr indent="0" lvl="0" marL="0" marR="0" rtl="0" algn="l">
                        <a:spcBef>
                          <a:spcPts val="0"/>
                        </a:spcBef>
                        <a:spcAft>
                          <a:spcPts val="0"/>
                        </a:spcAft>
                        <a:buNone/>
                      </a:pPr>
                      <a:r>
                        <a:rPr lang="en-GB" sz="1176"/>
                        <a:t>Feo</a:t>
                      </a:r>
                      <a:endParaRPr sz="1176"/>
                    </a:p>
                  </a:txBody>
                  <a:tcPr marT="50425" marB="50425" marR="80225" marL="80225">
                    <a:solidFill>
                      <a:srgbClr val="E1EFD8"/>
                    </a:solidFill>
                  </a:tcPr>
                </a:tc>
                <a:tc>
                  <a:txBody>
                    <a:bodyPr/>
                    <a:lstStyle/>
                    <a:p>
                      <a:pPr indent="0" lvl="0" marL="0" marR="0" rtl="0" algn="l">
                        <a:spcBef>
                          <a:spcPts val="0"/>
                        </a:spcBef>
                        <a:spcAft>
                          <a:spcPts val="0"/>
                        </a:spcAft>
                        <a:buNone/>
                      </a:pPr>
                      <a:r>
                        <a:rPr lang="en-GB" sz="1176"/>
                        <a:t>Ugly</a:t>
                      </a:r>
                      <a:endParaRPr sz="1617"/>
                    </a:p>
                  </a:txBody>
                  <a:tcPr marT="50425" marB="50425" marR="80225" marL="80225">
                    <a:solidFill>
                      <a:srgbClr val="E1EFD8"/>
                    </a:solidFill>
                  </a:tcPr>
                </a:tc>
              </a:tr>
              <a:tr h="212350">
                <a:tc>
                  <a:txBody>
                    <a:bodyPr/>
                    <a:lstStyle/>
                    <a:p>
                      <a:pPr indent="0" lvl="0" marL="0" marR="0" rtl="0" algn="l">
                        <a:spcBef>
                          <a:spcPts val="0"/>
                        </a:spcBef>
                        <a:spcAft>
                          <a:spcPts val="0"/>
                        </a:spcAft>
                        <a:buNone/>
                      </a:pPr>
                      <a:r>
                        <a:rPr i="0" lang="en-GB" sz="1176"/>
                        <a:t>Bonito</a:t>
                      </a:r>
                      <a:endParaRPr sz="1617"/>
                    </a:p>
                  </a:txBody>
                  <a:tcPr marT="50425" marB="50425" marR="80225" marL="80225">
                    <a:solidFill>
                      <a:srgbClr val="E1EFD8"/>
                    </a:solidFill>
                  </a:tcPr>
                </a:tc>
                <a:tc>
                  <a:txBody>
                    <a:bodyPr/>
                    <a:lstStyle/>
                    <a:p>
                      <a:pPr indent="0" lvl="0" marL="0" marR="0" rtl="0" algn="l">
                        <a:spcBef>
                          <a:spcPts val="0"/>
                        </a:spcBef>
                        <a:spcAft>
                          <a:spcPts val="0"/>
                        </a:spcAft>
                        <a:buNone/>
                      </a:pPr>
                      <a:r>
                        <a:rPr i="0" lang="en-GB" sz="1176"/>
                        <a:t>Nice/pretty</a:t>
                      </a:r>
                      <a:endParaRPr sz="1617"/>
                    </a:p>
                  </a:txBody>
                  <a:tcPr marT="50425" marB="50425" marR="80225" marL="80225">
                    <a:solidFill>
                      <a:srgbClr val="E1EFD8"/>
                    </a:solidFill>
                  </a:tcPr>
                </a:tc>
              </a:tr>
            </a:tbl>
          </a:graphicData>
        </a:graphic>
      </p:graphicFrame>
      <p:sp>
        <p:nvSpPr>
          <p:cNvPr id="1312" name="Google Shape;1312;p63"/>
          <p:cNvSpPr txBox="1"/>
          <p:nvPr/>
        </p:nvSpPr>
        <p:spPr>
          <a:xfrm>
            <a:off x="8510068" y="5308807"/>
            <a:ext cx="1561500" cy="1318800"/>
          </a:xfrm>
          <a:prstGeom prst="rect">
            <a:avLst/>
          </a:prstGeom>
          <a:solidFill>
            <a:srgbClr val="D8E2F3"/>
          </a:solidFill>
          <a:ln>
            <a:noFill/>
          </a:ln>
        </p:spPr>
        <p:txBody>
          <a:bodyPr anchorCtr="0" anchor="t" bIns="43500" lIns="87050" spcFirstLastPara="1" rIns="87050" wrap="square" tIns="43500">
            <a:spAutoFit/>
          </a:bodyPr>
          <a:lstStyle/>
          <a:p>
            <a:pPr indent="0" lvl="0" marL="0" marR="0" rtl="0" algn="ctr">
              <a:spcBef>
                <a:spcPts val="0"/>
              </a:spcBef>
              <a:spcAft>
                <a:spcPts val="0"/>
              </a:spcAft>
              <a:buNone/>
            </a:pPr>
            <a:r>
              <a:rPr b="1" lang="en-GB" sz="1143">
                <a:solidFill>
                  <a:schemeClr val="dk1"/>
                </a:solidFill>
                <a:latin typeface="Calibri"/>
                <a:ea typeface="Calibri"/>
                <a:cs typeface="Calibri"/>
                <a:sym typeface="Calibri"/>
              </a:rPr>
              <a:t>Intensifiers</a:t>
            </a:r>
            <a:endParaRPr sz="1396"/>
          </a:p>
          <a:p>
            <a:pPr indent="0" lvl="0" marL="0" marR="0" rtl="0" algn="l">
              <a:spcBef>
                <a:spcPts val="0"/>
              </a:spcBef>
              <a:spcAft>
                <a:spcPts val="0"/>
              </a:spcAft>
              <a:buNone/>
            </a:pPr>
            <a:r>
              <a:rPr lang="en-GB" sz="1143">
                <a:solidFill>
                  <a:schemeClr val="dk1"/>
                </a:solidFill>
                <a:latin typeface="Calibri"/>
                <a:ea typeface="Calibri"/>
                <a:cs typeface="Calibri"/>
                <a:sym typeface="Calibri"/>
              </a:rPr>
              <a:t>Bastante: quite</a:t>
            </a:r>
            <a:endParaRPr sz="1396"/>
          </a:p>
          <a:p>
            <a:pPr indent="0" lvl="0" marL="0" marR="0" rtl="0" algn="l">
              <a:spcBef>
                <a:spcPts val="0"/>
              </a:spcBef>
              <a:spcAft>
                <a:spcPts val="0"/>
              </a:spcAft>
              <a:buNone/>
            </a:pPr>
            <a:r>
              <a:rPr lang="en-GB" sz="1143">
                <a:solidFill>
                  <a:schemeClr val="dk1"/>
                </a:solidFill>
                <a:latin typeface="Calibri"/>
                <a:ea typeface="Calibri"/>
                <a:cs typeface="Calibri"/>
                <a:sym typeface="Calibri"/>
              </a:rPr>
              <a:t>Muy: very</a:t>
            </a:r>
            <a:endParaRPr sz="1396"/>
          </a:p>
          <a:p>
            <a:pPr indent="0" lvl="0" marL="0" marR="0" rtl="0" algn="l">
              <a:spcBef>
                <a:spcPts val="0"/>
              </a:spcBef>
              <a:spcAft>
                <a:spcPts val="0"/>
              </a:spcAft>
              <a:buNone/>
            </a:pPr>
            <a:r>
              <a:rPr lang="en-GB" sz="1143">
                <a:solidFill>
                  <a:schemeClr val="dk1"/>
                </a:solidFill>
                <a:latin typeface="Calibri"/>
                <a:ea typeface="Calibri"/>
                <a:cs typeface="Calibri"/>
                <a:sym typeface="Calibri"/>
              </a:rPr>
              <a:t>Un poco – a little</a:t>
            </a:r>
            <a:endParaRPr sz="1396"/>
          </a:p>
          <a:p>
            <a:pPr indent="0" lvl="0" marL="0" marR="0" rtl="0" algn="l">
              <a:spcBef>
                <a:spcPts val="0"/>
              </a:spcBef>
              <a:spcAft>
                <a:spcPts val="0"/>
              </a:spcAft>
              <a:buNone/>
            </a:pPr>
            <a:r>
              <a:rPr lang="en-GB" sz="1143">
                <a:solidFill>
                  <a:schemeClr val="dk1"/>
                </a:solidFill>
                <a:latin typeface="Calibri"/>
                <a:ea typeface="Calibri"/>
                <a:cs typeface="Calibri"/>
                <a:sym typeface="Calibri"/>
              </a:rPr>
              <a:t>Extremadamente – extremely</a:t>
            </a:r>
            <a:endParaRPr sz="1396"/>
          </a:p>
          <a:p>
            <a:pPr indent="0" lvl="0" marL="0" marR="0" rtl="0" algn="l">
              <a:spcBef>
                <a:spcPts val="0"/>
              </a:spcBef>
              <a:spcAft>
                <a:spcPts val="0"/>
              </a:spcAft>
              <a:buNone/>
            </a:pPr>
            <a:r>
              <a:rPr lang="en-GB" sz="1143">
                <a:solidFill>
                  <a:schemeClr val="dk1"/>
                </a:solidFill>
                <a:latin typeface="Calibri"/>
                <a:ea typeface="Calibri"/>
                <a:cs typeface="Calibri"/>
                <a:sym typeface="Calibri"/>
              </a:rPr>
              <a:t>Demasiado - too</a:t>
            </a:r>
            <a:endParaRPr sz="1396"/>
          </a:p>
        </p:txBody>
      </p:sp>
      <p:pic>
        <p:nvPicPr>
          <p:cNvPr id="1313" name="Google Shape;1313;p63"/>
          <p:cNvPicPr preferRelativeResize="0"/>
          <p:nvPr/>
        </p:nvPicPr>
        <p:blipFill rotWithShape="1">
          <a:blip r:embed="rId6">
            <a:alphaModFix/>
          </a:blip>
          <a:srcRect b="0" l="0" r="0" t="0"/>
          <a:stretch/>
        </p:blipFill>
        <p:spPr>
          <a:xfrm>
            <a:off x="8240507" y="2111525"/>
            <a:ext cx="1830974" cy="1769279"/>
          </a:xfrm>
          <a:prstGeom prst="rect">
            <a:avLst/>
          </a:prstGeom>
          <a:noFill/>
          <a:ln>
            <a:noFill/>
          </a:ln>
        </p:spPr>
      </p:pic>
      <p:sp>
        <p:nvSpPr>
          <p:cNvPr id="1314" name="Google Shape;1314;p63"/>
          <p:cNvSpPr txBox="1"/>
          <p:nvPr/>
        </p:nvSpPr>
        <p:spPr>
          <a:xfrm>
            <a:off x="8170520" y="3939827"/>
            <a:ext cx="2005800" cy="1143000"/>
          </a:xfrm>
          <a:prstGeom prst="rect">
            <a:avLst/>
          </a:prstGeom>
          <a:solidFill>
            <a:srgbClr val="FFF2CC"/>
          </a:solidFill>
          <a:ln>
            <a:noFill/>
          </a:ln>
        </p:spPr>
        <p:txBody>
          <a:bodyPr anchorCtr="0" anchor="t" bIns="43500" lIns="87050" spcFirstLastPara="1" rIns="87050" wrap="square" tIns="43500">
            <a:spAutoFit/>
          </a:bodyPr>
          <a:lstStyle/>
          <a:p>
            <a:pPr indent="0" lvl="0" marL="0" marR="0" rtl="0" algn="l">
              <a:spcBef>
                <a:spcPts val="0"/>
              </a:spcBef>
              <a:spcAft>
                <a:spcPts val="0"/>
              </a:spcAft>
              <a:buNone/>
            </a:pPr>
            <a:r>
              <a:rPr b="1" i="1" lang="en-GB" sz="1143">
                <a:solidFill>
                  <a:schemeClr val="dk1"/>
                </a:solidFill>
                <a:latin typeface="Calibri"/>
                <a:ea typeface="Calibri"/>
                <a:cs typeface="Calibri"/>
                <a:sym typeface="Calibri"/>
              </a:rPr>
              <a:t>To the..:</a:t>
            </a:r>
            <a:endParaRPr sz="1396"/>
          </a:p>
          <a:p>
            <a:pPr indent="0" lvl="0" marL="0" marR="0" rtl="0" algn="l">
              <a:spcBef>
                <a:spcPts val="0"/>
              </a:spcBef>
              <a:spcAft>
                <a:spcPts val="0"/>
              </a:spcAft>
              <a:buNone/>
            </a:pPr>
            <a:r>
              <a:rPr lang="en-GB" sz="1143">
                <a:solidFill>
                  <a:srgbClr val="00B0F0"/>
                </a:solidFill>
                <a:latin typeface="Calibri"/>
                <a:ea typeface="Calibri"/>
                <a:cs typeface="Calibri"/>
                <a:sym typeface="Calibri"/>
              </a:rPr>
              <a:t>A + EL = AL (Masculine)</a:t>
            </a:r>
            <a:endParaRPr sz="1396"/>
          </a:p>
          <a:p>
            <a:pPr indent="0" lvl="0" marL="0" marR="0" rtl="0" algn="l">
              <a:spcBef>
                <a:spcPts val="0"/>
              </a:spcBef>
              <a:spcAft>
                <a:spcPts val="0"/>
              </a:spcAft>
              <a:buNone/>
            </a:pPr>
            <a:r>
              <a:rPr lang="en-GB" sz="1143">
                <a:solidFill>
                  <a:srgbClr val="FF0000"/>
                </a:solidFill>
                <a:latin typeface="Calibri"/>
                <a:ea typeface="Calibri"/>
                <a:cs typeface="Calibri"/>
                <a:sym typeface="Calibri"/>
              </a:rPr>
              <a:t>A + LA = A LA (Feminine)</a:t>
            </a:r>
            <a:endParaRPr sz="1396"/>
          </a:p>
          <a:p>
            <a:pPr indent="0" lvl="0" marL="0" marR="0" rtl="0" algn="l">
              <a:spcBef>
                <a:spcPts val="0"/>
              </a:spcBef>
              <a:spcAft>
                <a:spcPts val="0"/>
              </a:spcAft>
              <a:buNone/>
            </a:pPr>
            <a:r>
              <a:rPr b="1" lang="en-GB" sz="1143" u="sng">
                <a:solidFill>
                  <a:schemeClr val="dk1"/>
                </a:solidFill>
                <a:latin typeface="Calibri"/>
                <a:ea typeface="Calibri"/>
                <a:cs typeface="Calibri"/>
                <a:sym typeface="Calibri"/>
              </a:rPr>
              <a:t>Ejemplo:</a:t>
            </a:r>
            <a:endParaRPr sz="1396"/>
          </a:p>
          <a:p>
            <a:pPr indent="0" lvl="0" marL="0" marR="0" rtl="0" algn="l">
              <a:spcBef>
                <a:spcPts val="0"/>
              </a:spcBef>
              <a:spcAft>
                <a:spcPts val="0"/>
              </a:spcAft>
              <a:buNone/>
            </a:pPr>
            <a:r>
              <a:rPr lang="en-GB" sz="1143">
                <a:solidFill>
                  <a:schemeClr val="dk1"/>
                </a:solidFill>
                <a:latin typeface="Calibri"/>
                <a:ea typeface="Calibri"/>
                <a:cs typeface="Calibri"/>
                <a:sym typeface="Calibri"/>
              </a:rPr>
              <a:t>I go to the park: </a:t>
            </a:r>
            <a:r>
              <a:rPr i="1" lang="en-GB" sz="1143">
                <a:solidFill>
                  <a:schemeClr val="dk1"/>
                </a:solidFill>
                <a:latin typeface="Calibri"/>
                <a:ea typeface="Calibri"/>
                <a:cs typeface="Calibri"/>
                <a:sym typeface="Calibri"/>
              </a:rPr>
              <a:t>Instead of </a:t>
            </a:r>
            <a:r>
              <a:rPr i="1" lang="en-GB" sz="1143" strike="sngStrike">
                <a:solidFill>
                  <a:schemeClr val="dk1"/>
                </a:solidFill>
                <a:latin typeface="Calibri"/>
                <a:ea typeface="Calibri"/>
                <a:cs typeface="Calibri"/>
                <a:sym typeface="Calibri"/>
              </a:rPr>
              <a:t>voy a el parque  🡪</a:t>
            </a:r>
            <a:r>
              <a:rPr lang="en-GB" sz="1143">
                <a:solidFill>
                  <a:schemeClr val="dk1"/>
                </a:solidFill>
                <a:latin typeface="Calibri"/>
                <a:ea typeface="Calibri"/>
                <a:cs typeface="Calibri"/>
                <a:sym typeface="Calibri"/>
              </a:rPr>
              <a:t>Voy al parque.</a:t>
            </a:r>
            <a:endParaRPr sz="1396"/>
          </a:p>
        </p:txBody>
      </p:sp>
      <p:pic>
        <p:nvPicPr>
          <p:cNvPr id="1315" name="Google Shape;1315;p63"/>
          <p:cNvPicPr preferRelativeResize="0"/>
          <p:nvPr/>
        </p:nvPicPr>
        <p:blipFill rotWithShape="1">
          <a:blip r:embed="rId7">
            <a:alphaModFix/>
          </a:blip>
          <a:srcRect b="0" l="0" r="0" t="0"/>
          <a:stretch/>
        </p:blipFill>
        <p:spPr>
          <a:xfrm>
            <a:off x="3068482" y="2098513"/>
            <a:ext cx="2541530" cy="2079433"/>
          </a:xfrm>
          <a:prstGeom prst="rect">
            <a:avLst/>
          </a:prstGeom>
          <a:noFill/>
          <a:ln>
            <a:noFill/>
          </a:ln>
        </p:spPr>
      </p:pic>
      <p:sp>
        <p:nvSpPr>
          <p:cNvPr id="1316" name="Google Shape;1316;p63"/>
          <p:cNvSpPr/>
          <p:nvPr/>
        </p:nvSpPr>
        <p:spPr>
          <a:xfrm>
            <a:off x="3167847" y="4452715"/>
            <a:ext cx="2646000" cy="784800"/>
          </a:xfrm>
          <a:prstGeom prst="rect">
            <a:avLst/>
          </a:prstGeom>
          <a:solidFill>
            <a:srgbClr val="FFF2CC"/>
          </a:solidFill>
          <a:ln cap="flat" cmpd="sng" w="12100">
            <a:solidFill>
              <a:srgbClr val="DDEAF6"/>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None/>
            </a:pPr>
            <a:r>
              <a:rPr b="1" lang="en-GB" sz="1016" u="sng">
                <a:solidFill>
                  <a:schemeClr val="dk1"/>
                </a:solidFill>
                <a:latin typeface="Calibri"/>
                <a:ea typeface="Calibri"/>
                <a:cs typeface="Calibri"/>
                <a:sym typeface="Calibri"/>
              </a:rPr>
              <a:t>To describe what there is in your city:</a:t>
            </a:r>
            <a:endParaRPr sz="1396"/>
          </a:p>
          <a:p>
            <a:pPr indent="0" lvl="0" marL="0" marR="0" rtl="0" algn="ctr">
              <a:spcBef>
                <a:spcPts val="0"/>
              </a:spcBef>
              <a:spcAft>
                <a:spcPts val="0"/>
              </a:spcAft>
              <a:buNone/>
            </a:pPr>
            <a:r>
              <a:rPr b="1" lang="en-GB" sz="1016">
                <a:solidFill>
                  <a:srgbClr val="FF0000"/>
                </a:solidFill>
                <a:latin typeface="Calibri"/>
                <a:ea typeface="Calibri"/>
                <a:cs typeface="Calibri"/>
                <a:sym typeface="Calibri"/>
              </a:rPr>
              <a:t>In my city there is/are </a:t>
            </a:r>
            <a:r>
              <a:rPr lang="en-GB" sz="1016">
                <a:solidFill>
                  <a:schemeClr val="dk1"/>
                </a:solidFill>
                <a:latin typeface="Calibri"/>
                <a:ea typeface="Calibri"/>
                <a:cs typeface="Calibri"/>
                <a:sym typeface="Calibri"/>
              </a:rPr>
              <a:t>+ </a:t>
            </a:r>
            <a:r>
              <a:rPr b="1" lang="en-GB" sz="1016">
                <a:solidFill>
                  <a:srgbClr val="00B050"/>
                </a:solidFill>
                <a:latin typeface="Calibri"/>
                <a:ea typeface="Calibri"/>
                <a:cs typeface="Calibri"/>
                <a:sym typeface="Calibri"/>
              </a:rPr>
              <a:t>place</a:t>
            </a:r>
            <a:r>
              <a:rPr lang="en-GB" sz="1016">
                <a:solidFill>
                  <a:schemeClr val="dk1"/>
                </a:solidFill>
                <a:latin typeface="Calibri"/>
                <a:ea typeface="Calibri"/>
                <a:cs typeface="Calibri"/>
                <a:sym typeface="Calibri"/>
              </a:rPr>
              <a:t> + </a:t>
            </a:r>
            <a:r>
              <a:rPr b="1" lang="en-GB" sz="1016">
                <a:solidFill>
                  <a:srgbClr val="0070C0"/>
                </a:solidFill>
                <a:latin typeface="Calibri"/>
                <a:ea typeface="Calibri"/>
                <a:cs typeface="Calibri"/>
                <a:sym typeface="Calibri"/>
              </a:rPr>
              <a:t>intensifier</a:t>
            </a:r>
            <a:r>
              <a:rPr lang="en-GB" sz="1016">
                <a:solidFill>
                  <a:schemeClr val="dk1"/>
                </a:solidFill>
                <a:latin typeface="Calibri"/>
                <a:ea typeface="Calibri"/>
                <a:cs typeface="Calibri"/>
                <a:sym typeface="Calibri"/>
              </a:rPr>
              <a:t> + </a:t>
            </a:r>
            <a:r>
              <a:rPr b="1" lang="en-GB" sz="1016">
                <a:solidFill>
                  <a:srgbClr val="7030A0"/>
                </a:solidFill>
                <a:latin typeface="Calibri"/>
                <a:ea typeface="Calibri"/>
                <a:cs typeface="Calibri"/>
                <a:sym typeface="Calibri"/>
              </a:rPr>
              <a:t>adjective</a:t>
            </a:r>
            <a:endParaRPr sz="1396"/>
          </a:p>
          <a:p>
            <a:pPr indent="0" lvl="0" marL="0" marR="0" rtl="0" algn="ctr">
              <a:spcBef>
                <a:spcPts val="0"/>
              </a:spcBef>
              <a:spcAft>
                <a:spcPts val="0"/>
              </a:spcAft>
              <a:buNone/>
            </a:pPr>
            <a:r>
              <a:rPr b="1" lang="en-GB" sz="1016">
                <a:solidFill>
                  <a:srgbClr val="FF0000"/>
                </a:solidFill>
                <a:latin typeface="Calibri"/>
                <a:ea typeface="Calibri"/>
                <a:cs typeface="Calibri"/>
                <a:sym typeface="Calibri"/>
              </a:rPr>
              <a:t>En mi ciudad hay </a:t>
            </a:r>
            <a:r>
              <a:rPr b="1" lang="en-GB" sz="1016">
                <a:solidFill>
                  <a:srgbClr val="00B050"/>
                </a:solidFill>
                <a:latin typeface="Calibri"/>
                <a:ea typeface="Calibri"/>
                <a:cs typeface="Calibri"/>
                <a:sym typeface="Calibri"/>
              </a:rPr>
              <a:t>un castillo </a:t>
            </a:r>
            <a:r>
              <a:rPr b="1" lang="en-GB" sz="1016">
                <a:solidFill>
                  <a:srgbClr val="0070C0"/>
                </a:solidFill>
                <a:latin typeface="Calibri"/>
                <a:ea typeface="Calibri"/>
                <a:cs typeface="Calibri"/>
                <a:sym typeface="Calibri"/>
              </a:rPr>
              <a:t>bastante</a:t>
            </a:r>
            <a:r>
              <a:rPr lang="en-GB" sz="1016">
                <a:solidFill>
                  <a:schemeClr val="dk1"/>
                </a:solidFill>
                <a:latin typeface="Calibri"/>
                <a:ea typeface="Calibri"/>
                <a:cs typeface="Calibri"/>
                <a:sym typeface="Calibri"/>
              </a:rPr>
              <a:t> </a:t>
            </a:r>
            <a:r>
              <a:rPr b="1" lang="en-GB" sz="1016">
                <a:solidFill>
                  <a:srgbClr val="7030A0"/>
                </a:solidFill>
                <a:latin typeface="Calibri"/>
                <a:ea typeface="Calibri"/>
                <a:cs typeface="Calibri"/>
                <a:sym typeface="Calibri"/>
              </a:rPr>
              <a:t>antiguo</a:t>
            </a:r>
            <a:r>
              <a:rPr lang="en-GB" sz="1016">
                <a:solidFill>
                  <a:schemeClr val="dk1"/>
                </a:solidFill>
                <a:latin typeface="Calibri"/>
                <a:ea typeface="Calibri"/>
                <a:cs typeface="Calibri"/>
                <a:sym typeface="Calibri"/>
              </a:rPr>
              <a:t>.</a:t>
            </a:r>
            <a:endParaRPr sz="1396"/>
          </a:p>
        </p:txBody>
      </p:sp>
      <p:pic>
        <p:nvPicPr>
          <p:cNvPr id="1317" name="Google Shape;1317;p63"/>
          <p:cNvPicPr preferRelativeResize="0"/>
          <p:nvPr/>
        </p:nvPicPr>
        <p:blipFill rotWithShape="1">
          <a:blip r:embed="rId8">
            <a:alphaModFix/>
          </a:blip>
          <a:srcRect b="0" l="0" r="0" t="0"/>
          <a:stretch/>
        </p:blipFill>
        <p:spPr>
          <a:xfrm>
            <a:off x="3364326" y="5814634"/>
            <a:ext cx="1334810" cy="939815"/>
          </a:xfrm>
          <a:prstGeom prst="rect">
            <a:avLst/>
          </a:prstGeom>
          <a:noFill/>
          <a:ln>
            <a:noFill/>
          </a:ln>
        </p:spPr>
      </p:pic>
      <p:pic>
        <p:nvPicPr>
          <p:cNvPr id="1318" name="Google Shape;1318;p63"/>
          <p:cNvPicPr preferRelativeResize="0"/>
          <p:nvPr/>
        </p:nvPicPr>
        <p:blipFill rotWithShape="1">
          <a:blip r:embed="rId9">
            <a:alphaModFix/>
          </a:blip>
          <a:srcRect b="0" l="0" r="0" t="0"/>
          <a:stretch/>
        </p:blipFill>
        <p:spPr>
          <a:xfrm>
            <a:off x="4744229" y="5814634"/>
            <a:ext cx="1442204" cy="1182637"/>
          </a:xfrm>
          <a:prstGeom prst="rect">
            <a:avLst/>
          </a:prstGeom>
          <a:noFill/>
          <a:ln>
            <a:noFill/>
          </a:ln>
        </p:spPr>
      </p:pic>
      <p:sp>
        <p:nvSpPr>
          <p:cNvPr id="1319" name="Google Shape;1319;p63"/>
          <p:cNvSpPr txBox="1"/>
          <p:nvPr/>
        </p:nvSpPr>
        <p:spPr>
          <a:xfrm>
            <a:off x="3315094" y="5512295"/>
            <a:ext cx="20487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016"/>
              <a:buFont typeface="Arial"/>
              <a:buNone/>
            </a:pPr>
            <a:r>
              <a:rPr b="1" i="0" lang="en-GB" sz="1016" u="none" cap="none" strike="noStrike">
                <a:solidFill>
                  <a:schemeClr val="dk1"/>
                </a:solidFill>
                <a:latin typeface="Arial"/>
                <a:ea typeface="Arial"/>
                <a:cs typeface="Arial"/>
                <a:sym typeface="Arial"/>
              </a:rPr>
              <a:t>¿Qué hora es?</a:t>
            </a:r>
            <a:r>
              <a:rPr b="0" i="1" lang="en-GB" sz="1016" u="none" cap="none" strike="noStrike">
                <a:solidFill>
                  <a:schemeClr val="dk1"/>
                </a:solidFill>
                <a:latin typeface="Arial"/>
                <a:ea typeface="Arial"/>
                <a:cs typeface="Arial"/>
                <a:sym typeface="Arial"/>
              </a:rPr>
              <a:t>What is the time?</a:t>
            </a:r>
            <a:endParaRPr b="0" i="0" sz="1396" u="none" cap="none" strike="noStrike">
              <a:solidFill>
                <a:srgbClr val="000000"/>
              </a:solidFill>
              <a:latin typeface="Arial"/>
              <a:ea typeface="Arial"/>
              <a:cs typeface="Arial"/>
              <a:sym typeface="Arial"/>
            </a:endParaRPr>
          </a:p>
        </p:txBody>
      </p:sp>
      <p:sp>
        <p:nvSpPr>
          <p:cNvPr id="1320" name="Google Shape;1320;p63"/>
          <p:cNvSpPr txBox="1"/>
          <p:nvPr/>
        </p:nvSpPr>
        <p:spPr>
          <a:xfrm>
            <a:off x="774641" y="2070679"/>
            <a:ext cx="1833000" cy="400500"/>
          </a:xfrm>
          <a:prstGeom prst="rect">
            <a:avLst/>
          </a:prstGeom>
          <a:solidFill>
            <a:srgbClr val="DDEAF6"/>
          </a:solid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016"/>
              <a:buFont typeface="Arial"/>
              <a:buNone/>
            </a:pPr>
            <a:r>
              <a:rPr b="1" i="0" lang="en-GB" sz="1016" u="none" cap="none" strike="noStrike">
                <a:solidFill>
                  <a:schemeClr val="dk1"/>
                </a:solidFill>
                <a:latin typeface="Arial"/>
                <a:ea typeface="Arial"/>
                <a:cs typeface="Arial"/>
                <a:sym typeface="Arial"/>
              </a:rPr>
              <a:t>¿Qué hay en tu ciudad?</a:t>
            </a:r>
            <a:endParaRPr b="0" i="0" sz="1396"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16"/>
              <a:buFont typeface="Arial"/>
              <a:buNone/>
            </a:pPr>
            <a:r>
              <a:rPr b="0" i="1" lang="en-GB" sz="1016" u="none" cap="none" strike="noStrike">
                <a:solidFill>
                  <a:schemeClr val="dk1"/>
                </a:solidFill>
                <a:latin typeface="Arial"/>
                <a:ea typeface="Arial"/>
                <a:cs typeface="Arial"/>
                <a:sym typeface="Arial"/>
              </a:rPr>
              <a:t>What is there in your city?</a:t>
            </a:r>
            <a:endParaRPr b="0" i="0" sz="1396" u="none" cap="none" strike="noStrike">
              <a:solidFill>
                <a:srgbClr val="000000"/>
              </a:solidFill>
              <a:latin typeface="Arial"/>
              <a:ea typeface="Arial"/>
              <a:cs typeface="Arial"/>
              <a:sym typeface="Arial"/>
            </a:endParaRPr>
          </a:p>
        </p:txBody>
      </p:sp>
      <p:graphicFrame>
        <p:nvGraphicFramePr>
          <p:cNvPr id="1321" name="Google Shape;1321;p63"/>
          <p:cNvGraphicFramePr/>
          <p:nvPr/>
        </p:nvGraphicFramePr>
        <p:xfrm>
          <a:off x="815880" y="6059285"/>
          <a:ext cx="3000000" cy="3000000"/>
        </p:xfrm>
        <a:graphic>
          <a:graphicData uri="http://schemas.openxmlformats.org/drawingml/2006/table">
            <a:tbl>
              <a:tblPr bandRow="1" firstRow="1">
                <a:noFill/>
                <a:tableStyleId>{99D3A40B-F65B-47CD-AD8B-BC7DB1C6330C}</a:tableStyleId>
              </a:tblPr>
              <a:tblGrid>
                <a:gridCol w="1094325"/>
                <a:gridCol w="954375"/>
              </a:tblGrid>
              <a:tr h="212350">
                <a:tc>
                  <a:txBody>
                    <a:bodyPr/>
                    <a:lstStyle/>
                    <a:p>
                      <a:pPr indent="0" lvl="0" marL="0" marR="0" rtl="0" algn="l">
                        <a:spcBef>
                          <a:spcPts val="0"/>
                        </a:spcBef>
                        <a:spcAft>
                          <a:spcPts val="0"/>
                        </a:spcAft>
                        <a:buNone/>
                      </a:pPr>
                      <a:r>
                        <a:rPr lang="en-GB" sz="1176"/>
                        <a:t>Hay</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176"/>
                        <a:t>There is/are</a:t>
                      </a:r>
                      <a:endParaRPr sz="1617"/>
                    </a:p>
                  </a:txBody>
                  <a:tcPr marT="50425" marB="50425" marR="80225" marL="80225">
                    <a:solidFill>
                      <a:srgbClr val="FFF2CC"/>
                    </a:solidFill>
                  </a:tcPr>
                </a:tc>
              </a:tr>
              <a:tr h="212350">
                <a:tc>
                  <a:txBody>
                    <a:bodyPr/>
                    <a:lstStyle/>
                    <a:p>
                      <a:pPr indent="0" lvl="0" marL="0" marR="0" rtl="0" algn="l">
                        <a:spcBef>
                          <a:spcPts val="0"/>
                        </a:spcBef>
                        <a:spcAft>
                          <a:spcPts val="0"/>
                        </a:spcAft>
                        <a:buNone/>
                      </a:pPr>
                      <a:r>
                        <a:rPr lang="en-GB" sz="1176"/>
                        <a:t>No hay</a:t>
                      </a:r>
                      <a:endParaRPr sz="1617"/>
                    </a:p>
                  </a:txBody>
                  <a:tcPr marT="50425" marB="50425" marR="80225" marL="80225">
                    <a:solidFill>
                      <a:srgbClr val="FFF2CC"/>
                    </a:solidFill>
                  </a:tcPr>
                </a:tc>
                <a:tc>
                  <a:txBody>
                    <a:bodyPr/>
                    <a:lstStyle/>
                    <a:p>
                      <a:pPr indent="0" lvl="0" marL="0" marR="0" rtl="0" algn="l">
                        <a:spcBef>
                          <a:spcPts val="0"/>
                        </a:spcBef>
                        <a:spcAft>
                          <a:spcPts val="0"/>
                        </a:spcAft>
                        <a:buNone/>
                      </a:pPr>
                      <a:r>
                        <a:rPr lang="en-GB" sz="1176"/>
                        <a:t>There is not</a:t>
                      </a:r>
                      <a:endParaRPr sz="1617"/>
                    </a:p>
                  </a:txBody>
                  <a:tcPr marT="50425" marB="50425" marR="80225" marL="80225">
                    <a:solidFill>
                      <a:srgbClr val="FFF2CC"/>
                    </a:solidFill>
                  </a:tcPr>
                </a:tc>
              </a:tr>
            </a:tbl>
          </a:graphicData>
        </a:graphic>
      </p:graphicFrame>
      <p:sp>
        <p:nvSpPr>
          <p:cNvPr id="1322" name="Google Shape;1322;p63"/>
          <p:cNvSpPr txBox="1"/>
          <p:nvPr/>
        </p:nvSpPr>
        <p:spPr>
          <a:xfrm>
            <a:off x="608813" y="184398"/>
            <a:ext cx="7109400" cy="677700"/>
          </a:xfrm>
          <a:prstGeom prst="rect">
            <a:avLst/>
          </a:prstGeom>
          <a:solidFill>
            <a:srgbClr val="DDEAF6"/>
          </a:solidFill>
          <a:ln>
            <a:noFill/>
          </a:ln>
        </p:spPr>
        <p:txBody>
          <a:bodyPr anchorCtr="0" anchor="ctr" bIns="43500" lIns="87050" spcFirstLastPara="1" rIns="87050" wrap="square" tIns="43500">
            <a:noAutofit/>
          </a:bodyPr>
          <a:lstStyle/>
          <a:p>
            <a:pPr indent="0" lvl="0" marL="0" marR="0" rtl="0" algn="l">
              <a:lnSpc>
                <a:spcPct val="90000"/>
              </a:lnSpc>
              <a:spcBef>
                <a:spcPts val="0"/>
              </a:spcBef>
              <a:spcAft>
                <a:spcPts val="0"/>
              </a:spcAft>
              <a:buClr>
                <a:schemeClr val="dk1"/>
              </a:buClr>
              <a:buSzPts val="3428"/>
              <a:buFont typeface="Calibri"/>
              <a:buNone/>
            </a:pPr>
            <a:r>
              <a:rPr b="1" lang="en-GB" sz="3301">
                <a:solidFill>
                  <a:schemeClr val="dk1"/>
                </a:solidFill>
                <a:latin typeface="Arial"/>
                <a:ea typeface="Arial"/>
                <a:cs typeface="Arial"/>
                <a:sym typeface="Arial"/>
              </a:rPr>
              <a:t>Spanish Year 7  Half Term 5 Mi Ciudad</a:t>
            </a:r>
            <a:endParaRPr b="1" sz="3301">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7" name="Shape 1327"/>
        <p:cNvGrpSpPr/>
        <p:nvPr/>
      </p:nvGrpSpPr>
      <p:grpSpPr>
        <a:xfrm>
          <a:off x="0" y="0"/>
          <a:ext cx="0" cy="0"/>
          <a:chOff x="0" y="0"/>
          <a:chExt cx="0" cy="0"/>
        </a:xfrm>
      </p:grpSpPr>
      <p:sp>
        <p:nvSpPr>
          <p:cNvPr id="1328" name="Google Shape;1328;p64"/>
          <p:cNvSpPr txBox="1"/>
          <p:nvPr>
            <p:ph type="title"/>
          </p:nvPr>
        </p:nvSpPr>
        <p:spPr>
          <a:xfrm>
            <a:off x="155954" y="83044"/>
            <a:ext cx="7116900" cy="4812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2666">
                <a:latin typeface="Arial"/>
                <a:ea typeface="Arial"/>
                <a:cs typeface="Arial"/>
                <a:sym typeface="Arial"/>
              </a:rPr>
              <a:t>History Year 7 Half Term 1 Romans </a:t>
            </a:r>
            <a:endParaRPr b="1" sz="2666">
              <a:latin typeface="Arial"/>
              <a:ea typeface="Arial"/>
              <a:cs typeface="Arial"/>
              <a:sym typeface="Arial"/>
            </a:endParaRPr>
          </a:p>
        </p:txBody>
      </p:sp>
      <p:sp>
        <p:nvSpPr>
          <p:cNvPr id="1329" name="Google Shape;1329;p64"/>
          <p:cNvSpPr/>
          <p:nvPr/>
        </p:nvSpPr>
        <p:spPr>
          <a:xfrm>
            <a:off x="93972" y="706150"/>
            <a:ext cx="10504200" cy="64320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t"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100" u="none" cap="none" strike="noStrike">
                <a:solidFill>
                  <a:srgbClr val="FFFFFF"/>
                </a:solidFill>
                <a:latin typeface="Calibri"/>
                <a:ea typeface="Calibri"/>
                <a:cs typeface="Calibri"/>
                <a:sym typeface="Calibri"/>
              </a:rPr>
              <a:t>K</a:t>
            </a:r>
            <a:endParaRPr b="0" i="0" sz="1100" u="none" cap="none" strike="noStrike">
              <a:solidFill>
                <a:srgbClr val="000000"/>
              </a:solidFill>
              <a:latin typeface="Arial"/>
              <a:ea typeface="Arial"/>
              <a:cs typeface="Arial"/>
              <a:sym typeface="Arial"/>
            </a:endParaRPr>
          </a:p>
        </p:txBody>
      </p:sp>
      <p:sp>
        <p:nvSpPr>
          <p:cNvPr id="1330" name="Google Shape;1330;p64"/>
          <p:cNvSpPr/>
          <p:nvPr/>
        </p:nvSpPr>
        <p:spPr>
          <a:xfrm>
            <a:off x="187946" y="1385647"/>
            <a:ext cx="3037800" cy="5694300"/>
          </a:xfrm>
          <a:prstGeom prst="rect">
            <a:avLst/>
          </a:prstGeom>
          <a:noFill/>
          <a:ln cap="flat" cmpd="sng" w="27200">
            <a:solidFill>
              <a:srgbClr val="00B050"/>
            </a:solidFill>
            <a:prstDash val="solid"/>
            <a:miter lim="800000"/>
            <a:headEnd len="sm" w="sm" type="none"/>
            <a:tailEnd len="sm" w="sm" type="none"/>
          </a:ln>
        </p:spPr>
        <p:txBody>
          <a:bodyPr anchorCtr="0" anchor="t"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Primary Source </a:t>
            </a:r>
            <a:r>
              <a:rPr b="0" i="0" lang="en-GB" sz="1100" u="none" cap="none" strike="noStrike">
                <a:solidFill>
                  <a:srgbClr val="000000"/>
                </a:solidFill>
                <a:latin typeface="Arial"/>
                <a:ea typeface="Arial"/>
                <a:cs typeface="Arial"/>
                <a:sym typeface="Arial"/>
              </a:rPr>
              <a:t>– Something which was produced </a:t>
            </a:r>
            <a:r>
              <a:rPr b="1" i="0" lang="en-GB" sz="1100" u="none" cap="none" strike="noStrike">
                <a:solidFill>
                  <a:srgbClr val="000000"/>
                </a:solidFill>
                <a:latin typeface="Arial"/>
                <a:ea typeface="Arial"/>
                <a:cs typeface="Arial"/>
                <a:sym typeface="Arial"/>
              </a:rPr>
              <a:t>at the time of an event </a:t>
            </a:r>
            <a:r>
              <a:rPr b="0" i="0" lang="en-GB" sz="1100" u="none" cap="none" strike="noStrike">
                <a:solidFill>
                  <a:srgbClr val="000000"/>
                </a:solidFill>
                <a:latin typeface="Arial"/>
                <a:ea typeface="Arial"/>
                <a:cs typeface="Arial"/>
                <a:sym typeface="Arial"/>
              </a:rPr>
              <a:t>and gives us information about the time; For example a skeleton of a Roman legionary. </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Secondary Source </a:t>
            </a:r>
            <a:r>
              <a:rPr b="0" i="0" lang="en-GB" sz="1100" u="none" cap="none" strike="noStrike">
                <a:solidFill>
                  <a:srgbClr val="000000"/>
                </a:solidFill>
                <a:latin typeface="Arial"/>
                <a:ea typeface="Arial"/>
                <a:cs typeface="Arial"/>
                <a:sym typeface="Arial"/>
              </a:rPr>
              <a:t>– A source of information about an event which was created </a:t>
            </a:r>
            <a:r>
              <a:rPr b="1" i="0" lang="en-GB" sz="1100" u="none" cap="none" strike="noStrike">
                <a:solidFill>
                  <a:srgbClr val="000000"/>
                </a:solidFill>
                <a:latin typeface="Arial"/>
                <a:ea typeface="Arial"/>
                <a:cs typeface="Arial"/>
                <a:sym typeface="Arial"/>
              </a:rPr>
              <a:t>AFTER the event had already happened</a:t>
            </a:r>
            <a:r>
              <a:rPr b="0" i="0" lang="en-GB" sz="1100" u="none" cap="none" strike="noStrike">
                <a:solidFill>
                  <a:srgbClr val="000000"/>
                </a:solidFill>
                <a:latin typeface="Arial"/>
                <a:ea typeface="Arial"/>
                <a:cs typeface="Arial"/>
                <a:sym typeface="Arial"/>
              </a:rPr>
              <a:t>.</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Chronology</a:t>
            </a:r>
            <a:r>
              <a:rPr b="0" i="0" lang="en-GB" sz="1100" u="none" cap="none" strike="noStrike">
                <a:solidFill>
                  <a:srgbClr val="000000"/>
                </a:solidFill>
                <a:latin typeface="Arial"/>
                <a:ea typeface="Arial"/>
                <a:cs typeface="Arial"/>
                <a:sym typeface="Arial"/>
              </a:rPr>
              <a:t> – The science of arranging </a:t>
            </a:r>
            <a:r>
              <a:rPr b="1" i="0" lang="en-GB" sz="1100" u="none" cap="none" strike="noStrike">
                <a:solidFill>
                  <a:srgbClr val="000000"/>
                </a:solidFill>
                <a:latin typeface="Arial"/>
                <a:ea typeface="Arial"/>
                <a:cs typeface="Arial"/>
                <a:sym typeface="Arial"/>
              </a:rPr>
              <a:t>events</a:t>
            </a:r>
            <a:r>
              <a:rPr b="0" i="0" lang="en-GB" sz="1100" u="none" cap="none" strike="noStrike">
                <a:solidFill>
                  <a:srgbClr val="000000"/>
                </a:solidFill>
                <a:latin typeface="Arial"/>
                <a:ea typeface="Arial"/>
                <a:cs typeface="Arial"/>
                <a:sym typeface="Arial"/>
              </a:rPr>
              <a:t> in the </a:t>
            </a:r>
            <a:r>
              <a:rPr b="1" i="0" lang="en-GB" sz="1100" u="none" cap="none" strike="noStrike">
                <a:solidFill>
                  <a:srgbClr val="000000"/>
                </a:solidFill>
                <a:latin typeface="Arial"/>
                <a:ea typeface="Arial"/>
                <a:cs typeface="Arial"/>
                <a:sym typeface="Arial"/>
              </a:rPr>
              <a:t>correct order </a:t>
            </a:r>
            <a:r>
              <a:rPr b="0" i="0" lang="en-GB" sz="1100" u="none" cap="none" strike="noStrike">
                <a:solidFill>
                  <a:srgbClr val="000000"/>
                </a:solidFill>
                <a:latin typeface="Arial"/>
                <a:ea typeface="Arial"/>
                <a:cs typeface="Arial"/>
                <a:sym typeface="Arial"/>
              </a:rPr>
              <a:t>in which they happened in history.</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Republic</a:t>
            </a:r>
            <a:r>
              <a:rPr b="0" i="0" lang="en-GB" sz="1100" u="none" cap="none" strike="noStrike">
                <a:solidFill>
                  <a:srgbClr val="000000"/>
                </a:solidFill>
                <a:latin typeface="Arial"/>
                <a:ea typeface="Arial"/>
                <a:cs typeface="Arial"/>
                <a:sym typeface="Arial"/>
              </a:rPr>
              <a:t> – A nation which </a:t>
            </a:r>
            <a:r>
              <a:rPr b="1" i="0" lang="en-GB" sz="1100" u="none" cap="none" strike="noStrike">
                <a:solidFill>
                  <a:srgbClr val="000000"/>
                </a:solidFill>
                <a:latin typeface="Arial"/>
                <a:ea typeface="Arial"/>
                <a:cs typeface="Arial"/>
                <a:sym typeface="Arial"/>
              </a:rPr>
              <a:t>does not have a king</a:t>
            </a:r>
            <a:r>
              <a:rPr b="0" i="0" lang="en-GB" sz="1100" u="none" cap="none" strike="noStrike">
                <a:solidFill>
                  <a:srgbClr val="000000"/>
                </a:solidFill>
                <a:latin typeface="Arial"/>
                <a:ea typeface="Arial"/>
                <a:cs typeface="Arial"/>
                <a:sym typeface="Arial"/>
              </a:rPr>
              <a:t>, but is </a:t>
            </a:r>
            <a:r>
              <a:rPr b="1" i="0" lang="en-GB" sz="1100" u="none" cap="none" strike="noStrike">
                <a:solidFill>
                  <a:srgbClr val="000000"/>
                </a:solidFill>
                <a:latin typeface="Arial"/>
                <a:ea typeface="Arial"/>
                <a:cs typeface="Arial"/>
                <a:sym typeface="Arial"/>
              </a:rPr>
              <a:t>run by the people</a:t>
            </a:r>
            <a:r>
              <a:rPr b="0" i="0" lang="en-GB" sz="1100" u="none" cap="none" strike="noStrike">
                <a:solidFill>
                  <a:srgbClr val="000000"/>
                </a:solidFill>
                <a:latin typeface="Arial"/>
                <a:ea typeface="Arial"/>
                <a:cs typeface="Arial"/>
                <a:sym typeface="Arial"/>
              </a:rPr>
              <a:t>.</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Empire</a:t>
            </a:r>
            <a:r>
              <a:rPr b="0" i="0" lang="en-GB" sz="1100" u="none" cap="none" strike="noStrike">
                <a:solidFill>
                  <a:srgbClr val="000000"/>
                </a:solidFill>
                <a:latin typeface="Arial"/>
                <a:ea typeface="Arial"/>
                <a:cs typeface="Arial"/>
                <a:sym typeface="Arial"/>
              </a:rPr>
              <a:t> – A powerful nation which rules over others, usually by conquering them. </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Emperor/Empress </a:t>
            </a:r>
            <a:r>
              <a:rPr b="0" i="0" lang="en-GB" sz="1100" u="none" cap="none" strike="noStrike">
                <a:solidFill>
                  <a:srgbClr val="000000"/>
                </a:solidFill>
                <a:latin typeface="Arial"/>
                <a:ea typeface="Arial"/>
                <a:cs typeface="Arial"/>
                <a:sym typeface="Arial"/>
              </a:rPr>
              <a:t>– The ruler of an empire</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Temple</a:t>
            </a:r>
            <a:r>
              <a:rPr b="0" i="0" lang="en-GB" sz="1100" u="none" cap="none" strike="noStrike">
                <a:solidFill>
                  <a:srgbClr val="000000"/>
                </a:solidFill>
                <a:latin typeface="Arial"/>
                <a:ea typeface="Arial"/>
                <a:cs typeface="Arial"/>
                <a:sym typeface="Arial"/>
              </a:rPr>
              <a:t> – The place where the Romans worshipped their Pantheon (multiple gods).</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Amphitheatre</a:t>
            </a:r>
            <a:r>
              <a:rPr b="0" i="0" lang="en-GB" sz="1100" u="none" cap="none" strike="noStrike">
                <a:solidFill>
                  <a:srgbClr val="000000"/>
                </a:solidFill>
                <a:latin typeface="Arial"/>
                <a:ea typeface="Arial"/>
                <a:cs typeface="Arial"/>
                <a:sym typeface="Arial"/>
              </a:rPr>
              <a:t> – An outdoor arena for watching sports and people give speeches</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Aqueduct</a:t>
            </a:r>
            <a:r>
              <a:rPr b="0" i="0" lang="en-GB" sz="1100" u="none" cap="none" strike="noStrike">
                <a:solidFill>
                  <a:srgbClr val="00B050"/>
                </a:solidFill>
                <a:latin typeface="Arial"/>
                <a:ea typeface="Arial"/>
                <a:cs typeface="Arial"/>
                <a:sym typeface="Arial"/>
              </a:rPr>
              <a:t> </a:t>
            </a:r>
            <a:r>
              <a:rPr b="0" i="0" lang="en-GB" sz="1100" u="none" cap="none" strike="noStrike">
                <a:solidFill>
                  <a:srgbClr val="000000"/>
                </a:solidFill>
                <a:latin typeface="Arial"/>
                <a:ea typeface="Arial"/>
                <a:cs typeface="Arial"/>
                <a:sym typeface="Arial"/>
              </a:rPr>
              <a:t>– A building which carries water from one place to another.</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Baths</a:t>
            </a:r>
            <a:r>
              <a:rPr b="0" i="0" lang="en-GB" sz="1100" u="none" cap="none" strike="noStrike">
                <a:solidFill>
                  <a:srgbClr val="000000"/>
                </a:solidFill>
                <a:latin typeface="Arial"/>
                <a:ea typeface="Arial"/>
                <a:cs typeface="Arial"/>
                <a:sym typeface="Arial"/>
              </a:rPr>
              <a:t> – Public places where Romans could wash.</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p:txBody>
      </p:sp>
      <p:sp>
        <p:nvSpPr>
          <p:cNvPr id="1331" name="Google Shape;1331;p64"/>
          <p:cNvSpPr/>
          <p:nvPr/>
        </p:nvSpPr>
        <p:spPr>
          <a:xfrm>
            <a:off x="187946" y="823149"/>
            <a:ext cx="30378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1904" u="none" cap="none" strike="noStrike">
                <a:solidFill>
                  <a:srgbClr val="000000"/>
                </a:solidFill>
                <a:latin typeface="Calibri"/>
                <a:ea typeface="Calibri"/>
                <a:cs typeface="Calibri"/>
                <a:sym typeface="Calibri"/>
              </a:rPr>
              <a:t>Key Vocabulary</a:t>
            </a:r>
            <a:endParaRPr b="0" i="0" sz="1904" u="none" cap="none" strike="noStrike">
              <a:solidFill>
                <a:srgbClr val="000000"/>
              </a:solidFill>
              <a:latin typeface="Arial"/>
              <a:ea typeface="Arial"/>
              <a:cs typeface="Arial"/>
              <a:sym typeface="Arial"/>
            </a:endParaRPr>
          </a:p>
        </p:txBody>
      </p:sp>
      <p:sp>
        <p:nvSpPr>
          <p:cNvPr id="1332" name="Google Shape;1332;p64"/>
          <p:cNvSpPr/>
          <p:nvPr/>
        </p:nvSpPr>
        <p:spPr>
          <a:xfrm>
            <a:off x="3296008" y="1385647"/>
            <a:ext cx="3037800" cy="5694300"/>
          </a:xfrm>
          <a:prstGeom prst="rect">
            <a:avLst/>
          </a:prstGeom>
          <a:noFill/>
          <a:ln cap="flat" cmpd="sng" w="27200">
            <a:solidFill>
              <a:srgbClr val="FF0000"/>
            </a:solidFill>
            <a:prstDash val="solid"/>
            <a:miter lim="800000"/>
            <a:headEnd len="sm" w="sm" type="none"/>
            <a:tailEnd len="sm" w="sm" type="none"/>
          </a:ln>
        </p:spPr>
        <p:txBody>
          <a:bodyPr anchorCtr="0" anchor="t"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Romans</a:t>
            </a:r>
            <a:r>
              <a:rPr b="0" i="0" lang="en-GB" sz="1100" u="none" cap="none" strike="noStrike">
                <a:solidFill>
                  <a:srgbClr val="000000"/>
                </a:solidFill>
                <a:latin typeface="Arial"/>
                <a:ea typeface="Arial"/>
                <a:cs typeface="Arial"/>
                <a:sym typeface="Arial"/>
              </a:rPr>
              <a:t> – The people of the city of Rome; They conquered many parts of Europe, Asia, and Africa. Many of the people in the Roman empire saw themselves as ‘Romans’ even thought they had never seen the city of Rome.</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Celts</a:t>
            </a:r>
            <a:r>
              <a:rPr b="0" i="0" lang="en-GB" sz="1100" u="none" cap="none" strike="noStrike">
                <a:solidFill>
                  <a:srgbClr val="000000"/>
                </a:solidFill>
                <a:latin typeface="Arial"/>
                <a:ea typeface="Arial"/>
                <a:cs typeface="Arial"/>
                <a:sym typeface="Arial"/>
              </a:rPr>
              <a:t> – A tribal people who lived across Europe who were slowly conquered by the Romans.</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Gauls</a:t>
            </a:r>
            <a:r>
              <a:rPr b="0" i="0" lang="en-GB" sz="1100" u="none" cap="none" strike="noStrike">
                <a:solidFill>
                  <a:srgbClr val="000000"/>
                </a:solidFill>
                <a:latin typeface="Arial"/>
                <a:ea typeface="Arial"/>
                <a:cs typeface="Arial"/>
                <a:sym typeface="Arial"/>
              </a:rPr>
              <a:t> – Celts that lived mostly in what is now France; They were conquered by the Romans and many become Roman citizens.</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Britons</a:t>
            </a:r>
            <a:r>
              <a:rPr b="0" i="0" lang="en-GB" sz="1100" u="none" cap="none" strike="noStrike">
                <a:solidFill>
                  <a:srgbClr val="000000"/>
                </a:solidFill>
                <a:latin typeface="Arial"/>
                <a:ea typeface="Arial"/>
                <a:cs typeface="Arial"/>
                <a:sym typeface="Arial"/>
              </a:rPr>
              <a:t> – Like the Gauls, Britons were Celtic people who lived in the British isles and were eventually conquered by the Romans,</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Iceni</a:t>
            </a:r>
            <a:r>
              <a:rPr b="0" i="0" lang="en-GB" sz="1100" u="none" cap="none" strike="noStrike">
                <a:solidFill>
                  <a:srgbClr val="000000"/>
                </a:solidFill>
                <a:latin typeface="Arial"/>
                <a:ea typeface="Arial"/>
                <a:cs typeface="Arial"/>
                <a:sym typeface="Arial"/>
              </a:rPr>
              <a:t> – A tribe of Britons that lived in East Anglia</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Camulodunum </a:t>
            </a:r>
            <a:r>
              <a:rPr b="0" i="0" lang="en-GB" sz="1100" u="none" cap="none" strike="noStrike">
                <a:solidFill>
                  <a:srgbClr val="000000"/>
                </a:solidFill>
                <a:latin typeface="Arial"/>
                <a:ea typeface="Arial"/>
                <a:cs typeface="Arial"/>
                <a:sym typeface="Arial"/>
              </a:rPr>
              <a:t>– The Roman name for Colchester. The Romans captured Camulodunum from the Celts and made it their capital in Britain, although this only lasted 17 years when it was replaced by Londinum (London).</a:t>
            </a:r>
            <a:endParaRPr b="1" i="0" sz="11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Legion</a:t>
            </a:r>
            <a:r>
              <a:rPr b="0" i="0" lang="en-GB" sz="1100" u="none" cap="none" strike="noStrike">
                <a:solidFill>
                  <a:srgbClr val="000000"/>
                </a:solidFill>
                <a:latin typeface="Arial"/>
                <a:ea typeface="Arial"/>
                <a:cs typeface="Arial"/>
                <a:sym typeface="Arial"/>
              </a:rPr>
              <a:t> – A unit of the Roman army, made up of 5000 men.</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Legionary</a:t>
            </a:r>
            <a:r>
              <a:rPr b="0" i="0" lang="en-GB" sz="1100" u="none" cap="none" strike="noStrike">
                <a:solidFill>
                  <a:srgbClr val="000000"/>
                </a:solidFill>
                <a:latin typeface="Arial"/>
                <a:ea typeface="Arial"/>
                <a:cs typeface="Arial"/>
                <a:sym typeface="Arial"/>
              </a:rPr>
              <a:t> – The name for a Roman soldier in a Roman legion</a:t>
            </a:r>
            <a:endParaRPr sz="1100"/>
          </a:p>
        </p:txBody>
      </p:sp>
      <p:sp>
        <p:nvSpPr>
          <p:cNvPr id="1333" name="Google Shape;1333;p64"/>
          <p:cNvSpPr/>
          <p:nvPr/>
        </p:nvSpPr>
        <p:spPr>
          <a:xfrm>
            <a:off x="3296008" y="823149"/>
            <a:ext cx="30378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1904" u="none" cap="none" strike="noStrike">
                <a:solidFill>
                  <a:srgbClr val="000000"/>
                </a:solidFill>
                <a:latin typeface="Calibri"/>
                <a:ea typeface="Calibri"/>
                <a:cs typeface="Calibri"/>
                <a:sym typeface="Calibri"/>
              </a:rPr>
              <a:t>Key Features</a:t>
            </a:r>
            <a:endParaRPr b="0" i="0" sz="1904" u="none" cap="none" strike="noStrike">
              <a:solidFill>
                <a:srgbClr val="000000"/>
              </a:solidFill>
              <a:latin typeface="Arial"/>
              <a:ea typeface="Arial"/>
              <a:cs typeface="Arial"/>
              <a:sym typeface="Arial"/>
            </a:endParaRPr>
          </a:p>
        </p:txBody>
      </p:sp>
      <p:sp>
        <p:nvSpPr>
          <p:cNvPr id="1334" name="Google Shape;1334;p64"/>
          <p:cNvSpPr/>
          <p:nvPr/>
        </p:nvSpPr>
        <p:spPr>
          <a:xfrm>
            <a:off x="6404069" y="1385648"/>
            <a:ext cx="4100100" cy="5694300"/>
          </a:xfrm>
          <a:prstGeom prst="rect">
            <a:avLst/>
          </a:prstGeom>
          <a:noFill/>
          <a:ln cap="flat" cmpd="sng" w="27200">
            <a:solidFill>
              <a:srgbClr val="0070C0"/>
            </a:solidFill>
            <a:prstDash val="solid"/>
            <a:miter lim="800000"/>
            <a:headEnd len="sm" w="sm" type="none"/>
            <a:tailEnd len="sm" w="sm" type="none"/>
          </a:ln>
        </p:spPr>
        <p:txBody>
          <a:bodyPr anchorCtr="0" anchor="t" bIns="43500" lIns="87050" spcFirstLastPara="1" rIns="87050" wrap="square" tIns="43500">
            <a:noAutofit/>
          </a:bodyPr>
          <a:lstStyle/>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Julius Caesar </a:t>
            </a:r>
            <a:r>
              <a:rPr b="0" i="0" lang="en-GB" sz="1100" u="none" cap="none" strike="noStrike">
                <a:solidFill>
                  <a:srgbClr val="000000"/>
                </a:solidFill>
                <a:latin typeface="Arial"/>
                <a:ea typeface="Arial"/>
                <a:cs typeface="Arial"/>
                <a:sym typeface="Arial"/>
              </a:rPr>
              <a:t>– A general in the Roman army who conquered Gaul for the Roman republic. He then started a Roman civil war and won, becoming dictator but was assassinated.</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Augustus</a:t>
            </a:r>
            <a:r>
              <a:rPr b="0" i="0" lang="en-GB" sz="1100" u="none" cap="none" strike="noStrike">
                <a:solidFill>
                  <a:srgbClr val="000000"/>
                </a:solidFill>
                <a:latin typeface="Arial"/>
                <a:ea typeface="Arial"/>
                <a:cs typeface="Arial"/>
                <a:sym typeface="Arial"/>
              </a:rPr>
              <a:t> – The first emperor of the Romans, Augustus was a name that the emperor gave himself meaning ‘the great’. His real name was Octavian and he was the nephew of Julius Caesar.</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Claudius</a:t>
            </a:r>
            <a:r>
              <a:rPr b="0" i="0" lang="en-GB" sz="1100" u="none" cap="none" strike="noStrike">
                <a:solidFill>
                  <a:srgbClr val="000000"/>
                </a:solidFill>
                <a:latin typeface="Arial"/>
                <a:ea typeface="Arial"/>
                <a:cs typeface="Arial"/>
                <a:sym typeface="Arial"/>
              </a:rPr>
              <a:t> – Emperor of the Roman empire when it conquered Britain in </a:t>
            </a:r>
            <a:r>
              <a:rPr b="1" i="0" lang="en-GB" sz="1100" u="none" cap="none" strike="noStrike">
                <a:solidFill>
                  <a:srgbClr val="000000"/>
                </a:solidFill>
                <a:latin typeface="Arial"/>
                <a:ea typeface="Arial"/>
                <a:cs typeface="Arial"/>
                <a:sym typeface="Arial"/>
              </a:rPr>
              <a:t>43AD</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Prasutagus</a:t>
            </a:r>
            <a:r>
              <a:rPr b="0" i="0" lang="en-GB" sz="1100" u="none" cap="none" strike="noStrike">
                <a:solidFill>
                  <a:srgbClr val="000000"/>
                </a:solidFill>
                <a:latin typeface="Arial"/>
                <a:ea typeface="Arial"/>
                <a:cs typeface="Arial"/>
                <a:sym typeface="Arial"/>
              </a:rPr>
              <a:t> – The ruler of the Iceni tribe.</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Boudicca</a:t>
            </a:r>
            <a:r>
              <a:rPr b="0" i="0" lang="en-GB" sz="1100" u="none" cap="none" strike="noStrike">
                <a:solidFill>
                  <a:srgbClr val="000000"/>
                </a:solidFill>
                <a:latin typeface="Arial"/>
                <a:ea typeface="Arial"/>
                <a:cs typeface="Arial"/>
                <a:sym typeface="Arial"/>
              </a:rPr>
              <a:t> – The wife of Prasutagus and leader of the Iceni after his death.</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Invasion of Britain </a:t>
            </a:r>
            <a:r>
              <a:rPr b="0" i="0" lang="en-GB" sz="1100" u="none" cap="none" strike="noStrike">
                <a:solidFill>
                  <a:srgbClr val="000000"/>
                </a:solidFill>
                <a:latin typeface="Arial"/>
                <a:ea typeface="Arial"/>
                <a:cs typeface="Arial"/>
                <a:sym typeface="Arial"/>
              </a:rPr>
              <a:t>– The Roman empire invaded Britain twice; Once in 55BC, led by Julius Caesar and the second time in AD 43 when the emperor Claudius ruled Rome.</a:t>
            </a:r>
            <a:endParaRPr sz="1100"/>
          </a:p>
          <a:p>
            <a:pPr indent="0" lvl="0" marL="0" marR="0" rtl="0" algn="l">
              <a:lnSpc>
                <a:spcPct val="100000"/>
              </a:lnSpc>
              <a:spcBef>
                <a:spcPts val="0"/>
              </a:spcBef>
              <a:spcAft>
                <a:spcPts val="0"/>
              </a:spcAft>
              <a:buClr>
                <a:srgbClr val="000000"/>
              </a:buClr>
              <a:buSzPts val="2285"/>
              <a:buFont typeface="Arial"/>
              <a:buNone/>
            </a:pPr>
            <a:r>
              <a:t/>
            </a:r>
            <a:endParaRPr b="1" i="0" sz="1100" u="none" cap="none" strike="noStrike">
              <a:solidFill>
                <a:srgbClr val="0070C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Boudicca’s revolt </a:t>
            </a:r>
            <a:r>
              <a:rPr b="0" i="0" lang="en-GB" sz="1100" u="none" cap="none" strike="noStrike">
                <a:solidFill>
                  <a:srgbClr val="000000"/>
                </a:solidFill>
                <a:latin typeface="Arial"/>
                <a:ea typeface="Arial"/>
                <a:cs typeface="Arial"/>
                <a:sym typeface="Arial"/>
              </a:rPr>
              <a:t>– Boudicca led an uprising against Roman rule after the death of her husband because the Romans went back on their promise to let her rule half of her husbands kingdom when he died.</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The destruction of Camulodunum </a:t>
            </a:r>
            <a:r>
              <a:rPr b="0" i="0" lang="en-GB" sz="1100" u="none" cap="none" strike="noStrike">
                <a:solidFill>
                  <a:srgbClr val="000000"/>
                </a:solidFill>
                <a:latin typeface="Arial"/>
                <a:ea typeface="Arial"/>
                <a:cs typeface="Arial"/>
                <a:sym typeface="Arial"/>
              </a:rPr>
              <a:t>– Boudicca destroyed Colchester burning the temple down with the town’s inhabitants inside.</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Battle of Watling Street </a:t>
            </a:r>
            <a:r>
              <a:rPr b="0" i="0" lang="en-GB" sz="1100" u="none" cap="none" strike="noStrike">
                <a:solidFill>
                  <a:srgbClr val="000000"/>
                </a:solidFill>
                <a:latin typeface="Arial"/>
                <a:ea typeface="Arial"/>
                <a:cs typeface="Arial"/>
                <a:sym typeface="Arial"/>
              </a:rPr>
              <a:t>– A battle between a huge army of roughly 180,000 Celtic Britons led by Boudicca against an army of 10,000 Roman legionaries.</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p:txBody>
      </p:sp>
      <p:sp>
        <p:nvSpPr>
          <p:cNvPr id="1335" name="Google Shape;1335;p64"/>
          <p:cNvSpPr/>
          <p:nvPr/>
        </p:nvSpPr>
        <p:spPr>
          <a:xfrm>
            <a:off x="6404069" y="823149"/>
            <a:ext cx="41001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rgbClr val="000000"/>
                </a:solidFill>
                <a:latin typeface="Calibri"/>
                <a:ea typeface="Calibri"/>
                <a:cs typeface="Calibri"/>
                <a:sym typeface="Calibri"/>
              </a:rPr>
              <a:t>Key individuals and Events</a:t>
            </a:r>
            <a:endParaRPr b="0" i="0" sz="1904" u="none" cap="none" strike="noStrike">
              <a:solidFill>
                <a:srgbClr val="000000"/>
              </a:solidFill>
              <a:latin typeface="Arial"/>
              <a:ea typeface="Arial"/>
              <a:cs typeface="Arial"/>
              <a:sym typeface="Arial"/>
            </a:endParaRPr>
          </a:p>
        </p:txBody>
      </p:sp>
      <p:sp>
        <p:nvSpPr>
          <p:cNvPr id="1336" name="Google Shape;1336;p64"/>
          <p:cNvSpPr txBox="1"/>
          <p:nvPr/>
        </p:nvSpPr>
        <p:spPr>
          <a:xfrm>
            <a:off x="1975767" y="7138144"/>
            <a:ext cx="6347400" cy="410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1904"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337" name="Google Shape;1337;p64"/>
          <p:cNvPicPr preferRelativeResize="0"/>
          <p:nvPr/>
        </p:nvPicPr>
        <p:blipFill rotWithShape="1">
          <a:blip r:embed="rId3">
            <a:alphaModFix/>
          </a:blip>
          <a:srcRect b="0" l="0" r="0" t="0"/>
          <a:stretch/>
        </p:blipFill>
        <p:spPr>
          <a:xfrm>
            <a:off x="10048809" y="83045"/>
            <a:ext cx="487236" cy="480959"/>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65"/>
          <p:cNvSpPr txBox="1"/>
          <p:nvPr>
            <p:ph type="title"/>
          </p:nvPr>
        </p:nvSpPr>
        <p:spPr>
          <a:xfrm>
            <a:off x="608827" y="184400"/>
            <a:ext cx="83943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History Year 7 Half Term 2 The Normans</a:t>
            </a:r>
            <a:endParaRPr b="1" sz="3301">
              <a:latin typeface="Arial"/>
              <a:ea typeface="Arial"/>
              <a:cs typeface="Arial"/>
              <a:sym typeface="Arial"/>
            </a:endParaRPr>
          </a:p>
        </p:txBody>
      </p:sp>
      <p:sp>
        <p:nvSpPr>
          <p:cNvPr id="1344" name="Google Shape;1344;p65"/>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345" name="Google Shape;1345;p65"/>
          <p:cNvSpPr/>
          <p:nvPr/>
        </p:nvSpPr>
        <p:spPr>
          <a:xfrm>
            <a:off x="672497" y="2110603"/>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Heir- Next person in line to be king or queen</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Crisis- A situation which is extremely difficult or dangerous</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Witan- The group of men who decided the next king of England</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Norman- Someone who came from Normandy in the 11th century</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Saxon- Someone from England in the 11th century</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Rebellion- To take up weapons against the king or government</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False Retreat- To pretend to run away during a battle</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Shield wall- Saxon technique of placing shields one next to the other to form a protective wall</a:t>
            </a:r>
            <a:endParaRPr sz="1269">
              <a:solidFill>
                <a:schemeClr val="dk1"/>
              </a:solidFill>
              <a:latin typeface="Calibri"/>
              <a:ea typeface="Calibri"/>
              <a:cs typeface="Calibri"/>
              <a:sym typeface="Calibri"/>
            </a:endParaRPr>
          </a:p>
          <a:p>
            <a:pPr indent="0" lvl="0" marL="435300" marR="0" rtl="0" algn="l">
              <a:lnSpc>
                <a:spcPct val="100000"/>
              </a:lnSpc>
              <a:spcBef>
                <a:spcPts val="0"/>
              </a:spcBef>
              <a:spcAft>
                <a:spcPts val="0"/>
              </a:spcAft>
              <a:buNone/>
            </a:pPr>
            <a:r>
              <a:t/>
            </a:r>
            <a:endParaRPr sz="1396">
              <a:solidFill>
                <a:schemeClr val="dk1"/>
              </a:solidFill>
              <a:latin typeface="Calibri"/>
              <a:ea typeface="Calibri"/>
              <a:cs typeface="Calibri"/>
              <a:sym typeface="Calibri"/>
            </a:endParaRPr>
          </a:p>
        </p:txBody>
      </p:sp>
      <p:sp>
        <p:nvSpPr>
          <p:cNvPr id="1346" name="Google Shape;1346;p65"/>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347" name="Google Shape;1347;p65"/>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Anglo-Saxons- People who came from England</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Vikings- People who came from Norway</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Order of succession- To decide who is in line to the throne</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Battle of Stamford Bridge- Battle between the Vikings and Saxons</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Battle of Hastings- Battle between the Saxons and the Normans</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Catholicism- The religion in England in the 11th century, a type of christianity</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Pitched battles- Battle which take place on a set day, at a set time.</a:t>
            </a:r>
            <a:endParaRPr sz="1396">
              <a:solidFill>
                <a:schemeClr val="dk1"/>
              </a:solidFill>
              <a:latin typeface="Calibri"/>
              <a:ea typeface="Calibri"/>
              <a:cs typeface="Calibri"/>
              <a:sym typeface="Calibri"/>
            </a:endParaRPr>
          </a:p>
          <a:p>
            <a:pPr indent="-322445" lvl="0" marL="435300" marR="0" rtl="0" algn="l">
              <a:lnSpc>
                <a:spcPct val="100000"/>
              </a:lnSpc>
              <a:spcBef>
                <a:spcPts val="0"/>
              </a:spcBef>
              <a:spcAft>
                <a:spcPts val="0"/>
              </a:spcAft>
              <a:buClr>
                <a:schemeClr val="dk1"/>
              </a:buClr>
              <a:buSzPts val="1777"/>
              <a:buFont typeface="Calibri"/>
              <a:buChar char="●"/>
            </a:pPr>
            <a:r>
              <a:rPr lang="en-GB" sz="1396">
                <a:solidFill>
                  <a:schemeClr val="dk1"/>
                </a:solidFill>
                <a:latin typeface="Calibri"/>
                <a:ea typeface="Calibri"/>
                <a:cs typeface="Calibri"/>
                <a:sym typeface="Calibri"/>
              </a:rPr>
              <a:t>The doomsday book- Something which William the conqueror use</a:t>
            </a:r>
            <a:r>
              <a:rPr lang="en-GB" sz="1777">
                <a:solidFill>
                  <a:schemeClr val="dk1"/>
                </a:solidFill>
                <a:latin typeface="Calibri"/>
                <a:ea typeface="Calibri"/>
                <a:cs typeface="Calibri"/>
                <a:sym typeface="Calibri"/>
              </a:rPr>
              <a:t>d </a:t>
            </a:r>
            <a:r>
              <a:rPr lang="en-GB" sz="1396">
                <a:solidFill>
                  <a:schemeClr val="dk1"/>
                </a:solidFill>
                <a:latin typeface="Calibri"/>
                <a:ea typeface="Calibri"/>
                <a:cs typeface="Calibri"/>
                <a:sym typeface="Calibri"/>
              </a:rPr>
              <a:t>to record wealth and taxation in England</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Succession crisis- In 1066 the king died with no children, causing a succession crisis</a:t>
            </a:r>
            <a:endParaRPr sz="1396">
              <a:solidFill>
                <a:schemeClr val="dk1"/>
              </a:solidFill>
              <a:latin typeface="Calibri"/>
              <a:ea typeface="Calibri"/>
              <a:cs typeface="Calibri"/>
              <a:sym typeface="Calibri"/>
            </a:endParaRPr>
          </a:p>
        </p:txBody>
      </p:sp>
      <p:sp>
        <p:nvSpPr>
          <p:cNvPr id="1348" name="Google Shape;1348;p65"/>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a:t>
            </a:r>
            <a:r>
              <a:rPr b="1" lang="en-GB" sz="2285">
                <a:solidFill>
                  <a:schemeClr val="dk1"/>
                </a:solidFill>
                <a:latin typeface="Calibri"/>
                <a:ea typeface="Calibri"/>
                <a:cs typeface="Calibri"/>
                <a:sym typeface="Calibri"/>
              </a:rPr>
              <a:t>Features</a:t>
            </a:r>
            <a:endParaRPr b="0" i="0" sz="1396" u="none" cap="none" strike="noStrike">
              <a:solidFill>
                <a:srgbClr val="000000"/>
              </a:solidFill>
              <a:latin typeface="Arial"/>
              <a:ea typeface="Arial"/>
              <a:cs typeface="Arial"/>
              <a:sym typeface="Arial"/>
            </a:endParaRPr>
          </a:p>
        </p:txBody>
      </p:sp>
      <p:sp>
        <p:nvSpPr>
          <p:cNvPr id="1349" name="Google Shape;1349;p65"/>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Edward the Confessor- King of England who died in Jan 1066, with no children</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Harold Godwinson- Saxon claimant to the throne, chosen to be king by the Witan</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Harald Hardrada- Viking claimant to the throne</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William Duke of Normandy- Norman claimant to the throne </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The Battle of Stamford Bridge- September 1066, the Saxons beat the Vikings in Battle</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The Battle of Hasting- October 1066, The Normans beat the Saxons</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The Harrying of the North- 1069-1070 William the Conqueror treated the North of England cruelly due to there being many rebellions there. </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Char char="●"/>
            </a:pPr>
            <a:r>
              <a:rPr lang="en-GB" sz="1396">
                <a:solidFill>
                  <a:schemeClr val="dk1"/>
                </a:solidFill>
                <a:latin typeface="Calibri"/>
                <a:ea typeface="Calibri"/>
                <a:cs typeface="Calibri"/>
                <a:sym typeface="Calibri"/>
              </a:rPr>
              <a:t>The Domesday survey- Completed in 1086, it was a list of the wealth of all households, to help provide tax information for the king. </a:t>
            </a:r>
            <a:endParaRPr sz="1396">
              <a:solidFill>
                <a:schemeClr val="dk1"/>
              </a:solidFill>
              <a:latin typeface="Calibri"/>
              <a:ea typeface="Calibri"/>
              <a:cs typeface="Calibri"/>
              <a:sym typeface="Calibri"/>
            </a:endParaRPr>
          </a:p>
        </p:txBody>
      </p:sp>
      <p:sp>
        <p:nvSpPr>
          <p:cNvPr id="1350" name="Google Shape;1350;p65"/>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Key Individuals and Events</a:t>
            </a:r>
            <a:endParaRPr b="0" i="0" sz="1396" u="none" cap="none" strike="noStrike">
              <a:solidFill>
                <a:srgbClr val="000000"/>
              </a:solidFill>
              <a:latin typeface="Arial"/>
              <a:ea typeface="Arial"/>
              <a:cs typeface="Arial"/>
              <a:sym typeface="Arial"/>
            </a:endParaRPr>
          </a:p>
        </p:txBody>
      </p:sp>
      <p:sp>
        <p:nvSpPr>
          <p:cNvPr id="1351" name="Google Shape;1351;p65"/>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352" name="Google Shape;1352;p65"/>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7" name="Shape 1357"/>
        <p:cNvGrpSpPr/>
        <p:nvPr/>
      </p:nvGrpSpPr>
      <p:grpSpPr>
        <a:xfrm>
          <a:off x="0" y="0"/>
          <a:ext cx="0" cy="0"/>
          <a:chOff x="0" y="0"/>
          <a:chExt cx="0" cy="0"/>
        </a:xfrm>
      </p:grpSpPr>
      <p:sp>
        <p:nvSpPr>
          <p:cNvPr id="1358" name="Google Shape;1358;p66"/>
          <p:cNvSpPr txBox="1"/>
          <p:nvPr>
            <p:ph type="title"/>
          </p:nvPr>
        </p:nvSpPr>
        <p:spPr>
          <a:xfrm>
            <a:off x="155954" y="83044"/>
            <a:ext cx="7116900" cy="4812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2666">
                <a:latin typeface="Arial"/>
                <a:ea typeface="Arial"/>
                <a:cs typeface="Arial"/>
                <a:sym typeface="Arial"/>
              </a:rPr>
              <a:t>History Year 7 Half Term 3 The Crusades</a:t>
            </a:r>
            <a:endParaRPr b="1" sz="2666">
              <a:latin typeface="Arial"/>
              <a:ea typeface="Arial"/>
              <a:cs typeface="Arial"/>
              <a:sym typeface="Arial"/>
            </a:endParaRPr>
          </a:p>
        </p:txBody>
      </p:sp>
      <p:sp>
        <p:nvSpPr>
          <p:cNvPr id="1359" name="Google Shape;1359;p66"/>
          <p:cNvSpPr/>
          <p:nvPr/>
        </p:nvSpPr>
        <p:spPr>
          <a:xfrm>
            <a:off x="93972" y="701563"/>
            <a:ext cx="10504200" cy="65472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t"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100" u="none" cap="none" strike="noStrike">
                <a:solidFill>
                  <a:srgbClr val="FFFFFF"/>
                </a:solidFill>
                <a:latin typeface="Calibri"/>
                <a:ea typeface="Calibri"/>
                <a:cs typeface="Calibri"/>
                <a:sym typeface="Calibri"/>
              </a:rPr>
              <a:t>K</a:t>
            </a:r>
            <a:endParaRPr b="0" i="0" sz="1100" u="none" cap="none" strike="noStrike">
              <a:solidFill>
                <a:srgbClr val="000000"/>
              </a:solidFill>
              <a:latin typeface="Arial"/>
              <a:ea typeface="Arial"/>
              <a:cs typeface="Arial"/>
              <a:sym typeface="Arial"/>
            </a:endParaRPr>
          </a:p>
        </p:txBody>
      </p:sp>
      <p:sp>
        <p:nvSpPr>
          <p:cNvPr id="1360" name="Google Shape;1360;p66"/>
          <p:cNvSpPr/>
          <p:nvPr/>
        </p:nvSpPr>
        <p:spPr>
          <a:xfrm>
            <a:off x="187946" y="1385647"/>
            <a:ext cx="4052400" cy="5694300"/>
          </a:xfrm>
          <a:prstGeom prst="rect">
            <a:avLst/>
          </a:prstGeom>
          <a:noFill/>
          <a:ln cap="flat" cmpd="sng" w="27200">
            <a:solidFill>
              <a:srgbClr val="00B050"/>
            </a:solidFill>
            <a:prstDash val="solid"/>
            <a:miter lim="800000"/>
            <a:headEnd len="sm" w="sm" type="none"/>
            <a:tailEnd len="sm" w="sm" type="none"/>
          </a:ln>
        </p:spPr>
        <p:txBody>
          <a:bodyPr anchorCtr="0" anchor="t"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Primary Source </a:t>
            </a:r>
            <a:r>
              <a:rPr b="0" i="0" lang="en-GB" sz="1100" u="none" cap="none" strike="noStrike">
                <a:solidFill>
                  <a:srgbClr val="000000"/>
                </a:solidFill>
                <a:latin typeface="Arial"/>
                <a:ea typeface="Arial"/>
                <a:cs typeface="Arial"/>
                <a:sym typeface="Arial"/>
              </a:rPr>
              <a:t>– Something which was produced </a:t>
            </a:r>
            <a:r>
              <a:rPr b="1" i="0" lang="en-GB" sz="1100" u="none" cap="none" strike="noStrike">
                <a:solidFill>
                  <a:srgbClr val="000000"/>
                </a:solidFill>
                <a:latin typeface="Arial"/>
                <a:ea typeface="Arial"/>
                <a:cs typeface="Arial"/>
                <a:sym typeface="Arial"/>
              </a:rPr>
              <a:t>at the time of an event </a:t>
            </a:r>
            <a:r>
              <a:rPr b="0" i="0" lang="en-GB" sz="1100" u="none" cap="none" strike="noStrike">
                <a:solidFill>
                  <a:srgbClr val="000000"/>
                </a:solidFill>
                <a:latin typeface="Arial"/>
                <a:ea typeface="Arial"/>
                <a:cs typeface="Arial"/>
                <a:sym typeface="Arial"/>
              </a:rPr>
              <a:t>and gives us information about the time; For example a skeleton of a Roman legionary. </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Secondary Source </a:t>
            </a:r>
            <a:r>
              <a:rPr b="0" i="0" lang="en-GB" sz="1100" u="none" cap="none" strike="noStrike">
                <a:solidFill>
                  <a:srgbClr val="000000"/>
                </a:solidFill>
                <a:latin typeface="Arial"/>
                <a:ea typeface="Arial"/>
                <a:cs typeface="Arial"/>
                <a:sym typeface="Arial"/>
              </a:rPr>
              <a:t>– A source of information about an event which was created </a:t>
            </a:r>
            <a:r>
              <a:rPr b="1" i="0" lang="en-GB" sz="1100" u="none" cap="none" strike="noStrike">
                <a:solidFill>
                  <a:srgbClr val="000000"/>
                </a:solidFill>
                <a:latin typeface="Arial"/>
                <a:ea typeface="Arial"/>
                <a:cs typeface="Arial"/>
                <a:sym typeface="Arial"/>
              </a:rPr>
              <a:t>AFTER the event had already happened</a:t>
            </a:r>
            <a:r>
              <a:rPr b="0" i="0" lang="en-GB" sz="1100" u="none" cap="none" strike="noStrike">
                <a:solidFill>
                  <a:srgbClr val="000000"/>
                </a:solidFill>
                <a:latin typeface="Arial"/>
                <a:ea typeface="Arial"/>
                <a:cs typeface="Arial"/>
                <a:sym typeface="Arial"/>
              </a:rPr>
              <a:t>..</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Chronology</a:t>
            </a:r>
            <a:r>
              <a:rPr b="0" i="0" lang="en-GB" sz="1100" u="none" cap="none" strike="noStrike">
                <a:solidFill>
                  <a:srgbClr val="000000"/>
                </a:solidFill>
                <a:latin typeface="Arial"/>
                <a:ea typeface="Arial"/>
                <a:cs typeface="Arial"/>
                <a:sym typeface="Arial"/>
              </a:rPr>
              <a:t> – The science of arranging </a:t>
            </a:r>
            <a:r>
              <a:rPr b="1" i="0" lang="en-GB" sz="1100" u="none" cap="none" strike="noStrike">
                <a:solidFill>
                  <a:srgbClr val="000000"/>
                </a:solidFill>
                <a:latin typeface="Arial"/>
                <a:ea typeface="Arial"/>
                <a:cs typeface="Arial"/>
                <a:sym typeface="Arial"/>
              </a:rPr>
              <a:t>events</a:t>
            </a:r>
            <a:r>
              <a:rPr b="0" i="0" lang="en-GB" sz="1100" u="none" cap="none" strike="noStrike">
                <a:solidFill>
                  <a:srgbClr val="000000"/>
                </a:solidFill>
                <a:latin typeface="Arial"/>
                <a:ea typeface="Arial"/>
                <a:cs typeface="Arial"/>
                <a:sym typeface="Arial"/>
              </a:rPr>
              <a:t> in the </a:t>
            </a:r>
            <a:r>
              <a:rPr b="1" i="0" lang="en-GB" sz="1100" u="none" cap="none" strike="noStrike">
                <a:solidFill>
                  <a:srgbClr val="000000"/>
                </a:solidFill>
                <a:latin typeface="Arial"/>
                <a:ea typeface="Arial"/>
                <a:cs typeface="Arial"/>
                <a:sym typeface="Arial"/>
              </a:rPr>
              <a:t>correct order </a:t>
            </a:r>
            <a:r>
              <a:rPr b="0" i="0" lang="en-GB" sz="1100" u="none" cap="none" strike="noStrike">
                <a:solidFill>
                  <a:srgbClr val="000000"/>
                </a:solidFill>
                <a:latin typeface="Arial"/>
                <a:ea typeface="Arial"/>
                <a:cs typeface="Arial"/>
                <a:sym typeface="Arial"/>
              </a:rPr>
              <a:t>in which they happened in history</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Heaven</a:t>
            </a:r>
            <a:r>
              <a:rPr b="0" i="0" lang="en-GB" sz="1100" u="none" cap="none" strike="noStrike">
                <a:solidFill>
                  <a:srgbClr val="000000"/>
                </a:solidFill>
                <a:latin typeface="Arial"/>
                <a:ea typeface="Arial"/>
                <a:cs typeface="Arial"/>
                <a:sym typeface="Arial"/>
              </a:rPr>
              <a:t> – Believed by Christians to be where good people go after death.</a:t>
            </a:r>
            <a:endParaRPr sz="1100"/>
          </a:p>
          <a:p>
            <a:pPr indent="0" lvl="0" marL="0" marR="0" rtl="0" algn="l">
              <a:lnSpc>
                <a:spcPct val="100000"/>
              </a:lnSpc>
              <a:spcBef>
                <a:spcPts val="0"/>
              </a:spcBef>
              <a:spcAft>
                <a:spcPts val="0"/>
              </a:spcAft>
              <a:buClr>
                <a:srgbClr val="000000"/>
              </a:buClr>
              <a:buSzPts val="1777"/>
              <a:buFont typeface="Arial"/>
              <a:buNone/>
            </a:pPr>
            <a:r>
              <a:t/>
            </a:r>
            <a:endParaRPr b="1" i="0" sz="1100" u="none" cap="none" strike="noStrike">
              <a:solidFill>
                <a:srgbClr val="00B05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Purgatory </a:t>
            </a:r>
            <a:r>
              <a:rPr b="0" i="0" lang="en-GB" sz="1100" u="none" cap="none" strike="noStrike">
                <a:solidFill>
                  <a:srgbClr val="000000"/>
                </a:solidFill>
                <a:latin typeface="Arial"/>
                <a:ea typeface="Arial"/>
                <a:cs typeface="Arial"/>
                <a:sym typeface="Arial"/>
              </a:rPr>
              <a:t>– The waiting room for heaven. People who have committed small sins are believed to go to purgatory to make up for their misdeeds until they can go to heaven.</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Hell</a:t>
            </a:r>
            <a:r>
              <a:rPr b="0" i="0" lang="en-GB" sz="1100" u="none" cap="none" strike="noStrike">
                <a:solidFill>
                  <a:srgbClr val="000000"/>
                </a:solidFill>
                <a:latin typeface="Arial"/>
                <a:ea typeface="Arial"/>
                <a:cs typeface="Arial"/>
                <a:sym typeface="Arial"/>
              </a:rPr>
              <a:t> – Believed by Christians to be where people that have committed sinful acts go after death.</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Pilgrimage</a:t>
            </a:r>
            <a:r>
              <a:rPr b="0" i="0" lang="en-GB" sz="1100" u="none" cap="none" strike="noStrike">
                <a:solidFill>
                  <a:srgbClr val="000000"/>
                </a:solidFill>
                <a:latin typeface="Arial"/>
                <a:ea typeface="Arial"/>
                <a:cs typeface="Arial"/>
                <a:sym typeface="Arial"/>
              </a:rPr>
              <a:t> – A journey to a religious place to show devotion to God.</a:t>
            </a:r>
            <a:endParaRPr sz="1100"/>
          </a:p>
          <a:p>
            <a:pPr indent="0" lvl="0" marL="0" marR="0" rtl="0" algn="l">
              <a:lnSpc>
                <a:spcPct val="100000"/>
              </a:lnSpc>
              <a:spcBef>
                <a:spcPts val="0"/>
              </a:spcBef>
              <a:spcAft>
                <a:spcPts val="0"/>
              </a:spcAft>
              <a:buClr>
                <a:srgbClr val="000000"/>
              </a:buClr>
              <a:buSzPts val="1777"/>
              <a:buFont typeface="Arial"/>
              <a:buNone/>
            </a:pPr>
            <a:r>
              <a:t/>
            </a:r>
            <a:endParaRPr b="1" i="0" sz="1100" u="none" cap="none" strike="noStrike">
              <a:solidFill>
                <a:srgbClr val="00B05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Indulgence </a:t>
            </a:r>
            <a:r>
              <a:rPr b="0" i="0" lang="en-GB" sz="1100" u="none" cap="none" strike="noStrike">
                <a:solidFill>
                  <a:srgbClr val="000000"/>
                </a:solidFill>
                <a:latin typeface="Arial"/>
                <a:ea typeface="Arial"/>
                <a:cs typeface="Arial"/>
                <a:sym typeface="Arial"/>
              </a:rPr>
              <a:t>– A fast-track pass to heaven</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Christianity</a:t>
            </a:r>
            <a:r>
              <a:rPr b="0" i="0" lang="en-GB" sz="1100" u="none" cap="none" strike="noStrike">
                <a:solidFill>
                  <a:srgbClr val="000000"/>
                </a:solidFill>
                <a:latin typeface="Arial"/>
                <a:ea typeface="Arial"/>
                <a:cs typeface="Arial"/>
                <a:sym typeface="Arial"/>
              </a:rPr>
              <a:t> – A religion which centres on the belief that Jesus was the son of God and sacrificed himself for the sins of humanity.</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00B050"/>
                </a:solidFill>
                <a:latin typeface="Arial"/>
                <a:ea typeface="Arial"/>
                <a:cs typeface="Arial"/>
                <a:sym typeface="Arial"/>
              </a:rPr>
              <a:t>Islam</a:t>
            </a:r>
            <a:r>
              <a:rPr b="0" i="0" lang="en-GB" sz="1100" u="none" cap="none" strike="noStrike">
                <a:solidFill>
                  <a:srgbClr val="000000"/>
                </a:solidFill>
                <a:latin typeface="Arial"/>
                <a:ea typeface="Arial"/>
                <a:cs typeface="Arial"/>
                <a:sym typeface="Arial"/>
              </a:rPr>
              <a:t> – A religion which centres on the belief that Muhammad was the last messenger of Allah, who was given the rules on how to live.</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p:txBody>
      </p:sp>
      <p:sp>
        <p:nvSpPr>
          <p:cNvPr id="1361" name="Google Shape;1361;p66"/>
          <p:cNvSpPr/>
          <p:nvPr/>
        </p:nvSpPr>
        <p:spPr>
          <a:xfrm>
            <a:off x="187946" y="823149"/>
            <a:ext cx="40524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1904" u="none" cap="none" strike="noStrike">
                <a:solidFill>
                  <a:srgbClr val="000000"/>
                </a:solidFill>
                <a:latin typeface="Calibri"/>
                <a:ea typeface="Calibri"/>
                <a:cs typeface="Calibri"/>
                <a:sym typeface="Calibri"/>
              </a:rPr>
              <a:t>Key Vocabulary</a:t>
            </a:r>
            <a:endParaRPr b="0" i="0" sz="1904" u="none" cap="none" strike="noStrike">
              <a:solidFill>
                <a:srgbClr val="000000"/>
              </a:solidFill>
              <a:latin typeface="Arial"/>
              <a:ea typeface="Arial"/>
              <a:cs typeface="Arial"/>
              <a:sym typeface="Arial"/>
            </a:endParaRPr>
          </a:p>
        </p:txBody>
      </p:sp>
      <p:sp>
        <p:nvSpPr>
          <p:cNvPr id="1362" name="Google Shape;1362;p66"/>
          <p:cNvSpPr/>
          <p:nvPr/>
        </p:nvSpPr>
        <p:spPr>
          <a:xfrm>
            <a:off x="4334241" y="1385647"/>
            <a:ext cx="3037800" cy="5694300"/>
          </a:xfrm>
          <a:prstGeom prst="rect">
            <a:avLst/>
          </a:prstGeom>
          <a:noFill/>
          <a:ln cap="flat" cmpd="sng" w="27200">
            <a:solidFill>
              <a:srgbClr val="FF0000"/>
            </a:solidFill>
            <a:prstDash val="solid"/>
            <a:miter lim="800000"/>
            <a:headEnd len="sm" w="sm" type="none"/>
            <a:tailEnd len="sm" w="sm" type="none"/>
          </a:ln>
        </p:spPr>
        <p:txBody>
          <a:bodyPr anchorCtr="0" anchor="t"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Constantinople</a:t>
            </a:r>
            <a:r>
              <a:rPr b="0" i="0" lang="en-GB" sz="1100" u="none" cap="none" strike="noStrike">
                <a:solidFill>
                  <a:srgbClr val="000000"/>
                </a:solidFill>
                <a:latin typeface="Arial"/>
                <a:ea typeface="Arial"/>
                <a:cs typeface="Arial"/>
                <a:sym typeface="Arial"/>
              </a:rPr>
              <a:t> – The capital of the Byzantine empire (modern day Istanbul). The Byzantine emperor requested help retaking the Holy Land for Christianity from the Islamic Seljuk empire and the Pope sent European Christian warriors to help.</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Crusade</a:t>
            </a:r>
            <a:r>
              <a:rPr b="0" i="0" lang="en-GB" sz="1100" u="none" cap="none" strike="noStrike">
                <a:solidFill>
                  <a:srgbClr val="000000"/>
                </a:solidFill>
                <a:latin typeface="Arial"/>
                <a:ea typeface="Arial"/>
                <a:cs typeface="Arial"/>
                <a:sym typeface="Arial"/>
              </a:rPr>
              <a:t> – A war between Christians and Muslims in the middle ages. The Christians from Europe wanted to take the Holy Land back from Muslim control.</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Holy Land</a:t>
            </a:r>
            <a:r>
              <a:rPr b="0" i="0" lang="en-GB" sz="1100" u="none" cap="none" strike="noStrike">
                <a:solidFill>
                  <a:srgbClr val="000000"/>
                </a:solidFill>
                <a:latin typeface="Arial"/>
                <a:ea typeface="Arial"/>
                <a:cs typeface="Arial"/>
                <a:sym typeface="Arial"/>
              </a:rPr>
              <a:t> – An area in the middle east in which the events of the Bible take place. It is sacred to Jews, Christians, and Muslims.</a:t>
            </a:r>
            <a:endParaRPr sz="1100"/>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Jerusalem</a:t>
            </a:r>
            <a:r>
              <a:rPr b="0" i="0" lang="en-GB" sz="1100" u="none" cap="none" strike="noStrike">
                <a:solidFill>
                  <a:srgbClr val="000000"/>
                </a:solidFill>
                <a:latin typeface="Arial"/>
                <a:ea typeface="Arial"/>
                <a:cs typeface="Arial"/>
                <a:sym typeface="Arial"/>
              </a:rPr>
              <a:t> – The holiest city on Earth, it is sacred to Jews, Christians, and Muslims.</a:t>
            </a:r>
            <a:endParaRPr sz="1100"/>
          </a:p>
          <a:p>
            <a:pPr indent="0" lvl="0" marL="0" marR="0" rtl="0" algn="l">
              <a:lnSpc>
                <a:spcPct val="100000"/>
              </a:lnSpc>
              <a:spcBef>
                <a:spcPts val="0"/>
              </a:spcBef>
              <a:spcAft>
                <a:spcPts val="0"/>
              </a:spcAft>
              <a:buClr>
                <a:srgbClr val="000000"/>
              </a:buClr>
              <a:buSzPts val="1777"/>
              <a:buFont typeface="Arial"/>
              <a:buNone/>
            </a:pPr>
            <a:r>
              <a:rPr b="0" i="0" lang="en-GB" sz="1100" u="none" cap="none" strike="noStrike">
                <a:solidFill>
                  <a:srgbClr val="000000"/>
                </a:solidFill>
                <a:latin typeface="Arial"/>
                <a:ea typeface="Arial"/>
                <a:cs typeface="Arial"/>
                <a:sym typeface="Arial"/>
              </a:rPr>
              <a:t>Christians value Jerusalem because it is the place where Jesus was crucified to death and they believe he then rose from the dead – proving he was the son of God.</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rPr b="1" i="0" lang="en-GB" sz="1100" u="none" cap="none" strike="noStrike">
                <a:solidFill>
                  <a:srgbClr val="FF0000"/>
                </a:solidFill>
                <a:latin typeface="Arial"/>
                <a:ea typeface="Arial"/>
                <a:cs typeface="Arial"/>
                <a:sym typeface="Arial"/>
              </a:rPr>
              <a:t>Crucifixion</a:t>
            </a:r>
            <a:r>
              <a:rPr b="0" i="0" lang="en-GB" sz="1100" u="none" cap="none" strike="noStrike">
                <a:solidFill>
                  <a:srgbClr val="000000"/>
                </a:solidFill>
                <a:latin typeface="Arial"/>
                <a:ea typeface="Arial"/>
                <a:cs typeface="Arial"/>
                <a:sym typeface="Arial"/>
              </a:rPr>
              <a:t> – A method of execution used by the Romans for those they saw as the lowest of the low. The victim is tied to a post or a cross and left to die in the sun.</a:t>
            </a:r>
            <a:endParaRPr sz="1100"/>
          </a:p>
          <a:p>
            <a:pPr indent="0" lvl="0" marL="0" marR="0" rtl="0" algn="l">
              <a:lnSpc>
                <a:spcPct val="100000"/>
              </a:lnSpc>
              <a:spcBef>
                <a:spcPts val="0"/>
              </a:spcBef>
              <a:spcAft>
                <a:spcPts val="0"/>
              </a:spcAft>
              <a:buClr>
                <a:srgbClr val="000000"/>
              </a:buClr>
              <a:buSzPts val="1777"/>
              <a:buFont typeface="Arial"/>
              <a:buNone/>
            </a:pPr>
            <a:r>
              <a:rPr b="0" i="0" lang="en-GB" sz="1100" u="none" cap="none" strike="noStrike">
                <a:solidFill>
                  <a:srgbClr val="000000"/>
                </a:solidFill>
                <a:latin typeface="Arial"/>
                <a:ea typeface="Arial"/>
                <a:cs typeface="Arial"/>
                <a:sym typeface="Arial"/>
              </a:rPr>
              <a:t>Their hands and feet are nailed to the post so it is a slow, agonising death.</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77"/>
              <a:buFont typeface="Arial"/>
              <a:buNone/>
            </a:pPr>
            <a:r>
              <a:t/>
            </a:r>
            <a:endParaRPr b="0" i="0" sz="1100" u="none" cap="none" strike="noStrike">
              <a:solidFill>
                <a:srgbClr val="000000"/>
              </a:solidFill>
              <a:latin typeface="Arial"/>
              <a:ea typeface="Arial"/>
              <a:cs typeface="Arial"/>
              <a:sym typeface="Arial"/>
            </a:endParaRPr>
          </a:p>
        </p:txBody>
      </p:sp>
      <p:sp>
        <p:nvSpPr>
          <p:cNvPr id="1363" name="Google Shape;1363;p66"/>
          <p:cNvSpPr/>
          <p:nvPr/>
        </p:nvSpPr>
        <p:spPr>
          <a:xfrm>
            <a:off x="4334241" y="823149"/>
            <a:ext cx="30378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1904" u="none" cap="none" strike="noStrike">
                <a:solidFill>
                  <a:srgbClr val="000000"/>
                </a:solidFill>
                <a:latin typeface="Calibri"/>
                <a:ea typeface="Calibri"/>
                <a:cs typeface="Calibri"/>
                <a:sym typeface="Calibri"/>
              </a:rPr>
              <a:t>Key Features</a:t>
            </a:r>
            <a:endParaRPr b="0" i="0" sz="1904" u="none" cap="none" strike="noStrike">
              <a:solidFill>
                <a:srgbClr val="000000"/>
              </a:solidFill>
              <a:latin typeface="Arial"/>
              <a:ea typeface="Arial"/>
              <a:cs typeface="Arial"/>
              <a:sym typeface="Arial"/>
            </a:endParaRPr>
          </a:p>
        </p:txBody>
      </p:sp>
      <p:sp>
        <p:nvSpPr>
          <p:cNvPr id="1364" name="Google Shape;1364;p66"/>
          <p:cNvSpPr/>
          <p:nvPr/>
        </p:nvSpPr>
        <p:spPr>
          <a:xfrm>
            <a:off x="7466134" y="1385648"/>
            <a:ext cx="3037800" cy="5694300"/>
          </a:xfrm>
          <a:prstGeom prst="rect">
            <a:avLst/>
          </a:prstGeom>
          <a:noFill/>
          <a:ln cap="flat" cmpd="sng" w="27200">
            <a:solidFill>
              <a:srgbClr val="0070C0"/>
            </a:solidFill>
            <a:prstDash val="solid"/>
            <a:miter lim="800000"/>
            <a:headEnd len="sm" w="sm" type="none"/>
            <a:tailEnd len="sm" w="sm" type="none"/>
          </a:ln>
        </p:spPr>
        <p:txBody>
          <a:bodyPr anchorCtr="0" anchor="t" bIns="43500" lIns="87050" spcFirstLastPara="1" rIns="87050" wrap="square" tIns="43500">
            <a:noAutofit/>
          </a:bodyPr>
          <a:lstStyle/>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Pope</a:t>
            </a:r>
            <a:r>
              <a:rPr b="0" i="0" lang="en-GB" sz="1100" u="none" cap="none" strike="noStrike">
                <a:solidFill>
                  <a:srgbClr val="000000"/>
                </a:solidFill>
                <a:latin typeface="Arial"/>
                <a:ea typeface="Arial"/>
                <a:cs typeface="Arial"/>
                <a:sym typeface="Arial"/>
              </a:rPr>
              <a:t> – The Pope was/is the head of the Catholic church. During the middle ages (when the Crusades happened), the Pope was seen as God’s representative on Earth and therefore most European Christians listened to what he had to say.</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First Crusade </a:t>
            </a:r>
            <a:r>
              <a:rPr b="0" i="0" lang="en-GB" sz="1100" u="none" cap="none" strike="noStrike">
                <a:solidFill>
                  <a:srgbClr val="000000"/>
                </a:solidFill>
                <a:latin typeface="Arial"/>
                <a:ea typeface="Arial"/>
                <a:cs typeface="Arial"/>
                <a:sym typeface="Arial"/>
              </a:rPr>
              <a:t>– A war in which the European Christian kingdoms united to retake the Holy Land from Islamic rule.</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Third Crusade </a:t>
            </a:r>
            <a:r>
              <a:rPr b="0" i="0" lang="en-GB" sz="1100" u="none" cap="none" strike="noStrike">
                <a:solidFill>
                  <a:srgbClr val="000000"/>
                </a:solidFill>
                <a:latin typeface="Arial"/>
                <a:ea typeface="Arial"/>
                <a:cs typeface="Arial"/>
                <a:sym typeface="Arial"/>
              </a:rPr>
              <a:t>– Known as the King’s Crusade because of the three kings that went on it. It aimed to retake Jerusalem from the Muslims who had taken it back from the Christians after the First Crusade.</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Richard I </a:t>
            </a:r>
            <a:r>
              <a:rPr b="0" i="0" lang="en-GB" sz="1100" u="none" cap="none" strike="noStrike">
                <a:solidFill>
                  <a:srgbClr val="000000"/>
                </a:solidFill>
                <a:latin typeface="Arial"/>
                <a:ea typeface="Arial"/>
                <a:cs typeface="Arial"/>
                <a:sym typeface="Arial"/>
              </a:rPr>
              <a:t>– Also known as Richard the Lionheart (Coeur de Lion), he was king of England and went on the Third Crusade but made lots enemies while he was there.</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Phillip II </a:t>
            </a:r>
            <a:r>
              <a:rPr b="0" i="0" lang="en-GB" sz="1100" u="none" cap="none" strike="noStrike">
                <a:solidFill>
                  <a:srgbClr val="000000"/>
                </a:solidFill>
                <a:latin typeface="Arial"/>
                <a:ea typeface="Arial"/>
                <a:cs typeface="Arial"/>
                <a:sym typeface="Arial"/>
              </a:rPr>
              <a:t>– King of France, Phillip angered Richard I by returning home from the Third Crusade early.</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rPr b="1" i="0" lang="en-GB" sz="1100" u="none" cap="none" strike="noStrike">
                <a:solidFill>
                  <a:srgbClr val="0070C0"/>
                </a:solidFill>
                <a:latin typeface="Arial"/>
                <a:ea typeface="Arial"/>
                <a:cs typeface="Arial"/>
                <a:sym typeface="Arial"/>
              </a:rPr>
              <a:t>Frederick Barbarossa </a:t>
            </a:r>
            <a:r>
              <a:rPr b="0" i="0" lang="en-GB" sz="1100" u="none" cap="none" strike="noStrike">
                <a:solidFill>
                  <a:srgbClr val="000000"/>
                </a:solidFill>
                <a:latin typeface="Arial"/>
                <a:ea typeface="Arial"/>
                <a:cs typeface="Arial"/>
                <a:sym typeface="Arial"/>
              </a:rPr>
              <a:t>– Known as Frederick the Redbeard, he was the Holy Roman emperor. He drowned crossing a river while on his way to the Holy Land for the Third Crusade.</a:t>
            </a:r>
            <a:endParaRPr sz="1100"/>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85"/>
              <a:buFont typeface="Arial"/>
              <a:buNone/>
            </a:pPr>
            <a:r>
              <a:t/>
            </a:r>
            <a:endParaRPr b="0" i="0" sz="1100" u="none" cap="none" strike="noStrike">
              <a:solidFill>
                <a:srgbClr val="000000"/>
              </a:solidFill>
              <a:latin typeface="Arial"/>
              <a:ea typeface="Arial"/>
              <a:cs typeface="Arial"/>
              <a:sym typeface="Arial"/>
            </a:endParaRPr>
          </a:p>
        </p:txBody>
      </p:sp>
      <p:sp>
        <p:nvSpPr>
          <p:cNvPr id="1365" name="Google Shape;1365;p66"/>
          <p:cNvSpPr/>
          <p:nvPr/>
        </p:nvSpPr>
        <p:spPr>
          <a:xfrm>
            <a:off x="7466134" y="823149"/>
            <a:ext cx="30378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rgbClr val="000000"/>
                </a:solidFill>
                <a:latin typeface="Calibri"/>
                <a:ea typeface="Calibri"/>
                <a:cs typeface="Calibri"/>
                <a:sym typeface="Calibri"/>
              </a:rPr>
              <a:t>Key individuals and Events</a:t>
            </a:r>
            <a:endParaRPr b="0" i="0" sz="1904" u="none" cap="none" strike="noStrike">
              <a:solidFill>
                <a:srgbClr val="000000"/>
              </a:solidFill>
              <a:latin typeface="Arial"/>
              <a:ea typeface="Arial"/>
              <a:cs typeface="Arial"/>
              <a:sym typeface="Arial"/>
            </a:endParaRPr>
          </a:p>
        </p:txBody>
      </p:sp>
      <p:sp>
        <p:nvSpPr>
          <p:cNvPr id="1366" name="Google Shape;1366;p66"/>
          <p:cNvSpPr txBox="1"/>
          <p:nvPr/>
        </p:nvSpPr>
        <p:spPr>
          <a:xfrm>
            <a:off x="1975767" y="7138144"/>
            <a:ext cx="6347400" cy="410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1904"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367" name="Google Shape;1367;p66"/>
          <p:cNvPicPr preferRelativeResize="0"/>
          <p:nvPr/>
        </p:nvPicPr>
        <p:blipFill rotWithShape="1">
          <a:blip r:embed="rId3">
            <a:alphaModFix/>
          </a:blip>
          <a:srcRect b="0" l="0" r="0" t="0"/>
          <a:stretch/>
        </p:blipFill>
        <p:spPr>
          <a:xfrm>
            <a:off x="10048809" y="83045"/>
            <a:ext cx="487236" cy="48095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sp>
        <p:nvSpPr>
          <p:cNvPr id="1373" name="Google Shape;1373;p67"/>
          <p:cNvSpPr txBox="1"/>
          <p:nvPr>
            <p:ph type="title"/>
          </p:nvPr>
        </p:nvSpPr>
        <p:spPr>
          <a:xfrm>
            <a:off x="608813" y="184398"/>
            <a:ext cx="8828700" cy="980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History Year 7 Half Term 4 Power of Medieval Kings </a:t>
            </a:r>
            <a:endParaRPr b="1" sz="3301">
              <a:latin typeface="Arial"/>
              <a:ea typeface="Arial"/>
              <a:cs typeface="Arial"/>
              <a:sym typeface="Arial"/>
            </a:endParaRPr>
          </a:p>
        </p:txBody>
      </p:sp>
      <p:sp>
        <p:nvSpPr>
          <p:cNvPr id="1374" name="Google Shape;1374;p67"/>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375" name="Google Shape;1375;p67"/>
          <p:cNvSpPr/>
          <p:nvPr/>
        </p:nvSpPr>
        <p:spPr>
          <a:xfrm>
            <a:off x="672497" y="2110603"/>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Monastery- A building where monks lived</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Monk- Someone who devoted their life to the Catholic church</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Archbishop of Canterbury- The highest job in the church in England</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Magna Carta- The Great Charter, a document which limited the power of the king. </a:t>
            </a:r>
            <a:endParaRPr sz="1269">
              <a:solidFill>
                <a:schemeClr val="dk1"/>
              </a:solidFill>
              <a:latin typeface="Calibri"/>
              <a:ea typeface="Calibri"/>
              <a:cs typeface="Calibri"/>
              <a:sym typeface="Calibri"/>
            </a:endParaRPr>
          </a:p>
          <a:p>
            <a:pPr indent="-290201" lvl="0" marL="435300" marR="0" rtl="0" algn="l">
              <a:lnSpc>
                <a:spcPct val="100000"/>
              </a:lnSpc>
              <a:spcBef>
                <a:spcPts val="0"/>
              </a:spcBef>
              <a:spcAft>
                <a:spcPts val="0"/>
              </a:spcAft>
              <a:buClr>
                <a:schemeClr val="dk1"/>
              </a:buClr>
              <a:buSzPts val="1269"/>
              <a:buFont typeface="Calibri"/>
              <a:buAutoNum type="arabicPeriod"/>
            </a:pPr>
            <a:r>
              <a:rPr lang="en-GB" sz="1269">
                <a:solidFill>
                  <a:schemeClr val="dk1"/>
                </a:solidFill>
                <a:latin typeface="Calibri"/>
                <a:ea typeface="Calibri"/>
                <a:cs typeface="Calibri"/>
                <a:sym typeface="Calibri"/>
              </a:rPr>
              <a:t>Baron- A member of the English nobility, they owned significant amounts of land, they swore loyalty to the king</a:t>
            </a:r>
            <a:endParaRPr sz="1269">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269">
                <a:solidFill>
                  <a:schemeClr val="dk1"/>
                </a:solidFill>
                <a:latin typeface="Calibri"/>
                <a:ea typeface="Calibri"/>
                <a:cs typeface="Calibri"/>
                <a:sym typeface="Calibri"/>
              </a:rPr>
              <a:t>Peasant- a poor medieval person, usually did farmwor</a:t>
            </a:r>
            <a:r>
              <a:rPr lang="en-GB" sz="1396">
                <a:solidFill>
                  <a:schemeClr val="dk1"/>
                </a:solidFill>
                <a:latin typeface="Calibri"/>
                <a:ea typeface="Calibri"/>
                <a:cs typeface="Calibri"/>
                <a:sym typeface="Calibri"/>
              </a:rPr>
              <a:t>k</a:t>
            </a:r>
            <a:endParaRPr sz="1396">
              <a:solidFill>
                <a:schemeClr val="dk1"/>
              </a:solidFill>
              <a:latin typeface="Calibri"/>
              <a:ea typeface="Calibri"/>
              <a:cs typeface="Calibri"/>
              <a:sym typeface="Calibri"/>
            </a:endParaRPr>
          </a:p>
        </p:txBody>
      </p:sp>
      <p:sp>
        <p:nvSpPr>
          <p:cNvPr id="1376" name="Google Shape;1376;p67"/>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377" name="Google Shape;1377;p67"/>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306323" lvl="0" marL="435300" marR="0" rtl="0" algn="l">
              <a:lnSpc>
                <a:spcPct val="100000"/>
              </a:lnSpc>
              <a:spcBef>
                <a:spcPts val="0"/>
              </a:spcBef>
              <a:spcAft>
                <a:spcPts val="0"/>
              </a:spcAft>
              <a:buClr>
                <a:schemeClr val="dk1"/>
              </a:buClr>
              <a:buSzPts val="1523"/>
              <a:buFont typeface="Calibri"/>
              <a:buChar char="●"/>
            </a:pPr>
            <a:r>
              <a:rPr lang="en-GB" sz="1523">
                <a:solidFill>
                  <a:schemeClr val="dk1"/>
                </a:solidFill>
                <a:latin typeface="Calibri"/>
                <a:ea typeface="Calibri"/>
                <a:cs typeface="Calibri"/>
                <a:sym typeface="Calibri"/>
              </a:rPr>
              <a:t>England was still a CATHOLIC country during the medieval period</a:t>
            </a:r>
            <a:endParaRPr sz="1523">
              <a:solidFill>
                <a:schemeClr val="dk1"/>
              </a:solidFill>
              <a:latin typeface="Calibri"/>
              <a:ea typeface="Calibri"/>
              <a:cs typeface="Calibri"/>
              <a:sym typeface="Calibri"/>
            </a:endParaRPr>
          </a:p>
          <a:p>
            <a:pPr indent="-306323" lvl="0" marL="435300" marR="0" rtl="0" algn="l">
              <a:lnSpc>
                <a:spcPct val="100000"/>
              </a:lnSpc>
              <a:spcBef>
                <a:spcPts val="0"/>
              </a:spcBef>
              <a:spcAft>
                <a:spcPts val="0"/>
              </a:spcAft>
              <a:buClr>
                <a:schemeClr val="dk1"/>
              </a:buClr>
              <a:buSzPts val="1523"/>
              <a:buFont typeface="Calibri"/>
              <a:buChar char="●"/>
            </a:pPr>
            <a:r>
              <a:rPr lang="en-GB" sz="1523">
                <a:solidFill>
                  <a:schemeClr val="dk1"/>
                </a:solidFill>
                <a:latin typeface="Calibri"/>
                <a:ea typeface="Calibri"/>
                <a:cs typeface="Calibri"/>
                <a:sym typeface="Calibri"/>
              </a:rPr>
              <a:t>During this period the King of England was a subject of the Pope- this means even the king must do as the Pope (and the church) said.</a:t>
            </a:r>
            <a:endParaRPr sz="1523">
              <a:solidFill>
                <a:schemeClr val="dk1"/>
              </a:solidFill>
              <a:latin typeface="Calibri"/>
              <a:ea typeface="Calibri"/>
              <a:cs typeface="Calibri"/>
              <a:sym typeface="Calibri"/>
            </a:endParaRPr>
          </a:p>
          <a:p>
            <a:pPr indent="-306323" lvl="0" marL="435300" marR="0" rtl="0" algn="l">
              <a:lnSpc>
                <a:spcPct val="100000"/>
              </a:lnSpc>
              <a:spcBef>
                <a:spcPts val="0"/>
              </a:spcBef>
              <a:spcAft>
                <a:spcPts val="0"/>
              </a:spcAft>
              <a:buClr>
                <a:schemeClr val="dk1"/>
              </a:buClr>
              <a:buSzPts val="1523"/>
              <a:buFont typeface="Calibri"/>
              <a:buChar char="●"/>
            </a:pPr>
            <a:r>
              <a:rPr lang="en-GB" sz="1523">
                <a:solidFill>
                  <a:schemeClr val="dk1"/>
                </a:solidFill>
                <a:latin typeface="Calibri"/>
                <a:ea typeface="Calibri"/>
                <a:cs typeface="Calibri"/>
                <a:sym typeface="Calibri"/>
              </a:rPr>
              <a:t>Priests within the church had separate laws to ordinary people- this was called “canon law”</a:t>
            </a:r>
            <a:endParaRPr sz="1523">
              <a:solidFill>
                <a:schemeClr val="dk1"/>
              </a:solidFill>
              <a:latin typeface="Calibri"/>
              <a:ea typeface="Calibri"/>
              <a:cs typeface="Calibri"/>
              <a:sym typeface="Calibri"/>
            </a:endParaRPr>
          </a:p>
          <a:p>
            <a:pPr indent="-306323" lvl="0" marL="435300" marR="0" rtl="0" algn="l">
              <a:lnSpc>
                <a:spcPct val="100000"/>
              </a:lnSpc>
              <a:spcBef>
                <a:spcPts val="0"/>
              </a:spcBef>
              <a:spcAft>
                <a:spcPts val="0"/>
              </a:spcAft>
              <a:buClr>
                <a:schemeClr val="dk1"/>
              </a:buClr>
              <a:buSzPts val="1523"/>
              <a:buFont typeface="Calibri"/>
              <a:buChar char="●"/>
            </a:pPr>
            <a:r>
              <a:rPr lang="en-GB" sz="1523">
                <a:solidFill>
                  <a:schemeClr val="dk1"/>
                </a:solidFill>
                <a:latin typeface="Calibri"/>
                <a:ea typeface="Calibri"/>
                <a:cs typeface="Calibri"/>
                <a:sym typeface="Calibri"/>
              </a:rPr>
              <a:t>The king was able to raise taxes when he wanted at the start of the medieval period. This would change by the end of the period.</a:t>
            </a:r>
            <a:endParaRPr sz="1523">
              <a:solidFill>
                <a:schemeClr val="dk1"/>
              </a:solidFill>
              <a:latin typeface="Calibri"/>
              <a:ea typeface="Calibri"/>
              <a:cs typeface="Calibri"/>
              <a:sym typeface="Calibri"/>
            </a:endParaRPr>
          </a:p>
          <a:p>
            <a:pPr indent="-322445" lvl="0" marL="435300" marR="0" rtl="0" algn="l">
              <a:lnSpc>
                <a:spcPct val="100000"/>
              </a:lnSpc>
              <a:spcBef>
                <a:spcPts val="0"/>
              </a:spcBef>
              <a:spcAft>
                <a:spcPts val="0"/>
              </a:spcAft>
              <a:buClr>
                <a:schemeClr val="dk1"/>
              </a:buClr>
              <a:buSzPts val="1777"/>
              <a:buFont typeface="Calibri"/>
              <a:buChar char="●"/>
            </a:pPr>
            <a:r>
              <a:rPr lang="en-GB" sz="1523">
                <a:solidFill>
                  <a:schemeClr val="dk1"/>
                </a:solidFill>
                <a:latin typeface="Calibri"/>
                <a:ea typeface="Calibri"/>
                <a:cs typeface="Calibri"/>
                <a:sym typeface="Calibri"/>
              </a:rPr>
              <a:t>Kings inherited their position from their father, you did not be</a:t>
            </a:r>
            <a:r>
              <a:rPr lang="en-GB" sz="1396">
                <a:solidFill>
                  <a:schemeClr val="dk1"/>
                </a:solidFill>
                <a:latin typeface="Calibri"/>
                <a:ea typeface="Calibri"/>
                <a:cs typeface="Calibri"/>
                <a:sym typeface="Calibri"/>
              </a:rPr>
              <a:t>co</a:t>
            </a:r>
            <a:r>
              <a:rPr lang="en-GB" sz="1523">
                <a:solidFill>
                  <a:schemeClr val="dk1"/>
                </a:solidFill>
                <a:latin typeface="Calibri"/>
                <a:ea typeface="Calibri"/>
                <a:cs typeface="Calibri"/>
                <a:sym typeface="Calibri"/>
              </a:rPr>
              <a:t>me king by showing how strong/fair/just you wer</a:t>
            </a:r>
            <a:r>
              <a:rPr lang="en-GB" sz="1396">
                <a:solidFill>
                  <a:schemeClr val="dk1"/>
                </a:solidFill>
                <a:latin typeface="Calibri"/>
                <a:ea typeface="Calibri"/>
                <a:cs typeface="Calibri"/>
                <a:sym typeface="Calibri"/>
              </a:rPr>
              <a:t>e.</a:t>
            </a:r>
            <a:endParaRPr sz="1396">
              <a:solidFill>
                <a:schemeClr val="dk1"/>
              </a:solidFill>
              <a:latin typeface="Calibri"/>
              <a:ea typeface="Calibri"/>
              <a:cs typeface="Calibri"/>
              <a:sym typeface="Calibri"/>
            </a:endParaRPr>
          </a:p>
        </p:txBody>
      </p:sp>
      <p:sp>
        <p:nvSpPr>
          <p:cNvPr id="1378" name="Google Shape;1378;p67"/>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a:t>
            </a:r>
            <a:r>
              <a:rPr b="1" lang="en-GB" sz="2285">
                <a:solidFill>
                  <a:schemeClr val="dk1"/>
                </a:solidFill>
                <a:latin typeface="Calibri"/>
                <a:ea typeface="Calibri"/>
                <a:cs typeface="Calibri"/>
                <a:sym typeface="Calibri"/>
              </a:rPr>
              <a:t>Features</a:t>
            </a:r>
            <a:endParaRPr b="0" i="0" sz="1396" u="none" cap="none" strike="noStrike">
              <a:solidFill>
                <a:srgbClr val="000000"/>
              </a:solidFill>
              <a:latin typeface="Arial"/>
              <a:ea typeface="Arial"/>
              <a:cs typeface="Arial"/>
              <a:sym typeface="Arial"/>
            </a:endParaRPr>
          </a:p>
        </p:txBody>
      </p:sp>
      <p:sp>
        <p:nvSpPr>
          <p:cNvPr id="1379" name="Google Shape;1379;p67"/>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322445" lvl="0" marL="435300" marR="0" rtl="0" algn="l">
              <a:lnSpc>
                <a:spcPct val="100000"/>
              </a:lnSpc>
              <a:spcBef>
                <a:spcPts val="0"/>
              </a:spcBef>
              <a:spcAft>
                <a:spcPts val="0"/>
              </a:spcAft>
              <a:buClr>
                <a:schemeClr val="dk1"/>
              </a:buClr>
              <a:buSzPts val="1777"/>
              <a:buFont typeface="Calibri"/>
              <a:buChar char="●"/>
            </a:pPr>
            <a:r>
              <a:rPr lang="en-GB" sz="1777">
                <a:solidFill>
                  <a:schemeClr val="dk1"/>
                </a:solidFill>
                <a:latin typeface="Calibri"/>
                <a:ea typeface="Calibri"/>
                <a:cs typeface="Calibri"/>
                <a:sym typeface="Calibri"/>
              </a:rPr>
              <a:t>Henry II- King of England who was accused of murdering Thomas Beckett</a:t>
            </a:r>
            <a:endParaRPr sz="1777">
              <a:solidFill>
                <a:schemeClr val="dk1"/>
              </a:solidFill>
              <a:latin typeface="Calibri"/>
              <a:ea typeface="Calibri"/>
              <a:cs typeface="Calibri"/>
              <a:sym typeface="Calibri"/>
            </a:endParaRPr>
          </a:p>
          <a:p>
            <a:pPr indent="-322445" lvl="0" marL="435300" marR="0" rtl="0" algn="l">
              <a:lnSpc>
                <a:spcPct val="100000"/>
              </a:lnSpc>
              <a:spcBef>
                <a:spcPts val="0"/>
              </a:spcBef>
              <a:spcAft>
                <a:spcPts val="0"/>
              </a:spcAft>
              <a:buClr>
                <a:schemeClr val="dk1"/>
              </a:buClr>
              <a:buSzPts val="1777"/>
              <a:buFont typeface="Calibri"/>
              <a:buChar char="●"/>
            </a:pPr>
            <a:r>
              <a:rPr lang="en-GB" sz="1777">
                <a:solidFill>
                  <a:schemeClr val="dk1"/>
                </a:solidFill>
                <a:latin typeface="Calibri"/>
                <a:ea typeface="Calibri"/>
                <a:cs typeface="Calibri"/>
                <a:sym typeface="Calibri"/>
              </a:rPr>
              <a:t>Thomas Beckett- The Archbishop of Canterbury</a:t>
            </a:r>
            <a:endParaRPr sz="1777">
              <a:solidFill>
                <a:schemeClr val="dk1"/>
              </a:solidFill>
              <a:latin typeface="Calibri"/>
              <a:ea typeface="Calibri"/>
              <a:cs typeface="Calibri"/>
              <a:sym typeface="Calibri"/>
            </a:endParaRPr>
          </a:p>
          <a:p>
            <a:pPr indent="-322445" lvl="0" marL="435300" marR="0" rtl="0" algn="l">
              <a:lnSpc>
                <a:spcPct val="100000"/>
              </a:lnSpc>
              <a:spcBef>
                <a:spcPts val="0"/>
              </a:spcBef>
              <a:spcAft>
                <a:spcPts val="0"/>
              </a:spcAft>
              <a:buClr>
                <a:schemeClr val="dk1"/>
              </a:buClr>
              <a:buSzPts val="1777"/>
              <a:buFont typeface="Calibri"/>
              <a:buChar char="●"/>
            </a:pPr>
            <a:r>
              <a:rPr lang="en-GB" sz="1777">
                <a:solidFill>
                  <a:schemeClr val="dk1"/>
                </a:solidFill>
                <a:latin typeface="Calibri"/>
                <a:ea typeface="Calibri"/>
                <a:cs typeface="Calibri"/>
                <a:sym typeface="Calibri"/>
              </a:rPr>
              <a:t>King Richard- Richard the Lionheart, elder brother of King John.</a:t>
            </a:r>
            <a:endParaRPr sz="1777">
              <a:solidFill>
                <a:schemeClr val="dk1"/>
              </a:solidFill>
              <a:latin typeface="Calibri"/>
              <a:ea typeface="Calibri"/>
              <a:cs typeface="Calibri"/>
              <a:sym typeface="Calibri"/>
            </a:endParaRPr>
          </a:p>
          <a:p>
            <a:pPr indent="-322445" lvl="0" marL="435300" marR="0" rtl="0" algn="l">
              <a:lnSpc>
                <a:spcPct val="100000"/>
              </a:lnSpc>
              <a:spcBef>
                <a:spcPts val="0"/>
              </a:spcBef>
              <a:spcAft>
                <a:spcPts val="0"/>
              </a:spcAft>
              <a:buClr>
                <a:schemeClr val="dk1"/>
              </a:buClr>
              <a:buSzPts val="1777"/>
              <a:buFont typeface="Calibri"/>
              <a:buChar char="●"/>
            </a:pPr>
            <a:r>
              <a:rPr lang="en-GB" sz="1777">
                <a:solidFill>
                  <a:schemeClr val="dk1"/>
                </a:solidFill>
                <a:latin typeface="Calibri"/>
                <a:ea typeface="Calibri"/>
                <a:cs typeface="Calibri"/>
                <a:sym typeface="Calibri"/>
              </a:rPr>
              <a:t>King John- King of England who was forced to sign the Magna Carta</a:t>
            </a:r>
            <a:endParaRPr sz="1777">
              <a:solidFill>
                <a:schemeClr val="dk1"/>
              </a:solidFill>
              <a:latin typeface="Calibri"/>
              <a:ea typeface="Calibri"/>
              <a:cs typeface="Calibri"/>
              <a:sym typeface="Calibri"/>
            </a:endParaRPr>
          </a:p>
          <a:p>
            <a:pPr indent="-322445" lvl="0" marL="435300" marR="0" rtl="0" algn="l">
              <a:lnSpc>
                <a:spcPct val="100000"/>
              </a:lnSpc>
              <a:spcBef>
                <a:spcPts val="0"/>
              </a:spcBef>
              <a:spcAft>
                <a:spcPts val="0"/>
              </a:spcAft>
              <a:buClr>
                <a:schemeClr val="dk1"/>
              </a:buClr>
              <a:buSzPts val="1777"/>
              <a:buFont typeface="Calibri"/>
              <a:buChar char="●"/>
            </a:pPr>
            <a:r>
              <a:rPr lang="en-GB" sz="1777">
                <a:solidFill>
                  <a:schemeClr val="dk1"/>
                </a:solidFill>
                <a:latin typeface="Calibri"/>
                <a:ea typeface="Calibri"/>
                <a:cs typeface="Calibri"/>
                <a:sym typeface="Calibri"/>
              </a:rPr>
              <a:t>The murder of Thomas Beckett- took place at canterbury cathedral in 1170</a:t>
            </a:r>
            <a:endParaRPr sz="1777">
              <a:solidFill>
                <a:schemeClr val="dk1"/>
              </a:solidFill>
              <a:latin typeface="Calibri"/>
              <a:ea typeface="Calibri"/>
              <a:cs typeface="Calibri"/>
              <a:sym typeface="Calibri"/>
            </a:endParaRPr>
          </a:p>
          <a:p>
            <a:pPr indent="-354689" lvl="0" marL="435300" marR="0" rtl="0" algn="l">
              <a:lnSpc>
                <a:spcPct val="100000"/>
              </a:lnSpc>
              <a:spcBef>
                <a:spcPts val="0"/>
              </a:spcBef>
              <a:spcAft>
                <a:spcPts val="0"/>
              </a:spcAft>
              <a:buClr>
                <a:schemeClr val="dk1"/>
              </a:buClr>
              <a:buSzPts val="2285"/>
              <a:buFont typeface="Calibri"/>
              <a:buChar char="●"/>
            </a:pPr>
            <a:r>
              <a:rPr lang="en-GB" sz="1777">
                <a:solidFill>
                  <a:schemeClr val="dk1"/>
                </a:solidFill>
                <a:latin typeface="Calibri"/>
                <a:ea typeface="Calibri"/>
                <a:cs typeface="Calibri"/>
                <a:sym typeface="Calibri"/>
              </a:rPr>
              <a:t>The signing of</a:t>
            </a:r>
            <a:r>
              <a:rPr lang="en-GB" sz="2285">
                <a:solidFill>
                  <a:schemeClr val="dk1"/>
                </a:solidFill>
                <a:latin typeface="Calibri"/>
                <a:ea typeface="Calibri"/>
                <a:cs typeface="Calibri"/>
                <a:sym typeface="Calibri"/>
              </a:rPr>
              <a:t> </a:t>
            </a:r>
            <a:r>
              <a:rPr lang="en-GB" sz="1777">
                <a:solidFill>
                  <a:schemeClr val="dk1"/>
                </a:solidFill>
                <a:latin typeface="Calibri"/>
                <a:ea typeface="Calibri"/>
                <a:cs typeface="Calibri"/>
                <a:sym typeface="Calibri"/>
              </a:rPr>
              <a:t>the Magna Carta- 1215</a:t>
            </a:r>
            <a:endParaRPr sz="1777">
              <a:solidFill>
                <a:schemeClr val="dk1"/>
              </a:solidFill>
              <a:latin typeface="Calibri"/>
              <a:ea typeface="Calibri"/>
              <a:cs typeface="Calibri"/>
              <a:sym typeface="Calibri"/>
            </a:endParaRPr>
          </a:p>
        </p:txBody>
      </p:sp>
      <p:sp>
        <p:nvSpPr>
          <p:cNvPr id="1380" name="Google Shape;1380;p67"/>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latin typeface="Calibri"/>
                <a:ea typeface="Calibri"/>
                <a:cs typeface="Calibri"/>
                <a:sym typeface="Calibri"/>
              </a:rPr>
              <a:t>Key individuals and Events</a:t>
            </a:r>
            <a:endParaRPr b="0" i="0" sz="1396" u="none" cap="none" strike="noStrike">
              <a:solidFill>
                <a:srgbClr val="000000"/>
              </a:solidFill>
              <a:latin typeface="Arial"/>
              <a:ea typeface="Arial"/>
              <a:cs typeface="Arial"/>
              <a:sym typeface="Arial"/>
            </a:endParaRPr>
          </a:p>
        </p:txBody>
      </p:sp>
      <p:sp>
        <p:nvSpPr>
          <p:cNvPr id="1381" name="Google Shape;1381;p67"/>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382" name="Google Shape;1382;p67"/>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7" name="Shape 1387"/>
        <p:cNvGrpSpPr/>
        <p:nvPr/>
      </p:nvGrpSpPr>
      <p:grpSpPr>
        <a:xfrm>
          <a:off x="0" y="0"/>
          <a:ext cx="0" cy="0"/>
          <a:chOff x="0" y="0"/>
          <a:chExt cx="0" cy="0"/>
        </a:xfrm>
      </p:grpSpPr>
      <p:sp>
        <p:nvSpPr>
          <p:cNvPr id="1388" name="Google Shape;1388;p68"/>
          <p:cNvSpPr txBox="1"/>
          <p:nvPr>
            <p:ph type="title"/>
          </p:nvPr>
        </p:nvSpPr>
        <p:spPr>
          <a:xfrm>
            <a:off x="608813" y="184398"/>
            <a:ext cx="90363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History Year 7 Half Term 5 Peasants Revolt</a:t>
            </a:r>
            <a:endParaRPr b="1" sz="3301">
              <a:latin typeface="Arial"/>
              <a:ea typeface="Arial"/>
              <a:cs typeface="Arial"/>
              <a:sym typeface="Arial"/>
            </a:endParaRPr>
          </a:p>
        </p:txBody>
      </p:sp>
      <p:sp>
        <p:nvSpPr>
          <p:cNvPr id="1389" name="Google Shape;1389;p68"/>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390" name="Google Shape;1390;p68"/>
          <p:cNvSpPr/>
          <p:nvPr/>
        </p:nvSpPr>
        <p:spPr>
          <a:xfrm>
            <a:off x="672503" y="1930209"/>
            <a:ext cx="3522600" cy="51366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Revolt - violent protest</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Protest - group of people sharing their dislike over something</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Riot - violent method of protest</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Peasant - 90% of population, farmers, blacksmiths, carpenters, bottom of the feudal system</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Feudal System - hierarchy of social class (King, barons, knights, peasants)</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Black Death - pandemic which spread across Europe, spread by fleas on rats</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Poll Tax - Tax demanded by King Richard II to pay for wars</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Buboes - boils of skin, symptom of black death</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Miasma - belief that bad air causes disease in 1250-1500</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Astrology - alignment of stars and planets (believed to be a cause of disease)</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Flagellants - People who would whip themselves to show they were sorry for their sins, seen as a prevention to disease</a:t>
            </a:r>
            <a:endParaRPr sz="1396">
              <a:solidFill>
                <a:schemeClr val="dk1"/>
              </a:solidFill>
              <a:latin typeface="Calibri"/>
              <a:ea typeface="Calibri"/>
              <a:cs typeface="Calibri"/>
              <a:sym typeface="Calibri"/>
            </a:endParaRPr>
          </a:p>
        </p:txBody>
      </p:sp>
      <p:sp>
        <p:nvSpPr>
          <p:cNvPr id="1391" name="Google Shape;1391;p68"/>
          <p:cNvSpPr/>
          <p:nvPr/>
        </p:nvSpPr>
        <p:spPr>
          <a:xfrm>
            <a:off x="735075" y="1344000"/>
            <a:ext cx="33933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392" name="Google Shape;1392;p68"/>
          <p:cNvSpPr/>
          <p:nvPr/>
        </p:nvSpPr>
        <p:spPr>
          <a:xfrm>
            <a:off x="4281051" y="2040004"/>
            <a:ext cx="22200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lang="en-GB" sz="1396">
                <a:solidFill>
                  <a:schemeClr val="dk1"/>
                </a:solidFill>
                <a:latin typeface="Calibri"/>
                <a:ea typeface="Calibri"/>
                <a:cs typeface="Calibri"/>
                <a:sym typeface="Calibri"/>
              </a:rPr>
              <a:t>The Black Death arrived in England in 1348. It had previously spread all across mainland Europe. </a:t>
            </a:r>
            <a:endParaRPr sz="1396">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777"/>
              <a:buFont typeface="Arial"/>
              <a:buNone/>
            </a:pPr>
            <a:r>
              <a:t/>
            </a:r>
            <a:endParaRPr sz="1396">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777"/>
              <a:buFont typeface="Arial"/>
              <a:buNone/>
            </a:pPr>
            <a:r>
              <a:rPr lang="en-GB" sz="1396">
                <a:solidFill>
                  <a:schemeClr val="dk1"/>
                </a:solidFill>
                <a:latin typeface="Calibri"/>
                <a:ea typeface="Calibri"/>
                <a:cs typeface="Calibri"/>
                <a:sym typeface="Calibri"/>
              </a:rPr>
              <a:t>We now know that the black death was caused by fleas on the back of rats. People during medieval times did not understand this and thought the following caused the disease: </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God’s punishment</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Miasma - bad air </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Jews poisoning wells </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Astrology - alignment of stars and planets</a:t>
            </a:r>
            <a:endParaRPr sz="1396">
              <a:solidFill>
                <a:schemeClr val="dk1"/>
              </a:solidFill>
              <a:latin typeface="Calibri"/>
              <a:ea typeface="Calibri"/>
              <a:cs typeface="Calibri"/>
              <a:sym typeface="Calibri"/>
            </a:endParaRPr>
          </a:p>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Poor state of the Body </a:t>
            </a:r>
            <a:endParaRPr sz="1396">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777"/>
              <a:buFont typeface="Arial"/>
              <a:buNone/>
            </a:pPr>
            <a:r>
              <a:t/>
            </a:r>
            <a:endParaRPr sz="1396">
              <a:solidFill>
                <a:schemeClr val="dk1"/>
              </a:solidFill>
              <a:latin typeface="Calibri"/>
              <a:ea typeface="Calibri"/>
              <a:cs typeface="Calibri"/>
              <a:sym typeface="Calibri"/>
            </a:endParaRPr>
          </a:p>
        </p:txBody>
      </p:sp>
      <p:sp>
        <p:nvSpPr>
          <p:cNvPr id="1393" name="Google Shape;1393;p68"/>
          <p:cNvSpPr/>
          <p:nvPr/>
        </p:nvSpPr>
        <p:spPr>
          <a:xfrm>
            <a:off x="4281051" y="1344000"/>
            <a:ext cx="22200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a:t>
            </a:r>
            <a:r>
              <a:rPr b="1" lang="en-GB" sz="2285">
                <a:solidFill>
                  <a:schemeClr val="dk1"/>
                </a:solidFill>
                <a:latin typeface="Calibri"/>
                <a:ea typeface="Calibri"/>
                <a:cs typeface="Calibri"/>
                <a:sym typeface="Calibri"/>
              </a:rPr>
              <a:t>Features</a:t>
            </a:r>
            <a:endParaRPr b="0" i="0" sz="1396" u="none" cap="none" strike="noStrike">
              <a:solidFill>
                <a:srgbClr val="000000"/>
              </a:solidFill>
              <a:latin typeface="Arial"/>
              <a:ea typeface="Arial"/>
              <a:cs typeface="Arial"/>
              <a:sym typeface="Arial"/>
            </a:endParaRPr>
          </a:p>
        </p:txBody>
      </p:sp>
      <p:sp>
        <p:nvSpPr>
          <p:cNvPr id="1394" name="Google Shape;1394;p68"/>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314384" lvl="0" marL="435300" marR="0" rtl="0" algn="l">
              <a:lnSpc>
                <a:spcPct val="100000"/>
              </a:lnSpc>
              <a:spcBef>
                <a:spcPts val="0"/>
              </a:spcBef>
              <a:spcAft>
                <a:spcPts val="0"/>
              </a:spcAft>
              <a:buClr>
                <a:schemeClr val="dk1"/>
              </a:buClr>
              <a:buSzPts val="1650"/>
              <a:buFont typeface="Calibri"/>
              <a:buAutoNum type="arabicPeriod"/>
            </a:pPr>
            <a:r>
              <a:rPr lang="en-GB" sz="1650">
                <a:solidFill>
                  <a:schemeClr val="dk1"/>
                </a:solidFill>
                <a:latin typeface="Calibri"/>
                <a:ea typeface="Calibri"/>
                <a:cs typeface="Calibri"/>
                <a:sym typeface="Calibri"/>
              </a:rPr>
              <a:t>Richard II- 10 year old King</a:t>
            </a:r>
            <a:endParaRPr sz="1650">
              <a:solidFill>
                <a:schemeClr val="dk1"/>
              </a:solidFill>
              <a:latin typeface="Calibri"/>
              <a:ea typeface="Calibri"/>
              <a:cs typeface="Calibri"/>
              <a:sym typeface="Calibri"/>
            </a:endParaRPr>
          </a:p>
          <a:p>
            <a:pPr indent="-314384" lvl="0" marL="435300" marR="0" rtl="0" algn="l">
              <a:lnSpc>
                <a:spcPct val="100000"/>
              </a:lnSpc>
              <a:spcBef>
                <a:spcPts val="0"/>
              </a:spcBef>
              <a:spcAft>
                <a:spcPts val="0"/>
              </a:spcAft>
              <a:buClr>
                <a:schemeClr val="dk1"/>
              </a:buClr>
              <a:buSzPts val="1650"/>
              <a:buFont typeface="Calibri"/>
              <a:buAutoNum type="arabicPeriod"/>
            </a:pPr>
            <a:r>
              <a:rPr lang="en-GB" sz="1650">
                <a:solidFill>
                  <a:schemeClr val="dk1"/>
                </a:solidFill>
                <a:latin typeface="Calibri"/>
                <a:ea typeface="Calibri"/>
                <a:cs typeface="Calibri"/>
                <a:sym typeface="Calibri"/>
              </a:rPr>
              <a:t>Wat Tyler - ex soldier, leader of the peasants</a:t>
            </a:r>
            <a:endParaRPr sz="1650">
              <a:solidFill>
                <a:schemeClr val="dk1"/>
              </a:solidFill>
              <a:latin typeface="Calibri"/>
              <a:ea typeface="Calibri"/>
              <a:cs typeface="Calibri"/>
              <a:sym typeface="Calibri"/>
            </a:endParaRPr>
          </a:p>
          <a:p>
            <a:pPr indent="-314384" lvl="0" marL="435300" marR="0" rtl="0" algn="l">
              <a:lnSpc>
                <a:spcPct val="100000"/>
              </a:lnSpc>
              <a:spcBef>
                <a:spcPts val="0"/>
              </a:spcBef>
              <a:spcAft>
                <a:spcPts val="0"/>
              </a:spcAft>
              <a:buClr>
                <a:schemeClr val="dk1"/>
              </a:buClr>
              <a:buSzPts val="1650"/>
              <a:buFont typeface="Calibri"/>
              <a:buAutoNum type="arabicPeriod"/>
            </a:pPr>
            <a:r>
              <a:rPr lang="en-GB" sz="1650">
                <a:solidFill>
                  <a:schemeClr val="dk1"/>
                </a:solidFill>
                <a:latin typeface="Calibri"/>
                <a:ea typeface="Calibri"/>
                <a:cs typeface="Calibri"/>
                <a:sym typeface="Calibri"/>
              </a:rPr>
              <a:t>John Ball - priest who preached equality</a:t>
            </a:r>
            <a:endParaRPr sz="1650">
              <a:solidFill>
                <a:schemeClr val="dk1"/>
              </a:solidFill>
              <a:latin typeface="Calibri"/>
              <a:ea typeface="Calibri"/>
              <a:cs typeface="Calibri"/>
              <a:sym typeface="Calibri"/>
            </a:endParaRPr>
          </a:p>
          <a:p>
            <a:pPr indent="-314384" lvl="0" marL="435300" marR="0" rtl="0" algn="l">
              <a:lnSpc>
                <a:spcPct val="100000"/>
              </a:lnSpc>
              <a:spcBef>
                <a:spcPts val="0"/>
              </a:spcBef>
              <a:spcAft>
                <a:spcPts val="0"/>
              </a:spcAft>
              <a:buClr>
                <a:schemeClr val="dk1"/>
              </a:buClr>
              <a:buSzPts val="1650"/>
              <a:buFont typeface="Calibri"/>
              <a:buAutoNum type="arabicPeriod"/>
            </a:pPr>
            <a:r>
              <a:rPr lang="en-GB" sz="1650">
                <a:solidFill>
                  <a:schemeClr val="dk1"/>
                </a:solidFill>
                <a:latin typeface="Calibri"/>
                <a:ea typeface="Calibri"/>
                <a:cs typeface="Calibri"/>
                <a:sym typeface="Calibri"/>
              </a:rPr>
              <a:t>Archbishop of Canterbury - 2nd most important religious figure in England (after the Pope)</a:t>
            </a:r>
            <a:endParaRPr sz="1650">
              <a:solidFill>
                <a:schemeClr val="dk1"/>
              </a:solidFill>
              <a:latin typeface="Calibri"/>
              <a:ea typeface="Calibri"/>
              <a:cs typeface="Calibri"/>
              <a:sym typeface="Calibri"/>
            </a:endParaRPr>
          </a:p>
          <a:p>
            <a:pPr indent="-314384" lvl="0" marL="435300" marR="0" rtl="0" algn="l">
              <a:lnSpc>
                <a:spcPct val="100000"/>
              </a:lnSpc>
              <a:spcBef>
                <a:spcPts val="0"/>
              </a:spcBef>
              <a:spcAft>
                <a:spcPts val="0"/>
              </a:spcAft>
              <a:buClr>
                <a:schemeClr val="dk1"/>
              </a:buClr>
              <a:buSzPts val="1650"/>
              <a:buFont typeface="Calibri"/>
              <a:buAutoNum type="arabicPeriod"/>
            </a:pPr>
            <a:r>
              <a:rPr lang="en-GB" sz="1650">
                <a:solidFill>
                  <a:schemeClr val="dk1"/>
                </a:solidFill>
                <a:latin typeface="Calibri"/>
                <a:ea typeface="Calibri"/>
                <a:cs typeface="Calibri"/>
                <a:sym typeface="Calibri"/>
              </a:rPr>
              <a:t>Wise Women - in every village, free, herbal remedies</a:t>
            </a:r>
            <a:endParaRPr sz="1650">
              <a:solidFill>
                <a:schemeClr val="dk1"/>
              </a:solidFill>
              <a:latin typeface="Calibri"/>
              <a:ea typeface="Calibri"/>
              <a:cs typeface="Calibri"/>
              <a:sym typeface="Calibri"/>
            </a:endParaRPr>
          </a:p>
          <a:p>
            <a:pPr indent="-314384" lvl="0" marL="435300" marR="0" rtl="0" algn="l">
              <a:lnSpc>
                <a:spcPct val="100000"/>
              </a:lnSpc>
              <a:spcBef>
                <a:spcPts val="0"/>
              </a:spcBef>
              <a:spcAft>
                <a:spcPts val="0"/>
              </a:spcAft>
              <a:buClr>
                <a:schemeClr val="dk1"/>
              </a:buClr>
              <a:buSzPts val="1650"/>
              <a:buFont typeface="Calibri"/>
              <a:buAutoNum type="arabicPeriod"/>
            </a:pPr>
            <a:r>
              <a:rPr lang="en-GB" sz="1650">
                <a:solidFill>
                  <a:schemeClr val="dk1"/>
                </a:solidFill>
                <a:latin typeface="Calibri"/>
                <a:ea typeface="Calibri"/>
                <a:cs typeface="Calibri"/>
                <a:sym typeface="Calibri"/>
              </a:rPr>
              <a:t>Apothecary - cheap and accessible, herbal remedies</a:t>
            </a:r>
            <a:endParaRPr sz="1650">
              <a:solidFill>
                <a:schemeClr val="dk1"/>
              </a:solidFill>
              <a:latin typeface="Calibri"/>
              <a:ea typeface="Calibri"/>
              <a:cs typeface="Calibri"/>
              <a:sym typeface="Calibri"/>
            </a:endParaRPr>
          </a:p>
          <a:p>
            <a:pPr indent="-314384" lvl="0" marL="435300" marR="0" rtl="0" algn="l">
              <a:lnSpc>
                <a:spcPct val="100000"/>
              </a:lnSpc>
              <a:spcBef>
                <a:spcPts val="0"/>
              </a:spcBef>
              <a:spcAft>
                <a:spcPts val="0"/>
              </a:spcAft>
              <a:buClr>
                <a:schemeClr val="dk1"/>
              </a:buClr>
              <a:buSzPts val="1650"/>
              <a:buFont typeface="Calibri"/>
              <a:buAutoNum type="arabicPeriod"/>
            </a:pPr>
            <a:r>
              <a:rPr lang="en-GB" sz="1650">
                <a:solidFill>
                  <a:schemeClr val="dk1"/>
                </a:solidFill>
                <a:latin typeface="Calibri"/>
                <a:ea typeface="Calibri"/>
                <a:cs typeface="Calibri"/>
                <a:sym typeface="Calibri"/>
              </a:rPr>
              <a:t>Quack Doctor - fake doctor, lies about qualifications to make money</a:t>
            </a:r>
            <a:endParaRPr sz="1650">
              <a:solidFill>
                <a:schemeClr val="dk1"/>
              </a:solidFill>
              <a:latin typeface="Calibri"/>
              <a:ea typeface="Calibri"/>
              <a:cs typeface="Calibri"/>
              <a:sym typeface="Calibri"/>
            </a:endParaRPr>
          </a:p>
          <a:p>
            <a:pPr indent="-314384" lvl="0" marL="435300" marR="0" rtl="0" algn="l">
              <a:lnSpc>
                <a:spcPct val="100000"/>
              </a:lnSpc>
              <a:spcBef>
                <a:spcPts val="0"/>
              </a:spcBef>
              <a:spcAft>
                <a:spcPts val="0"/>
              </a:spcAft>
              <a:buClr>
                <a:schemeClr val="dk1"/>
              </a:buClr>
              <a:buSzPts val="1650"/>
              <a:buFont typeface="Calibri"/>
              <a:buAutoNum type="arabicPeriod"/>
            </a:pPr>
            <a:r>
              <a:rPr lang="en-GB" sz="1650">
                <a:solidFill>
                  <a:schemeClr val="dk1"/>
                </a:solidFill>
                <a:latin typeface="Calibri"/>
                <a:ea typeface="Calibri"/>
                <a:cs typeface="Calibri"/>
                <a:sym typeface="Calibri"/>
              </a:rPr>
              <a:t>Barber Surgeon - barber, would conduct bloodletting and surgeries</a:t>
            </a:r>
            <a:endParaRPr sz="165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285"/>
              <a:buFont typeface="Arial"/>
              <a:buNone/>
            </a:pPr>
            <a:r>
              <a:t/>
            </a:r>
            <a:endParaRPr sz="1650">
              <a:solidFill>
                <a:schemeClr val="dk1"/>
              </a:solidFill>
              <a:latin typeface="Calibri"/>
              <a:ea typeface="Calibri"/>
              <a:cs typeface="Calibri"/>
              <a:sym typeface="Calibri"/>
            </a:endParaRPr>
          </a:p>
        </p:txBody>
      </p:sp>
      <p:sp>
        <p:nvSpPr>
          <p:cNvPr id="1395" name="Google Shape;1395;p68"/>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Key Individuals and Events</a:t>
            </a:r>
            <a:endParaRPr b="0" i="0" sz="1396" u="none" cap="none" strike="noStrike">
              <a:solidFill>
                <a:srgbClr val="000000"/>
              </a:solidFill>
              <a:latin typeface="Arial"/>
              <a:ea typeface="Arial"/>
              <a:cs typeface="Arial"/>
              <a:sym typeface="Arial"/>
            </a:endParaRPr>
          </a:p>
        </p:txBody>
      </p:sp>
      <p:sp>
        <p:nvSpPr>
          <p:cNvPr id="1396" name="Google Shape;1396;p68"/>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397" name="Google Shape;1397;p68"/>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69"/>
          <p:cNvSpPr txBox="1"/>
          <p:nvPr>
            <p:ph type="title"/>
          </p:nvPr>
        </p:nvSpPr>
        <p:spPr>
          <a:xfrm>
            <a:off x="608813" y="184398"/>
            <a:ext cx="88125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History Year 7 Half Term 6 Asian Empires</a:t>
            </a:r>
            <a:endParaRPr b="1" sz="3301">
              <a:latin typeface="Arial"/>
              <a:ea typeface="Arial"/>
              <a:cs typeface="Arial"/>
              <a:sym typeface="Arial"/>
            </a:endParaRPr>
          </a:p>
        </p:txBody>
      </p:sp>
      <p:sp>
        <p:nvSpPr>
          <p:cNvPr id="1404" name="Google Shape;1404;p69"/>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405" name="Google Shape;1405;p69"/>
          <p:cNvSpPr/>
          <p:nvPr/>
        </p:nvSpPr>
        <p:spPr>
          <a:xfrm>
            <a:off x="672497" y="2110603"/>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291911" lvl="0" marL="435300" marR="0" rtl="0" algn="l">
              <a:lnSpc>
                <a:spcPct val="100000"/>
              </a:lnSpc>
              <a:spcBef>
                <a:spcPts val="0"/>
              </a:spcBef>
              <a:spcAft>
                <a:spcPts val="0"/>
              </a:spcAft>
              <a:buClr>
                <a:schemeClr val="dk1"/>
              </a:buClr>
              <a:buSzPts val="1296"/>
              <a:buFont typeface="Calibri"/>
              <a:buAutoNum type="arabicPeriod"/>
            </a:pPr>
            <a:r>
              <a:rPr lang="en-GB" sz="1296">
                <a:solidFill>
                  <a:schemeClr val="dk1"/>
                </a:solidFill>
                <a:latin typeface="Calibri"/>
                <a:ea typeface="Calibri"/>
                <a:cs typeface="Calibri"/>
                <a:sym typeface="Calibri"/>
              </a:rPr>
              <a:t>Allah - God</a:t>
            </a:r>
            <a:endParaRPr sz="1296">
              <a:solidFill>
                <a:schemeClr val="dk1"/>
              </a:solidFill>
              <a:latin typeface="Calibri"/>
              <a:ea typeface="Calibri"/>
              <a:cs typeface="Calibri"/>
              <a:sym typeface="Calibri"/>
            </a:endParaRPr>
          </a:p>
          <a:p>
            <a:pPr indent="-291911" lvl="0" marL="435300" marR="0" rtl="0" algn="l">
              <a:lnSpc>
                <a:spcPct val="100000"/>
              </a:lnSpc>
              <a:spcBef>
                <a:spcPts val="0"/>
              </a:spcBef>
              <a:spcAft>
                <a:spcPts val="0"/>
              </a:spcAft>
              <a:buClr>
                <a:schemeClr val="dk1"/>
              </a:buClr>
              <a:buSzPts val="1296"/>
              <a:buFont typeface="Calibri"/>
              <a:buAutoNum type="arabicPeriod"/>
            </a:pPr>
            <a:r>
              <a:rPr lang="en-GB" sz="1296">
                <a:solidFill>
                  <a:schemeClr val="dk1"/>
                </a:solidFill>
                <a:latin typeface="Calibri"/>
                <a:ea typeface="Calibri"/>
                <a:cs typeface="Calibri"/>
                <a:sym typeface="Calibri"/>
              </a:rPr>
              <a:t>Muslim - Muhammad’s followers</a:t>
            </a:r>
            <a:endParaRPr sz="1296">
              <a:solidFill>
                <a:schemeClr val="dk1"/>
              </a:solidFill>
              <a:latin typeface="Calibri"/>
              <a:ea typeface="Calibri"/>
              <a:cs typeface="Calibri"/>
              <a:sym typeface="Calibri"/>
            </a:endParaRPr>
          </a:p>
          <a:p>
            <a:pPr indent="-291911" lvl="0" marL="435300" marR="0" rtl="0" algn="l">
              <a:lnSpc>
                <a:spcPct val="100000"/>
              </a:lnSpc>
              <a:spcBef>
                <a:spcPts val="0"/>
              </a:spcBef>
              <a:spcAft>
                <a:spcPts val="0"/>
              </a:spcAft>
              <a:buClr>
                <a:schemeClr val="dk1"/>
              </a:buClr>
              <a:buSzPts val="1296"/>
              <a:buFont typeface="Calibri"/>
              <a:buAutoNum type="arabicPeriod"/>
            </a:pPr>
            <a:r>
              <a:rPr lang="en-GB" sz="1296">
                <a:solidFill>
                  <a:schemeClr val="dk1"/>
                </a:solidFill>
                <a:latin typeface="Calibri"/>
                <a:ea typeface="Calibri"/>
                <a:cs typeface="Calibri"/>
                <a:sym typeface="Calibri"/>
              </a:rPr>
              <a:t>Islam - name of the religion of people who are Muslim and follow the prophet Muhammad</a:t>
            </a:r>
            <a:endParaRPr sz="1296">
              <a:solidFill>
                <a:schemeClr val="dk1"/>
              </a:solidFill>
              <a:latin typeface="Calibri"/>
              <a:ea typeface="Calibri"/>
              <a:cs typeface="Calibri"/>
              <a:sym typeface="Calibri"/>
            </a:endParaRPr>
          </a:p>
          <a:p>
            <a:pPr indent="-291911" lvl="0" marL="435300" marR="0" rtl="0" algn="l">
              <a:lnSpc>
                <a:spcPct val="100000"/>
              </a:lnSpc>
              <a:spcBef>
                <a:spcPts val="0"/>
              </a:spcBef>
              <a:spcAft>
                <a:spcPts val="0"/>
              </a:spcAft>
              <a:buClr>
                <a:schemeClr val="dk1"/>
              </a:buClr>
              <a:buSzPts val="1296"/>
              <a:buFont typeface="Calibri"/>
              <a:buAutoNum type="arabicPeriod"/>
            </a:pPr>
            <a:r>
              <a:rPr lang="en-GB" sz="1296">
                <a:solidFill>
                  <a:schemeClr val="dk1"/>
                </a:solidFill>
                <a:latin typeface="Calibri"/>
                <a:ea typeface="Calibri"/>
                <a:cs typeface="Calibri"/>
                <a:sym typeface="Calibri"/>
              </a:rPr>
              <a:t>Qur’an - book of Muhammad’s revelations from God (similar to the Bible)</a:t>
            </a:r>
            <a:endParaRPr sz="1296">
              <a:solidFill>
                <a:schemeClr val="dk1"/>
              </a:solidFill>
              <a:latin typeface="Calibri"/>
              <a:ea typeface="Calibri"/>
              <a:cs typeface="Calibri"/>
              <a:sym typeface="Calibri"/>
            </a:endParaRPr>
          </a:p>
          <a:p>
            <a:pPr indent="-291911" lvl="0" marL="435300" marR="0" rtl="0" algn="l">
              <a:lnSpc>
                <a:spcPct val="100000"/>
              </a:lnSpc>
              <a:spcBef>
                <a:spcPts val="0"/>
              </a:spcBef>
              <a:spcAft>
                <a:spcPts val="0"/>
              </a:spcAft>
              <a:buClr>
                <a:schemeClr val="dk1"/>
              </a:buClr>
              <a:buSzPts val="1296"/>
              <a:buFont typeface="Calibri"/>
              <a:buAutoNum type="arabicPeriod"/>
            </a:pPr>
            <a:r>
              <a:rPr lang="en-GB" sz="1296">
                <a:solidFill>
                  <a:schemeClr val="dk1"/>
                </a:solidFill>
                <a:latin typeface="Calibri"/>
                <a:ea typeface="Calibri"/>
                <a:cs typeface="Calibri"/>
                <a:sym typeface="Calibri"/>
              </a:rPr>
              <a:t>Caliph - Leader of the Islamic Empire, Emperor</a:t>
            </a:r>
            <a:endParaRPr sz="1296">
              <a:solidFill>
                <a:schemeClr val="dk1"/>
              </a:solidFill>
              <a:latin typeface="Calibri"/>
              <a:ea typeface="Calibri"/>
              <a:cs typeface="Calibri"/>
              <a:sym typeface="Calibri"/>
            </a:endParaRPr>
          </a:p>
          <a:p>
            <a:pPr indent="-291911" lvl="0" marL="435300" marR="0" rtl="0" algn="l">
              <a:lnSpc>
                <a:spcPct val="100000"/>
              </a:lnSpc>
              <a:spcBef>
                <a:spcPts val="0"/>
              </a:spcBef>
              <a:spcAft>
                <a:spcPts val="0"/>
              </a:spcAft>
              <a:buClr>
                <a:schemeClr val="dk1"/>
              </a:buClr>
              <a:buSzPts val="1296"/>
              <a:buFont typeface="Calibri"/>
              <a:buAutoNum type="arabicPeriod"/>
            </a:pPr>
            <a:r>
              <a:rPr lang="en-GB" sz="1296">
                <a:solidFill>
                  <a:schemeClr val="dk1"/>
                </a:solidFill>
                <a:latin typeface="Calibri"/>
                <a:ea typeface="Calibri"/>
                <a:cs typeface="Calibri"/>
                <a:sym typeface="Calibri"/>
              </a:rPr>
              <a:t>Caliphate - Caliphs reign, or area they controlled</a:t>
            </a:r>
            <a:endParaRPr sz="1296">
              <a:solidFill>
                <a:schemeClr val="dk1"/>
              </a:solidFill>
              <a:latin typeface="Calibri"/>
              <a:ea typeface="Calibri"/>
              <a:cs typeface="Calibri"/>
              <a:sym typeface="Calibri"/>
            </a:endParaRPr>
          </a:p>
          <a:p>
            <a:pPr indent="-291911" lvl="0" marL="435300" marR="0" rtl="0" algn="l">
              <a:lnSpc>
                <a:spcPct val="100000"/>
              </a:lnSpc>
              <a:spcBef>
                <a:spcPts val="0"/>
              </a:spcBef>
              <a:spcAft>
                <a:spcPts val="0"/>
              </a:spcAft>
              <a:buClr>
                <a:schemeClr val="dk1"/>
              </a:buClr>
              <a:buSzPts val="1296"/>
              <a:buFont typeface="Calibri"/>
              <a:buAutoNum type="arabicPeriod"/>
            </a:pPr>
            <a:r>
              <a:rPr lang="en-GB" sz="1296">
                <a:solidFill>
                  <a:schemeClr val="dk1"/>
                </a:solidFill>
                <a:latin typeface="Calibri"/>
                <a:ea typeface="Calibri"/>
                <a:cs typeface="Calibri"/>
                <a:sym typeface="Calibri"/>
              </a:rPr>
              <a:t>Mosque - Muslim place of worship </a:t>
            </a:r>
            <a:endParaRPr sz="1296">
              <a:solidFill>
                <a:schemeClr val="dk1"/>
              </a:solidFill>
              <a:latin typeface="Calibri"/>
              <a:ea typeface="Calibri"/>
              <a:cs typeface="Calibri"/>
              <a:sym typeface="Calibri"/>
            </a:endParaRPr>
          </a:p>
          <a:p>
            <a:pPr indent="-291911" lvl="0" marL="435300" marR="0" rtl="0" algn="l">
              <a:lnSpc>
                <a:spcPct val="100000"/>
              </a:lnSpc>
              <a:spcBef>
                <a:spcPts val="0"/>
              </a:spcBef>
              <a:spcAft>
                <a:spcPts val="0"/>
              </a:spcAft>
              <a:buClr>
                <a:schemeClr val="dk1"/>
              </a:buClr>
              <a:buSzPts val="1296"/>
              <a:buFont typeface="Calibri"/>
              <a:buAutoNum type="arabicPeriod"/>
            </a:pPr>
            <a:r>
              <a:rPr lang="en-GB" sz="1296">
                <a:solidFill>
                  <a:schemeClr val="dk1"/>
                </a:solidFill>
                <a:latin typeface="Calibri"/>
                <a:ea typeface="Calibri"/>
                <a:cs typeface="Calibri"/>
                <a:sym typeface="Calibri"/>
              </a:rPr>
              <a:t>Astrolabe - instrument used to tell time and determine direction</a:t>
            </a:r>
            <a:endParaRPr sz="1296">
              <a:solidFill>
                <a:schemeClr val="dk1"/>
              </a:solidFill>
              <a:latin typeface="Calibri"/>
              <a:ea typeface="Calibri"/>
              <a:cs typeface="Calibri"/>
              <a:sym typeface="Calibri"/>
            </a:endParaRPr>
          </a:p>
        </p:txBody>
      </p:sp>
      <p:sp>
        <p:nvSpPr>
          <p:cNvPr id="1406" name="Google Shape;1406;p69"/>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407" name="Google Shape;1407;p69"/>
          <p:cNvSpPr/>
          <p:nvPr/>
        </p:nvSpPr>
        <p:spPr>
          <a:xfrm>
            <a:off x="3045316" y="2040004"/>
            <a:ext cx="30651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306323" lvl="0" marL="435300" marR="0" rtl="0" algn="l">
              <a:lnSpc>
                <a:spcPct val="100000"/>
              </a:lnSpc>
              <a:spcBef>
                <a:spcPts val="0"/>
              </a:spcBef>
              <a:spcAft>
                <a:spcPts val="0"/>
              </a:spcAft>
              <a:buClr>
                <a:schemeClr val="dk1"/>
              </a:buClr>
              <a:buSzPts val="1523"/>
              <a:buFont typeface="Calibri"/>
              <a:buAutoNum type="arabicPeriod"/>
            </a:pPr>
            <a:r>
              <a:rPr lang="en-GB" sz="1523">
                <a:solidFill>
                  <a:schemeClr val="dk1"/>
                </a:solidFill>
                <a:latin typeface="Calibri"/>
                <a:ea typeface="Calibri"/>
                <a:cs typeface="Calibri"/>
                <a:sym typeface="Calibri"/>
              </a:rPr>
              <a:t>Makkah (Mecca) - city where Muhammad was born, place of pilgrimage for Muslims still today</a:t>
            </a:r>
            <a:endParaRPr sz="1523">
              <a:solidFill>
                <a:schemeClr val="dk1"/>
              </a:solidFill>
              <a:latin typeface="Calibri"/>
              <a:ea typeface="Calibri"/>
              <a:cs typeface="Calibri"/>
              <a:sym typeface="Calibri"/>
            </a:endParaRPr>
          </a:p>
          <a:p>
            <a:pPr indent="-306323" lvl="0" marL="435300" marR="0" rtl="0" algn="l">
              <a:lnSpc>
                <a:spcPct val="100000"/>
              </a:lnSpc>
              <a:spcBef>
                <a:spcPts val="0"/>
              </a:spcBef>
              <a:spcAft>
                <a:spcPts val="0"/>
              </a:spcAft>
              <a:buClr>
                <a:schemeClr val="dk1"/>
              </a:buClr>
              <a:buSzPts val="1523"/>
              <a:buFont typeface="Calibri"/>
              <a:buAutoNum type="arabicPeriod"/>
            </a:pPr>
            <a:r>
              <a:rPr lang="en-GB" sz="1523">
                <a:solidFill>
                  <a:schemeClr val="dk1"/>
                </a:solidFill>
                <a:latin typeface="Calibri"/>
                <a:ea typeface="Calibri"/>
                <a:cs typeface="Calibri"/>
                <a:sym typeface="Calibri"/>
              </a:rPr>
              <a:t>Baghdad - Capital city of the Abbasid Empire, ‘Round City’</a:t>
            </a:r>
            <a:endParaRPr sz="1523">
              <a:solidFill>
                <a:schemeClr val="dk1"/>
              </a:solidFill>
              <a:latin typeface="Calibri"/>
              <a:ea typeface="Calibri"/>
              <a:cs typeface="Calibri"/>
              <a:sym typeface="Calibri"/>
            </a:endParaRPr>
          </a:p>
          <a:p>
            <a:pPr indent="-306323" lvl="0" marL="435300" marR="0" rtl="0" algn="l">
              <a:lnSpc>
                <a:spcPct val="100000"/>
              </a:lnSpc>
              <a:spcBef>
                <a:spcPts val="0"/>
              </a:spcBef>
              <a:spcAft>
                <a:spcPts val="0"/>
              </a:spcAft>
              <a:buClr>
                <a:schemeClr val="dk1"/>
              </a:buClr>
              <a:buSzPts val="1523"/>
              <a:buFont typeface="Calibri"/>
              <a:buAutoNum type="arabicPeriod"/>
            </a:pPr>
            <a:r>
              <a:rPr lang="en-GB" sz="1523">
                <a:solidFill>
                  <a:schemeClr val="dk1"/>
                </a:solidFill>
                <a:latin typeface="Calibri"/>
                <a:ea typeface="Calibri"/>
                <a:cs typeface="Calibri"/>
                <a:sym typeface="Calibri"/>
              </a:rPr>
              <a:t>Tigris River - River which surrounded Baghdad, helped trade routes become established</a:t>
            </a:r>
            <a:endParaRPr sz="1523">
              <a:solidFill>
                <a:schemeClr val="dk1"/>
              </a:solidFill>
              <a:latin typeface="Calibri"/>
              <a:ea typeface="Calibri"/>
              <a:cs typeface="Calibri"/>
              <a:sym typeface="Calibri"/>
            </a:endParaRPr>
          </a:p>
          <a:p>
            <a:pPr indent="-306323" lvl="0" marL="435300" marR="0" rtl="0" algn="l">
              <a:lnSpc>
                <a:spcPct val="100000"/>
              </a:lnSpc>
              <a:spcBef>
                <a:spcPts val="0"/>
              </a:spcBef>
              <a:spcAft>
                <a:spcPts val="0"/>
              </a:spcAft>
              <a:buClr>
                <a:schemeClr val="dk1"/>
              </a:buClr>
              <a:buSzPts val="1523"/>
              <a:buFont typeface="Calibri"/>
              <a:buAutoNum type="arabicPeriod"/>
            </a:pPr>
            <a:r>
              <a:rPr lang="en-GB" sz="1523">
                <a:solidFill>
                  <a:schemeClr val="dk1"/>
                </a:solidFill>
                <a:latin typeface="Calibri"/>
                <a:ea typeface="Calibri"/>
                <a:cs typeface="Calibri"/>
                <a:sym typeface="Calibri"/>
              </a:rPr>
              <a:t>Silk Roads- 5,000 miles of trade routes from China to Turkey, religion, objects, ideas and diseases spread</a:t>
            </a:r>
            <a:endParaRPr sz="1523">
              <a:solidFill>
                <a:schemeClr val="dk1"/>
              </a:solidFill>
              <a:latin typeface="Calibri"/>
              <a:ea typeface="Calibri"/>
              <a:cs typeface="Calibri"/>
              <a:sym typeface="Calibri"/>
            </a:endParaRPr>
          </a:p>
          <a:p>
            <a:pPr indent="-306323" lvl="0" marL="435300" rtl="0" algn="l">
              <a:spcBef>
                <a:spcPts val="0"/>
              </a:spcBef>
              <a:spcAft>
                <a:spcPts val="0"/>
              </a:spcAft>
              <a:buClr>
                <a:schemeClr val="dk1"/>
              </a:buClr>
              <a:buSzPts val="1523"/>
              <a:buFont typeface="Calibri"/>
              <a:buAutoNum type="arabicPeriod"/>
            </a:pPr>
            <a:r>
              <a:rPr lang="en-GB" sz="1523">
                <a:solidFill>
                  <a:schemeClr val="dk1"/>
                </a:solidFill>
                <a:latin typeface="Calibri"/>
                <a:ea typeface="Calibri"/>
                <a:cs typeface="Calibri"/>
                <a:sym typeface="Calibri"/>
              </a:rPr>
              <a:t>House of wisdom - research library in Baghdad where Muslim and non muslim scholars would develop ideas</a:t>
            </a:r>
            <a:endParaRPr sz="1523">
              <a:solidFill>
                <a:schemeClr val="dk1"/>
              </a:solidFill>
              <a:latin typeface="Calibri"/>
              <a:ea typeface="Calibri"/>
              <a:cs typeface="Calibri"/>
              <a:sym typeface="Calibri"/>
            </a:endParaRPr>
          </a:p>
        </p:txBody>
      </p:sp>
      <p:sp>
        <p:nvSpPr>
          <p:cNvPr id="1408" name="Google Shape;1408;p69"/>
          <p:cNvSpPr/>
          <p:nvPr/>
        </p:nvSpPr>
        <p:spPr>
          <a:xfrm>
            <a:off x="3045316" y="1344000"/>
            <a:ext cx="30651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a:t>
            </a:r>
            <a:r>
              <a:rPr b="1" lang="en-GB" sz="2285">
                <a:solidFill>
                  <a:schemeClr val="dk1"/>
                </a:solidFill>
                <a:latin typeface="Calibri"/>
                <a:ea typeface="Calibri"/>
                <a:cs typeface="Calibri"/>
                <a:sym typeface="Calibri"/>
              </a:rPr>
              <a:t>Features</a:t>
            </a:r>
            <a:endParaRPr b="0" i="0" sz="1396" u="none" cap="none" strike="noStrike">
              <a:solidFill>
                <a:srgbClr val="000000"/>
              </a:solidFill>
              <a:latin typeface="Arial"/>
              <a:ea typeface="Arial"/>
              <a:cs typeface="Arial"/>
              <a:sym typeface="Arial"/>
            </a:endParaRPr>
          </a:p>
        </p:txBody>
      </p:sp>
      <p:sp>
        <p:nvSpPr>
          <p:cNvPr id="1409" name="Google Shape;1409;p69"/>
          <p:cNvSpPr/>
          <p:nvPr/>
        </p:nvSpPr>
        <p:spPr>
          <a:xfrm>
            <a:off x="6334147" y="2040004"/>
            <a:ext cx="38421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298261" lvl="0" marL="435300" marR="0" rtl="0" algn="l">
              <a:lnSpc>
                <a:spcPct val="100000"/>
              </a:lnSpc>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Prophet Muhammad- Individual who was said to have started the Islamic religion. Taught his followers to worship Allah. Had visions and revelations from Allah. </a:t>
            </a:r>
            <a:endParaRPr sz="1396">
              <a:solidFill>
                <a:schemeClr val="dk1"/>
              </a:solidFill>
              <a:latin typeface="Calibri"/>
              <a:ea typeface="Calibri"/>
              <a:cs typeface="Calibri"/>
              <a:sym typeface="Calibri"/>
            </a:endParaRPr>
          </a:p>
          <a:p>
            <a:pPr indent="-298261" lvl="0" marL="435300" rtl="0" algn="l">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Rashidun Caliphate - era of time from 632-661 when the Rashidun controlled the Islamic World</a:t>
            </a:r>
            <a:endParaRPr sz="1396">
              <a:solidFill>
                <a:schemeClr val="dk1"/>
              </a:solidFill>
              <a:latin typeface="Calibri"/>
              <a:ea typeface="Calibri"/>
              <a:cs typeface="Calibri"/>
              <a:sym typeface="Calibri"/>
            </a:endParaRPr>
          </a:p>
          <a:p>
            <a:pPr indent="-298261" lvl="0" marL="435300" rtl="0" algn="l">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Umayyad Caliphate - era of time from 661-750 when the Umayyads controlled the Islamic world</a:t>
            </a:r>
            <a:endParaRPr sz="1396">
              <a:solidFill>
                <a:schemeClr val="dk1"/>
              </a:solidFill>
              <a:latin typeface="Calibri"/>
              <a:ea typeface="Calibri"/>
              <a:cs typeface="Calibri"/>
              <a:sym typeface="Calibri"/>
            </a:endParaRPr>
          </a:p>
          <a:p>
            <a:pPr indent="-298261" lvl="0" marL="435300" rtl="0" algn="l">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Abbasid Caliphate - era of time from 750 when the Abbasids controlled the Islamic Empire</a:t>
            </a:r>
            <a:endParaRPr sz="1396">
              <a:solidFill>
                <a:schemeClr val="dk1"/>
              </a:solidFill>
              <a:latin typeface="Calibri"/>
              <a:ea typeface="Calibri"/>
              <a:cs typeface="Calibri"/>
              <a:sym typeface="Calibri"/>
            </a:endParaRPr>
          </a:p>
          <a:p>
            <a:pPr indent="-298261" lvl="0" marL="435300" rtl="0" algn="l">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Golden age - time of learning and development in science, maths, art and literature </a:t>
            </a:r>
            <a:endParaRPr sz="1396">
              <a:solidFill>
                <a:schemeClr val="dk1"/>
              </a:solidFill>
              <a:latin typeface="Calibri"/>
              <a:ea typeface="Calibri"/>
              <a:cs typeface="Calibri"/>
              <a:sym typeface="Calibri"/>
            </a:endParaRPr>
          </a:p>
          <a:p>
            <a:pPr indent="-298261" lvl="0" marL="435300" rtl="0" algn="l">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Mariam Astrulabi - created the astrolabe and helped develop modern navigation</a:t>
            </a:r>
            <a:endParaRPr sz="1396">
              <a:solidFill>
                <a:schemeClr val="dk1"/>
              </a:solidFill>
              <a:latin typeface="Calibri"/>
              <a:ea typeface="Calibri"/>
              <a:cs typeface="Calibri"/>
              <a:sym typeface="Calibri"/>
            </a:endParaRPr>
          </a:p>
          <a:p>
            <a:pPr indent="-298261" lvl="0" marL="435300" rtl="0" algn="l">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Al-Kindi - doctor and world’s first code breaker</a:t>
            </a:r>
            <a:endParaRPr sz="1396">
              <a:solidFill>
                <a:schemeClr val="dk1"/>
              </a:solidFill>
              <a:latin typeface="Calibri"/>
              <a:ea typeface="Calibri"/>
              <a:cs typeface="Calibri"/>
              <a:sym typeface="Calibri"/>
            </a:endParaRPr>
          </a:p>
          <a:p>
            <a:pPr indent="-298261" lvl="0" marL="435300" rtl="0" algn="l">
              <a:spcBef>
                <a:spcPts val="0"/>
              </a:spcBef>
              <a:spcAft>
                <a:spcPts val="0"/>
              </a:spcAft>
              <a:buClr>
                <a:schemeClr val="dk1"/>
              </a:buClr>
              <a:buSzPts val="1396"/>
              <a:buFont typeface="Calibri"/>
              <a:buAutoNum type="arabicPeriod"/>
            </a:pPr>
            <a:r>
              <a:rPr lang="en-GB" sz="1396">
                <a:solidFill>
                  <a:schemeClr val="dk1"/>
                </a:solidFill>
                <a:latin typeface="Calibri"/>
                <a:ea typeface="Calibri"/>
                <a:cs typeface="Calibri"/>
                <a:sym typeface="Calibri"/>
              </a:rPr>
              <a:t>Al-Khwarizmi - mapmaker and mathematician, created algebra</a:t>
            </a:r>
            <a:endParaRPr sz="1396">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285"/>
              <a:buFont typeface="Arial"/>
              <a:buNone/>
            </a:pPr>
            <a:r>
              <a:t/>
            </a:r>
            <a:endParaRPr sz="1396">
              <a:solidFill>
                <a:schemeClr val="dk1"/>
              </a:solidFill>
              <a:latin typeface="Calibri"/>
              <a:ea typeface="Calibri"/>
              <a:cs typeface="Calibri"/>
              <a:sym typeface="Calibri"/>
            </a:endParaRPr>
          </a:p>
        </p:txBody>
      </p:sp>
      <p:sp>
        <p:nvSpPr>
          <p:cNvPr id="1410" name="Google Shape;1410;p69"/>
          <p:cNvSpPr/>
          <p:nvPr/>
        </p:nvSpPr>
        <p:spPr>
          <a:xfrm>
            <a:off x="6217182" y="1344000"/>
            <a:ext cx="39594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Key Individuals and Events</a:t>
            </a:r>
            <a:endParaRPr b="0" i="0" sz="1396" u="none" cap="none" strike="noStrike">
              <a:solidFill>
                <a:srgbClr val="000000"/>
              </a:solidFill>
              <a:latin typeface="Arial"/>
              <a:ea typeface="Arial"/>
              <a:cs typeface="Arial"/>
              <a:sym typeface="Arial"/>
            </a:endParaRPr>
          </a:p>
        </p:txBody>
      </p:sp>
      <p:sp>
        <p:nvSpPr>
          <p:cNvPr id="1411" name="Google Shape;1411;p69"/>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412" name="Google Shape;1412;p69"/>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7" name="Shape 1417"/>
        <p:cNvGrpSpPr/>
        <p:nvPr/>
      </p:nvGrpSpPr>
      <p:grpSpPr>
        <a:xfrm>
          <a:off x="0" y="0"/>
          <a:ext cx="0" cy="0"/>
          <a:chOff x="0" y="0"/>
          <a:chExt cx="0" cy="0"/>
        </a:xfrm>
      </p:grpSpPr>
      <p:sp>
        <p:nvSpPr>
          <p:cNvPr id="1418" name="Google Shape;1418;p70"/>
          <p:cNvSpPr txBox="1"/>
          <p:nvPr>
            <p:ph type="title"/>
          </p:nvPr>
        </p:nvSpPr>
        <p:spPr>
          <a:xfrm>
            <a:off x="608829" y="184400"/>
            <a:ext cx="78267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Geography Year 7 - Fieldwork</a:t>
            </a:r>
            <a:endParaRPr b="1" sz="3301">
              <a:latin typeface="Arial"/>
              <a:ea typeface="Arial"/>
              <a:cs typeface="Arial"/>
              <a:sym typeface="Arial"/>
            </a:endParaRPr>
          </a:p>
        </p:txBody>
      </p:sp>
      <p:sp>
        <p:nvSpPr>
          <p:cNvPr id="1419" name="Google Shape;1419;p70"/>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420" name="Google Shape;1420;p70"/>
          <p:cNvSpPr/>
          <p:nvPr/>
        </p:nvSpPr>
        <p:spPr>
          <a:xfrm>
            <a:off x="672497" y="2110603"/>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421" name="Google Shape;1421;p70"/>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422" name="Google Shape;1422;p70"/>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423" name="Google Shape;1423;p70"/>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424" name="Google Shape;1424;p70"/>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425" name="Google Shape;1425;p70"/>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sp>
        <p:nvSpPr>
          <p:cNvPr id="1426" name="Google Shape;1426;p70"/>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427" name="Google Shape;1427;p70"/>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1428" name="Google Shape;1428;p70"/>
          <p:cNvGraphicFramePr/>
          <p:nvPr/>
        </p:nvGraphicFramePr>
        <p:xfrm>
          <a:off x="713276" y="2153386"/>
          <a:ext cx="3000000" cy="3000000"/>
        </p:xfrm>
        <a:graphic>
          <a:graphicData uri="http://schemas.openxmlformats.org/drawingml/2006/table">
            <a:tbl>
              <a:tblPr>
                <a:noFill/>
                <a:tableStyleId>{99D3A40B-F65B-47CD-AD8B-BC7DB1C6330C}</a:tableStyleId>
              </a:tblPr>
              <a:tblGrid>
                <a:gridCol w="870475"/>
                <a:gridCol w="1308700"/>
              </a:tblGrid>
              <a:tr h="58025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Primary Data</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Data you collect yourself</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Secondary Data</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Data collected by someone else</a:t>
                      </a:r>
                      <a:endParaRPr sz="1100" u="none" cap="none" strike="noStrike"/>
                    </a:p>
                  </a:txBody>
                  <a:tcPr marT="50425" marB="50425" marR="80225" marL="80225"/>
                </a:tc>
              </a:tr>
              <a:tr h="90515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Enquiry Question</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What you are investigating</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Data Collection</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Going out to collect data</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Data Analysis</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What your data shows</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Conclusion </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The answer to your original question</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Evaluation</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What went well and what could be improved next time?</a:t>
                      </a:r>
                      <a:endParaRPr sz="1100" u="none" cap="none" strike="noStrike"/>
                    </a:p>
                  </a:txBody>
                  <a:tcPr marT="50425" marB="50425" marR="80225" marL="80225"/>
                </a:tc>
              </a:tr>
            </a:tbl>
          </a:graphicData>
        </a:graphic>
      </p:graphicFrame>
      <p:pic>
        <p:nvPicPr>
          <p:cNvPr descr="Quantitative and Qualitative Data - Corbettmaths - YouTube" id="1429" name="Google Shape;1429;p70"/>
          <p:cNvPicPr preferRelativeResize="0"/>
          <p:nvPr>
            <p:ph idx="1" type="body"/>
          </p:nvPr>
        </p:nvPicPr>
        <p:blipFill rotWithShape="1">
          <a:blip r:embed="rId4">
            <a:alphaModFix/>
          </a:blip>
          <a:srcRect b="32610" l="0" r="0" t="0"/>
          <a:stretch/>
        </p:blipFill>
        <p:spPr>
          <a:xfrm>
            <a:off x="3123294" y="2207241"/>
            <a:ext cx="3300000" cy="1572900"/>
          </a:xfrm>
          <a:prstGeom prst="rect">
            <a:avLst/>
          </a:prstGeom>
          <a:noFill/>
          <a:ln>
            <a:noFill/>
          </a:ln>
        </p:spPr>
      </p:pic>
      <p:pic>
        <p:nvPicPr>
          <p:cNvPr id="1430" name="Google Shape;1430;p70"/>
          <p:cNvPicPr preferRelativeResize="0"/>
          <p:nvPr/>
        </p:nvPicPr>
        <p:blipFill rotWithShape="1">
          <a:blip r:embed="rId5">
            <a:alphaModFix/>
          </a:blip>
          <a:srcRect b="0" l="0" r="0" t="0"/>
          <a:stretch/>
        </p:blipFill>
        <p:spPr>
          <a:xfrm>
            <a:off x="3607442" y="3912326"/>
            <a:ext cx="2173657" cy="2233907"/>
          </a:xfrm>
          <a:prstGeom prst="rect">
            <a:avLst/>
          </a:prstGeom>
          <a:noFill/>
          <a:ln>
            <a:noFill/>
          </a:ln>
        </p:spPr>
      </p:pic>
      <p:pic>
        <p:nvPicPr>
          <p:cNvPr id="1431" name="Google Shape;1431;p70"/>
          <p:cNvPicPr preferRelativeResize="0"/>
          <p:nvPr/>
        </p:nvPicPr>
        <p:blipFill rotWithShape="1">
          <a:blip r:embed="rId6">
            <a:alphaModFix/>
          </a:blip>
          <a:srcRect b="0" l="0" r="0" t="0"/>
          <a:stretch/>
        </p:blipFill>
        <p:spPr>
          <a:xfrm>
            <a:off x="6711608" y="2690941"/>
            <a:ext cx="3407017" cy="1849043"/>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6" name="Shape 1436"/>
        <p:cNvGrpSpPr/>
        <p:nvPr/>
      </p:nvGrpSpPr>
      <p:grpSpPr>
        <a:xfrm>
          <a:off x="0" y="0"/>
          <a:ext cx="0" cy="0"/>
          <a:chOff x="0" y="0"/>
          <a:chExt cx="0" cy="0"/>
        </a:xfrm>
      </p:grpSpPr>
      <p:sp>
        <p:nvSpPr>
          <p:cNvPr id="1437" name="Google Shape;1437;p71"/>
          <p:cNvSpPr txBox="1"/>
          <p:nvPr>
            <p:ph type="title"/>
          </p:nvPr>
        </p:nvSpPr>
        <p:spPr>
          <a:xfrm>
            <a:off x="608813" y="184398"/>
            <a:ext cx="66201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latin typeface="Arial"/>
                <a:ea typeface="Arial"/>
                <a:cs typeface="Arial"/>
                <a:sym typeface="Arial"/>
              </a:rPr>
              <a:t>Geography Year 7 – Map Skills  </a:t>
            </a:r>
            <a:endParaRPr b="1" sz="3301">
              <a:latin typeface="Arial"/>
              <a:ea typeface="Arial"/>
              <a:cs typeface="Arial"/>
              <a:sym typeface="Arial"/>
            </a:endParaRPr>
          </a:p>
        </p:txBody>
      </p:sp>
      <p:sp>
        <p:nvSpPr>
          <p:cNvPr id="1438" name="Google Shape;1438;p71"/>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439" name="Google Shape;1439;p71"/>
          <p:cNvSpPr/>
          <p:nvPr/>
        </p:nvSpPr>
        <p:spPr>
          <a:xfrm>
            <a:off x="672497" y="2110603"/>
            <a:ext cx="22200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440" name="Google Shape;1440;p71"/>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441" name="Google Shape;1441;p71"/>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442" name="Google Shape;1442;p71"/>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443" name="Google Shape;1443;p71"/>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sp>
        <p:nvSpPr>
          <p:cNvPr id="1444" name="Google Shape;1444;p71"/>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sp>
        <p:nvSpPr>
          <p:cNvPr id="1445" name="Google Shape;1445;p71"/>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446" name="Google Shape;1446;p71"/>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1447" name="Google Shape;1447;p71"/>
          <p:cNvGraphicFramePr/>
          <p:nvPr/>
        </p:nvGraphicFramePr>
        <p:xfrm>
          <a:off x="713276" y="2153386"/>
          <a:ext cx="3000000" cy="3000000"/>
        </p:xfrm>
        <a:graphic>
          <a:graphicData uri="http://schemas.openxmlformats.org/drawingml/2006/table">
            <a:tbl>
              <a:tblPr>
                <a:noFill/>
                <a:tableStyleId>{99D3A40B-F65B-47CD-AD8B-BC7DB1C6330C}</a:tableStyleId>
              </a:tblPr>
              <a:tblGrid>
                <a:gridCol w="870475"/>
                <a:gridCol w="1308700"/>
              </a:tblGrid>
              <a:tr h="58025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Compass</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A tool used to measure direction</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Contour Lines</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Lines that join up areas of equal height on a map</a:t>
                      </a:r>
                      <a:endParaRPr sz="1100" u="none" cap="none" strike="noStrike"/>
                    </a:p>
                  </a:txBody>
                  <a:tcPr marT="50425" marB="50425" marR="80225" marL="80225"/>
                </a:tc>
              </a:tr>
              <a:tr h="90515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Line of Latitude</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Lines which are drawn parallel around the globe</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Lines of Longitude</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Lines which connect the north and south poles</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Four Figure</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Four numbers that locate a square on a map</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Six Figure </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Six numbers that accurately locate a place on a map</a:t>
                      </a:r>
                      <a:endParaRPr sz="110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100" u="none" cap="none" strike="noStrike"/>
                        <a:t>Spot Height</a:t>
                      </a:r>
                      <a:endParaRPr sz="110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100" u="none" cap="none" strike="noStrike"/>
                        <a:t>A black dot on a map that tells you how high an exact point is</a:t>
                      </a:r>
                      <a:endParaRPr sz="1100" u="none" cap="none" strike="noStrike"/>
                    </a:p>
                  </a:txBody>
                  <a:tcPr marT="50425" marB="50425" marR="80225" marL="80225"/>
                </a:tc>
              </a:tr>
            </a:tbl>
          </a:graphicData>
        </a:graphic>
      </p:graphicFrame>
      <p:sp>
        <p:nvSpPr>
          <p:cNvPr id="1448" name="Google Shape;1448;p71"/>
          <p:cNvSpPr txBox="1"/>
          <p:nvPr/>
        </p:nvSpPr>
        <p:spPr>
          <a:xfrm>
            <a:off x="3106050" y="2040000"/>
            <a:ext cx="3394800" cy="3102600"/>
          </a:xfrm>
          <a:prstGeom prst="rect">
            <a:avLst/>
          </a:prstGeom>
          <a:noFill/>
          <a:ln>
            <a:noFill/>
          </a:ln>
        </p:spPr>
        <p:txBody>
          <a:bodyPr anchorCtr="0" anchor="t" bIns="91425" lIns="91425" spcFirstLastPara="1" rIns="91425" wrap="square" tIns="91425">
            <a:spAutoFit/>
          </a:bodyPr>
          <a:lstStyle/>
          <a:p>
            <a:pPr indent="0" lvl="0" marL="0" rtl="0" algn="l">
              <a:lnSpc>
                <a:spcPct val="114286"/>
              </a:lnSpc>
              <a:spcBef>
                <a:spcPts val="0"/>
              </a:spcBef>
              <a:spcAft>
                <a:spcPts val="0"/>
              </a:spcAft>
              <a:buNone/>
            </a:pPr>
            <a:r>
              <a:rPr b="1" lang="en-GB" sz="1700">
                <a:solidFill>
                  <a:srgbClr val="141414"/>
                </a:solidFill>
                <a:highlight>
                  <a:srgbClr val="FFFFFF"/>
                </a:highlight>
              </a:rPr>
              <a:t>What are map symbols?</a:t>
            </a:r>
            <a:endParaRPr b="1" sz="1700">
              <a:solidFill>
                <a:srgbClr val="141414"/>
              </a:solidFill>
              <a:highlight>
                <a:srgbClr val="FFFFFF"/>
              </a:highlight>
            </a:endParaRPr>
          </a:p>
          <a:p>
            <a:pPr indent="0" lvl="0" marL="0" rtl="0" algn="l">
              <a:lnSpc>
                <a:spcPct val="115000"/>
              </a:lnSpc>
              <a:spcBef>
                <a:spcPts val="0"/>
              </a:spcBef>
              <a:spcAft>
                <a:spcPts val="0"/>
              </a:spcAft>
              <a:buNone/>
            </a:pPr>
            <a:r>
              <a:rPr lang="en-GB" sz="1100">
                <a:solidFill>
                  <a:srgbClr val="141414"/>
                </a:solidFill>
                <a:highlight>
                  <a:srgbClr val="FFFFFF"/>
                </a:highlight>
              </a:rPr>
              <a:t>Maps contain a lot of information about the areas of land that they show. There are too many features to label everything using text, so we use map symbols.</a:t>
            </a:r>
            <a:endParaRPr sz="1100">
              <a:solidFill>
                <a:srgbClr val="141414"/>
              </a:solidFill>
              <a:highlight>
                <a:srgbClr val="FFFFFF"/>
              </a:highlight>
            </a:endParaRPr>
          </a:p>
          <a:p>
            <a:pPr indent="0" lvl="0" marL="0" rtl="0" algn="l">
              <a:lnSpc>
                <a:spcPct val="115000"/>
              </a:lnSpc>
              <a:spcBef>
                <a:spcPts val="1200"/>
              </a:spcBef>
              <a:spcAft>
                <a:spcPts val="0"/>
              </a:spcAft>
              <a:buNone/>
            </a:pPr>
            <a:r>
              <a:rPr lang="en-GB" sz="1100">
                <a:solidFill>
                  <a:srgbClr val="141414"/>
                </a:solidFill>
                <a:highlight>
                  <a:srgbClr val="FFFFFF"/>
                </a:highlight>
              </a:rPr>
              <a:t>Map symbols can include letters, coloured areas, pictures or lines. These symbols can be used to show the location of different features such as roads, viewpoints, bus stations, train stations, schools and post offices.</a:t>
            </a:r>
            <a:endParaRPr sz="1100">
              <a:solidFill>
                <a:srgbClr val="141414"/>
              </a:solidFill>
              <a:highlight>
                <a:srgbClr val="FFFFFF"/>
              </a:highlight>
            </a:endParaRPr>
          </a:p>
          <a:p>
            <a:pPr indent="0" lvl="0" marL="0" rtl="0" algn="l">
              <a:lnSpc>
                <a:spcPct val="115000"/>
              </a:lnSpc>
              <a:spcBef>
                <a:spcPts val="1200"/>
              </a:spcBef>
              <a:spcAft>
                <a:spcPts val="0"/>
              </a:spcAft>
              <a:buNone/>
            </a:pPr>
            <a:r>
              <a:rPr lang="en-GB" sz="1100">
                <a:solidFill>
                  <a:srgbClr val="141414"/>
                </a:solidFill>
                <a:highlight>
                  <a:srgbClr val="FFFFFF"/>
                </a:highlight>
              </a:rPr>
              <a:t>Have a look at this slideshow to see examples of map symbols used on Ordnance Survey (OS) maps.</a:t>
            </a:r>
            <a:endParaRPr sz="1100">
              <a:solidFill>
                <a:srgbClr val="141414"/>
              </a:solidFill>
              <a:highlight>
                <a:srgbClr val="FFFFFF"/>
              </a:highlight>
            </a:endParaRPr>
          </a:p>
        </p:txBody>
      </p:sp>
      <p:pic>
        <p:nvPicPr>
          <p:cNvPr id="1449" name="Google Shape;1449;p71"/>
          <p:cNvPicPr preferRelativeResize="0"/>
          <p:nvPr/>
        </p:nvPicPr>
        <p:blipFill>
          <a:blip r:embed="rId4">
            <a:alphaModFix/>
          </a:blip>
          <a:stretch>
            <a:fillRect/>
          </a:stretch>
        </p:blipFill>
        <p:spPr>
          <a:xfrm>
            <a:off x="6714396" y="2143563"/>
            <a:ext cx="3394799" cy="1962934"/>
          </a:xfrm>
          <a:prstGeom prst="rect">
            <a:avLst/>
          </a:prstGeom>
          <a:noFill/>
          <a:ln>
            <a:noFill/>
          </a:ln>
        </p:spPr>
      </p:pic>
      <p:pic>
        <p:nvPicPr>
          <p:cNvPr id="1450" name="Google Shape;1450;p71"/>
          <p:cNvPicPr preferRelativeResize="0"/>
          <p:nvPr/>
        </p:nvPicPr>
        <p:blipFill>
          <a:blip r:embed="rId5">
            <a:alphaModFix/>
          </a:blip>
          <a:stretch>
            <a:fillRect/>
          </a:stretch>
        </p:blipFill>
        <p:spPr>
          <a:xfrm>
            <a:off x="6653800" y="4402047"/>
            <a:ext cx="3455700" cy="1994227"/>
          </a:xfrm>
          <a:prstGeom prst="rect">
            <a:avLst/>
          </a:prstGeom>
          <a:noFill/>
          <a:ln>
            <a:noFill/>
          </a:ln>
        </p:spPr>
      </p:pic>
      <p:pic>
        <p:nvPicPr>
          <p:cNvPr id="1451" name="Google Shape;1451;p71"/>
          <p:cNvPicPr preferRelativeResize="0"/>
          <p:nvPr/>
        </p:nvPicPr>
        <p:blipFill>
          <a:blip r:embed="rId6">
            <a:alphaModFix/>
          </a:blip>
          <a:stretch>
            <a:fillRect/>
          </a:stretch>
        </p:blipFill>
        <p:spPr>
          <a:xfrm>
            <a:off x="3106046" y="5040696"/>
            <a:ext cx="3178288" cy="180627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6" name="Shape 1456"/>
        <p:cNvGrpSpPr/>
        <p:nvPr/>
      </p:nvGrpSpPr>
      <p:grpSpPr>
        <a:xfrm>
          <a:off x="0" y="0"/>
          <a:ext cx="0" cy="0"/>
          <a:chOff x="0" y="0"/>
          <a:chExt cx="0" cy="0"/>
        </a:xfrm>
      </p:grpSpPr>
      <p:sp>
        <p:nvSpPr>
          <p:cNvPr id="1457" name="Google Shape;1457;p72"/>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3301"/>
              <a:buFont typeface="Play"/>
              <a:buNone/>
            </a:pPr>
            <a:r>
              <a:rPr b="1" lang="en-GB" sz="3301">
                <a:latin typeface="Arial"/>
                <a:ea typeface="Arial"/>
                <a:cs typeface="Arial"/>
                <a:sym typeface="Arial"/>
              </a:rPr>
              <a:t>Geography Year 7 - Settlement</a:t>
            </a:r>
            <a:endParaRPr b="1" sz="3301"/>
          </a:p>
        </p:txBody>
      </p:sp>
      <p:sp>
        <p:nvSpPr>
          <p:cNvPr id="1458" name="Google Shape;1458;p72"/>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Arial"/>
                <a:ea typeface="Arial"/>
                <a:cs typeface="Arial"/>
                <a:sym typeface="Arial"/>
              </a:rPr>
              <a:t>K</a:t>
            </a:r>
            <a:endParaRPr b="0" i="0" sz="1396" u="none" cap="none" strike="noStrike">
              <a:solidFill>
                <a:srgbClr val="000000"/>
              </a:solidFill>
              <a:latin typeface="Arial"/>
              <a:ea typeface="Arial"/>
              <a:cs typeface="Arial"/>
              <a:sym typeface="Arial"/>
            </a:endParaRPr>
          </a:p>
        </p:txBody>
      </p:sp>
      <p:sp>
        <p:nvSpPr>
          <p:cNvPr id="1459" name="Google Shape;1459;p72"/>
          <p:cNvSpPr/>
          <p:nvPr/>
        </p:nvSpPr>
        <p:spPr>
          <a:xfrm>
            <a:off x="735075" y="2039996"/>
            <a:ext cx="2157600" cy="49563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1460" name="Google Shape;1460;p72"/>
          <p:cNvSpPr/>
          <p:nvPr/>
        </p:nvSpPr>
        <p:spPr>
          <a:xfrm>
            <a:off x="735075" y="1343999"/>
            <a:ext cx="21576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Terms</a:t>
            </a:r>
            <a:endParaRPr b="0" i="0" sz="1396" u="none" cap="none" strike="noStrike">
              <a:solidFill>
                <a:srgbClr val="000000"/>
              </a:solidFill>
              <a:latin typeface="Arial"/>
              <a:ea typeface="Arial"/>
              <a:cs typeface="Arial"/>
              <a:sym typeface="Arial"/>
            </a:endParaRPr>
          </a:p>
        </p:txBody>
      </p:sp>
      <p:sp>
        <p:nvSpPr>
          <p:cNvPr id="1461" name="Google Shape;1461;p72"/>
          <p:cNvSpPr/>
          <p:nvPr/>
        </p:nvSpPr>
        <p:spPr>
          <a:xfrm>
            <a:off x="3045309" y="2039996"/>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Arial"/>
              <a:ea typeface="Arial"/>
              <a:cs typeface="Arial"/>
              <a:sym typeface="Arial"/>
            </a:endParaRPr>
          </a:p>
        </p:txBody>
      </p:sp>
      <p:sp>
        <p:nvSpPr>
          <p:cNvPr id="1462" name="Google Shape;1462;p72"/>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Arial"/>
                <a:ea typeface="Arial"/>
                <a:cs typeface="Arial"/>
                <a:sym typeface="Arial"/>
              </a:rPr>
              <a:t>Key Concepts</a:t>
            </a:r>
            <a:endParaRPr b="0" i="0" sz="1396" u="none" cap="none" strike="noStrike">
              <a:solidFill>
                <a:srgbClr val="000000"/>
              </a:solidFill>
              <a:latin typeface="Arial"/>
              <a:ea typeface="Arial"/>
              <a:cs typeface="Arial"/>
              <a:sym typeface="Arial"/>
            </a:endParaRPr>
          </a:p>
        </p:txBody>
      </p:sp>
      <p:sp>
        <p:nvSpPr>
          <p:cNvPr id="1463" name="Google Shape;1463;p72"/>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Arial"/>
              <a:ea typeface="Arial"/>
              <a:cs typeface="Arial"/>
              <a:sym typeface="Arial"/>
            </a:endParaRPr>
          </a:p>
        </p:txBody>
      </p:sp>
      <p:sp>
        <p:nvSpPr>
          <p:cNvPr id="1464" name="Google Shape;1464;p72"/>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graphicFrame>
        <p:nvGraphicFramePr>
          <p:cNvPr id="1465" name="Google Shape;1465;p72"/>
          <p:cNvGraphicFramePr/>
          <p:nvPr/>
        </p:nvGraphicFramePr>
        <p:xfrm>
          <a:off x="735075" y="2058752"/>
          <a:ext cx="3000000" cy="3000000"/>
        </p:xfrm>
        <a:graphic>
          <a:graphicData uri="http://schemas.openxmlformats.org/drawingml/2006/table">
            <a:tbl>
              <a:tblPr>
                <a:noFill/>
                <a:tableStyleId>{99D3A40B-F65B-47CD-AD8B-BC7DB1C6330C}</a:tableStyleId>
              </a:tblPr>
              <a:tblGrid>
                <a:gridCol w="906575"/>
                <a:gridCol w="1231850"/>
              </a:tblGrid>
              <a:tr h="580250">
                <a:tc>
                  <a:txBody>
                    <a:bodyPr/>
                    <a:lstStyle/>
                    <a:p>
                      <a:pPr indent="0" lvl="0" marL="0" marR="0" rtl="0" algn="just">
                        <a:lnSpc>
                          <a:spcPct val="100000"/>
                        </a:lnSpc>
                        <a:spcBef>
                          <a:spcPts val="0"/>
                        </a:spcBef>
                        <a:spcAft>
                          <a:spcPts val="0"/>
                        </a:spcAft>
                        <a:buClr>
                          <a:srgbClr val="000000"/>
                        </a:buClr>
                        <a:buSzPts val="1176"/>
                        <a:buFont typeface="Arial"/>
                        <a:buNone/>
                      </a:pPr>
                      <a:r>
                        <a:rPr lang="en-GB" sz="1050" u="none" cap="none" strike="noStrike"/>
                        <a:t>Settlement</a:t>
                      </a:r>
                      <a:endParaRPr sz="105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050" u="none" cap="none" strike="noStrike"/>
                        <a:t>A place where people live</a:t>
                      </a:r>
                      <a:endParaRPr sz="105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050" u="none" cap="none" strike="noStrike"/>
                        <a:t>Site</a:t>
                      </a:r>
                      <a:endParaRPr sz="105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050" u="none" cap="none" strike="noStrike"/>
                        <a:t>The location of a settlement and characteristics of the land it is built on</a:t>
                      </a:r>
                      <a:endParaRPr sz="1050" u="none" cap="none" strike="noStrike"/>
                    </a:p>
                  </a:txBody>
                  <a:tcPr marT="50425" marB="50425" marR="80225" marL="80225"/>
                </a:tc>
              </a:tr>
              <a:tr h="905150">
                <a:tc>
                  <a:txBody>
                    <a:bodyPr/>
                    <a:lstStyle/>
                    <a:p>
                      <a:pPr indent="0" lvl="0" marL="0" marR="0" rtl="0" algn="l">
                        <a:lnSpc>
                          <a:spcPct val="100000"/>
                        </a:lnSpc>
                        <a:spcBef>
                          <a:spcPts val="0"/>
                        </a:spcBef>
                        <a:spcAft>
                          <a:spcPts val="0"/>
                        </a:spcAft>
                        <a:buClr>
                          <a:srgbClr val="000000"/>
                        </a:buClr>
                        <a:buSzPts val="1176"/>
                        <a:buFont typeface="Arial"/>
                        <a:buNone/>
                      </a:pPr>
                      <a:r>
                        <a:rPr lang="en-GB" sz="1050" u="none" cap="none" strike="noStrike"/>
                        <a:t>Situation</a:t>
                      </a:r>
                      <a:endParaRPr sz="105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050" u="none" cap="none" strike="noStrike"/>
                        <a:t>The location of a settlement in relation to surrounding features like rivers, roads, or other settlements.</a:t>
                      </a:r>
                      <a:endParaRPr sz="105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050" u="none" cap="none" strike="noStrike"/>
                        <a:t>Urban </a:t>
                      </a:r>
                      <a:endParaRPr sz="105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050" u="none" cap="none" strike="noStrike"/>
                        <a:t>An area that is developed and built-up, like a town or city.</a:t>
                      </a:r>
                      <a:endParaRPr sz="105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050" u="none" cap="none" strike="noStrike"/>
                        <a:t>Rural</a:t>
                      </a:r>
                      <a:endParaRPr sz="105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050" u="none" cap="none" strike="noStrike"/>
                        <a:t>An area in the countryside</a:t>
                      </a:r>
                      <a:endParaRPr sz="1050" u="none" cap="none" strike="noStrike"/>
                    </a:p>
                  </a:txBody>
                  <a:tcPr marT="50425" marB="50425" marR="80225" marL="80225"/>
                </a:tc>
              </a:tr>
              <a:tr h="547400">
                <a:tc>
                  <a:txBody>
                    <a:bodyPr/>
                    <a:lstStyle/>
                    <a:p>
                      <a:pPr indent="0" lvl="0" marL="0" marR="0" rtl="0" algn="l">
                        <a:lnSpc>
                          <a:spcPct val="100000"/>
                        </a:lnSpc>
                        <a:spcBef>
                          <a:spcPts val="0"/>
                        </a:spcBef>
                        <a:spcAft>
                          <a:spcPts val="0"/>
                        </a:spcAft>
                        <a:buClr>
                          <a:srgbClr val="000000"/>
                        </a:buClr>
                        <a:buSzPts val="1176"/>
                        <a:buFont typeface="Arial"/>
                        <a:buNone/>
                      </a:pPr>
                      <a:r>
                        <a:rPr lang="en-GB" sz="1050" u="none" cap="none" strike="noStrike"/>
                        <a:t>Function</a:t>
                      </a:r>
                      <a:endParaRPr sz="1050" u="none" cap="none" strike="noStrike"/>
                    </a:p>
                  </a:txBody>
                  <a:tcPr marT="50425" marB="50425" marR="80225" marL="80225"/>
                </a:tc>
                <a:tc>
                  <a:txBody>
                    <a:bodyPr/>
                    <a:lstStyle/>
                    <a:p>
                      <a:pPr indent="0" lvl="0" marL="0" marR="0" rtl="0" algn="ctr">
                        <a:lnSpc>
                          <a:spcPct val="100000"/>
                        </a:lnSpc>
                        <a:spcBef>
                          <a:spcPts val="0"/>
                        </a:spcBef>
                        <a:spcAft>
                          <a:spcPts val="0"/>
                        </a:spcAft>
                        <a:buClr>
                          <a:srgbClr val="000000"/>
                        </a:buClr>
                        <a:buSzPts val="1176"/>
                        <a:buFont typeface="Arial"/>
                        <a:buNone/>
                      </a:pPr>
                      <a:r>
                        <a:rPr lang="en-GB" sz="1050" u="none" cap="none" strike="noStrike"/>
                        <a:t>The main purpose or activity of a settlement.</a:t>
                      </a:r>
                      <a:endParaRPr sz="1050" u="none" cap="none" strike="noStrike"/>
                    </a:p>
                  </a:txBody>
                  <a:tcPr marT="50425" marB="50425" marR="80225" marL="80225"/>
                </a:tc>
              </a:tr>
            </a:tbl>
          </a:graphicData>
        </a:graphic>
      </p:graphicFrame>
      <p:sp>
        <p:nvSpPr>
          <p:cNvPr id="1466" name="Google Shape;1466;p72"/>
          <p:cNvSpPr txBox="1"/>
          <p:nvPr/>
        </p:nvSpPr>
        <p:spPr>
          <a:xfrm>
            <a:off x="3142019" y="2058744"/>
            <a:ext cx="3243300" cy="1728600"/>
          </a:xfrm>
          <a:prstGeom prst="rect">
            <a:avLst/>
          </a:prstGeom>
          <a:noFill/>
          <a:ln>
            <a:noFill/>
          </a:ln>
        </p:spPr>
        <p:txBody>
          <a:bodyPr anchorCtr="0" anchor="t" bIns="43500" lIns="87050" spcFirstLastPara="1" rIns="87050" wrap="square" tIns="43500">
            <a:spAutoFit/>
          </a:bodyPr>
          <a:lstStyle/>
          <a:p>
            <a:pPr indent="0" lvl="0" marL="0" marR="0" rtl="0" algn="l">
              <a:lnSpc>
                <a:spcPct val="100000"/>
              </a:lnSpc>
              <a:spcBef>
                <a:spcPts val="0"/>
              </a:spcBef>
              <a:spcAft>
                <a:spcPts val="0"/>
              </a:spcAft>
              <a:buClr>
                <a:srgbClr val="000000"/>
              </a:buClr>
              <a:buSzPts val="1777"/>
              <a:buFont typeface="Arial"/>
              <a:buNone/>
            </a:pPr>
            <a:r>
              <a:rPr b="1" i="0" lang="en-GB" sz="1577" u="none" cap="none" strike="noStrike">
                <a:solidFill>
                  <a:schemeClr val="dk1"/>
                </a:solidFill>
                <a:latin typeface="Arial"/>
                <a:ea typeface="Arial"/>
                <a:cs typeface="Arial"/>
                <a:sym typeface="Arial"/>
              </a:rPr>
              <a:t>Site location factor</a:t>
            </a:r>
            <a:endParaRPr sz="1196"/>
          </a:p>
          <a:p>
            <a:pPr indent="0" lvl="0" marL="0" marR="0" rtl="0" algn="just">
              <a:lnSpc>
                <a:spcPct val="100000"/>
              </a:lnSpc>
              <a:spcBef>
                <a:spcPts val="0"/>
              </a:spcBef>
              <a:spcAft>
                <a:spcPts val="0"/>
              </a:spcAft>
              <a:buClr>
                <a:srgbClr val="000000"/>
              </a:buClr>
              <a:buSzPts val="1777"/>
              <a:buFont typeface="Arial"/>
              <a:buNone/>
            </a:pPr>
            <a:r>
              <a:t/>
            </a:r>
            <a:endParaRPr b="1" i="0" sz="1196"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77"/>
              <a:buFont typeface="Arial"/>
              <a:buNone/>
            </a:pPr>
            <a:r>
              <a:rPr b="0" i="0" lang="en-GB" sz="1577" u="none" cap="none" strike="noStrike">
                <a:solidFill>
                  <a:schemeClr val="dk1"/>
                </a:solidFill>
                <a:latin typeface="Arial"/>
                <a:ea typeface="Arial"/>
                <a:cs typeface="Arial"/>
                <a:sym typeface="Arial"/>
              </a:rPr>
              <a:t>A physical or natural feature of the land that influences where a settlement is first established, such as access to water, flat land, fertile soil, or natural defence.</a:t>
            </a:r>
            <a:endParaRPr b="0" i="0" sz="1577" u="none" cap="none" strike="noStrike">
              <a:solidFill>
                <a:srgbClr val="000000"/>
              </a:solidFill>
              <a:latin typeface="Arial"/>
              <a:ea typeface="Arial"/>
              <a:cs typeface="Arial"/>
              <a:sym typeface="Arial"/>
            </a:endParaRPr>
          </a:p>
        </p:txBody>
      </p:sp>
      <p:pic>
        <p:nvPicPr>
          <p:cNvPr id="1467" name="Google Shape;1467;p72"/>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468" name="Google Shape;1468;p72"/>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descr="Site and Settlement | Teaching Resources" id="1469" name="Google Shape;1469;p72"/>
          <p:cNvPicPr preferRelativeResize="0"/>
          <p:nvPr>
            <p:ph idx="1" type="body"/>
          </p:nvPr>
        </p:nvPicPr>
        <p:blipFill rotWithShape="1">
          <a:blip r:embed="rId4">
            <a:alphaModFix/>
          </a:blip>
          <a:srcRect b="0" l="0" r="0" t="12157"/>
          <a:stretch/>
        </p:blipFill>
        <p:spPr>
          <a:xfrm>
            <a:off x="3108275" y="3932875"/>
            <a:ext cx="3330000" cy="2758800"/>
          </a:xfrm>
          <a:prstGeom prst="rect">
            <a:avLst/>
          </a:prstGeom>
          <a:noFill/>
          <a:ln>
            <a:noFill/>
          </a:ln>
        </p:spPr>
      </p:pic>
      <p:sp>
        <p:nvSpPr>
          <p:cNvPr id="1470" name="Google Shape;1470;p72"/>
          <p:cNvSpPr txBox="1"/>
          <p:nvPr/>
        </p:nvSpPr>
        <p:spPr>
          <a:xfrm>
            <a:off x="6672800" y="2058750"/>
            <a:ext cx="3522600" cy="1620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a:solidFill>
                  <a:srgbClr val="141414"/>
                </a:solidFill>
                <a:highlight>
                  <a:srgbClr val="FFFFFF"/>
                </a:highlight>
              </a:rPr>
              <a:t>What makes a settlement?</a:t>
            </a:r>
            <a:endParaRPr b="1">
              <a:solidFill>
                <a:srgbClr val="141414"/>
              </a:solidFill>
              <a:highlight>
                <a:srgbClr val="FFFFFF"/>
              </a:highlight>
            </a:endParaRPr>
          </a:p>
          <a:p>
            <a:pPr indent="0" lvl="0" marL="0" rtl="0" algn="l">
              <a:lnSpc>
                <a:spcPct val="115000"/>
              </a:lnSpc>
              <a:spcBef>
                <a:spcPts val="0"/>
              </a:spcBef>
              <a:spcAft>
                <a:spcPts val="0"/>
              </a:spcAft>
              <a:buNone/>
            </a:pPr>
            <a:r>
              <a:rPr lang="en-GB" sz="1200">
                <a:solidFill>
                  <a:srgbClr val="141414"/>
                </a:solidFill>
                <a:highlight>
                  <a:srgbClr val="FFFFFF"/>
                </a:highlight>
              </a:rPr>
              <a:t>Settlements are places where people live and sometimes work. They can be small or large.</a:t>
            </a:r>
            <a:endParaRPr sz="1200">
              <a:solidFill>
                <a:srgbClr val="141414"/>
              </a:solidFill>
              <a:highlight>
                <a:srgbClr val="FFFFFF"/>
              </a:highlight>
            </a:endParaRPr>
          </a:p>
          <a:p>
            <a:pPr indent="0" lvl="0" marL="0" rtl="0" algn="l">
              <a:lnSpc>
                <a:spcPct val="115000"/>
              </a:lnSpc>
              <a:spcBef>
                <a:spcPts val="600"/>
              </a:spcBef>
              <a:spcAft>
                <a:spcPts val="0"/>
              </a:spcAft>
              <a:buNone/>
            </a:pPr>
            <a:r>
              <a:rPr lang="en-GB" sz="1200">
                <a:solidFill>
                  <a:srgbClr val="141414"/>
                </a:solidFill>
                <a:highlight>
                  <a:srgbClr val="FFFFFF"/>
                </a:highlight>
              </a:rPr>
              <a:t>This depends on how many people live there and how many facilities there are.</a:t>
            </a:r>
            <a:endParaRPr sz="1200">
              <a:solidFill>
                <a:srgbClr val="141414"/>
              </a:solidFill>
              <a:highlight>
                <a:srgbClr val="FFFFFF"/>
              </a:highlight>
            </a:endParaRPr>
          </a:p>
          <a:p>
            <a:pPr indent="0" lvl="0" marL="457200" rtl="0" algn="l">
              <a:lnSpc>
                <a:spcPct val="115000"/>
              </a:lnSpc>
              <a:spcBef>
                <a:spcPts val="600"/>
              </a:spcBef>
              <a:spcAft>
                <a:spcPts val="600"/>
              </a:spcAft>
              <a:buNone/>
            </a:pPr>
            <a:r>
              <a:t/>
            </a:r>
            <a:endParaRPr sz="1200">
              <a:solidFill>
                <a:srgbClr val="141414"/>
              </a:solidFill>
              <a:highlight>
                <a:srgbClr val="FFFFFF"/>
              </a:highlight>
            </a:endParaRPr>
          </a:p>
        </p:txBody>
      </p:sp>
      <p:pic>
        <p:nvPicPr>
          <p:cNvPr id="1471" name="Google Shape;1471;p72"/>
          <p:cNvPicPr preferRelativeResize="0"/>
          <p:nvPr/>
        </p:nvPicPr>
        <p:blipFill>
          <a:blip r:embed="rId5">
            <a:alphaModFix/>
          </a:blip>
          <a:stretch>
            <a:fillRect/>
          </a:stretch>
        </p:blipFill>
        <p:spPr>
          <a:xfrm>
            <a:off x="6793497" y="3595422"/>
            <a:ext cx="3243300" cy="2335469"/>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sp>
        <p:nvSpPr>
          <p:cNvPr id="1477" name="Google Shape;1477;p73"/>
          <p:cNvSpPr txBox="1"/>
          <p:nvPr>
            <p:ph type="title"/>
          </p:nvPr>
        </p:nvSpPr>
        <p:spPr>
          <a:xfrm>
            <a:off x="608813" y="184398"/>
            <a:ext cx="56436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4189"/>
              <a:buFont typeface="Calibri"/>
              <a:buNone/>
            </a:pPr>
            <a:r>
              <a:rPr b="1" lang="en-GB" sz="3301">
                <a:solidFill>
                  <a:schemeClr val="dk1"/>
                </a:solidFill>
                <a:latin typeface="Arial"/>
                <a:ea typeface="Arial"/>
                <a:cs typeface="Arial"/>
                <a:sym typeface="Arial"/>
              </a:rPr>
              <a:t>Geography Year 7 – Africa</a:t>
            </a:r>
            <a:endParaRPr b="1" sz="3301">
              <a:latin typeface="Arial"/>
              <a:ea typeface="Arial"/>
              <a:cs typeface="Arial"/>
              <a:sym typeface="Arial"/>
            </a:endParaRPr>
          </a:p>
        </p:txBody>
      </p:sp>
      <p:sp>
        <p:nvSpPr>
          <p:cNvPr id="1478" name="Google Shape;1478;p73"/>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479" name="Google Shape;1479;p73"/>
          <p:cNvSpPr/>
          <p:nvPr/>
        </p:nvSpPr>
        <p:spPr>
          <a:xfrm>
            <a:off x="772609" y="2157488"/>
            <a:ext cx="2062200" cy="48384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480" name="Google Shape;1480;p73"/>
          <p:cNvSpPr/>
          <p:nvPr/>
        </p:nvSpPr>
        <p:spPr>
          <a:xfrm>
            <a:off x="3045317" y="2040004"/>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481" name="Google Shape;1481;p73"/>
          <p:cNvSpPr/>
          <p:nvPr/>
        </p:nvSpPr>
        <p:spPr>
          <a:xfrm>
            <a:off x="3016443" y="3239843"/>
            <a:ext cx="3455700" cy="504000"/>
          </a:xfrm>
          <a:prstGeom prst="rect">
            <a:avLst/>
          </a:prstGeom>
          <a:noFill/>
          <a:ln>
            <a:noFill/>
          </a:ln>
        </p:spPr>
        <p:txBody>
          <a:bodyPr anchorCtr="0" anchor="ctr" bIns="43500" lIns="87050" spcFirstLastPara="1" rIns="87050" wrap="square" tIns="43500">
            <a:noAutofit/>
          </a:bodyPr>
          <a:lstStyle/>
          <a:p>
            <a:pPr indent="0" lvl="0" marL="0" marR="0" rtl="0" algn="l">
              <a:spcBef>
                <a:spcPts val="0"/>
              </a:spcBef>
              <a:spcAft>
                <a:spcPts val="0"/>
              </a:spcAft>
              <a:buClr>
                <a:schemeClr val="dk1"/>
              </a:buClr>
              <a:buSzPts val="1650"/>
              <a:buFont typeface="Calibri"/>
              <a:buNone/>
            </a:pPr>
            <a:r>
              <a:rPr b="0" i="0" lang="en-GB" sz="1650" u="none" cap="none" strike="noStrike">
                <a:solidFill>
                  <a:schemeClr val="dk1"/>
                </a:solidFill>
                <a:latin typeface="Calibri"/>
                <a:ea typeface="Calibri"/>
                <a:cs typeface="Calibri"/>
                <a:sym typeface="Calibri"/>
              </a:rPr>
              <a:t>Africa is a diverse continent with 54 countries. It has deserts like the Sahara, rivers like the Nile, and cities like Nairobi. Urbanisation bings jobs and new challenges to the continent. Misconceptions about Africa are also common. There is a potentially bright future for Africa, with examples such as solar panels in Kenya, which is helping more people to access electricity.</a:t>
            </a:r>
            <a:endParaRPr b="0" i="0" sz="1269" u="none" cap="none" strike="noStrike">
              <a:solidFill>
                <a:schemeClr val="dk1"/>
              </a:solidFill>
              <a:latin typeface="Calibri"/>
              <a:ea typeface="Calibri"/>
              <a:cs typeface="Calibri"/>
              <a:sym typeface="Calibri"/>
            </a:endParaRPr>
          </a:p>
        </p:txBody>
      </p:sp>
      <p:sp>
        <p:nvSpPr>
          <p:cNvPr id="1482" name="Google Shape;1482;p73"/>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pic>
        <p:nvPicPr>
          <p:cNvPr id="1483" name="Google Shape;1483;p73"/>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484" name="Google Shape;1484;p73"/>
          <p:cNvSpPr txBox="1"/>
          <p:nvPr/>
        </p:nvSpPr>
        <p:spPr>
          <a:xfrm>
            <a:off x="772609" y="2098787"/>
            <a:ext cx="2062200" cy="4956300"/>
          </a:xfrm>
          <a:prstGeom prst="rect">
            <a:avLst/>
          </a:prstGeom>
          <a:noFill/>
          <a:ln>
            <a:noFill/>
          </a:ln>
        </p:spPr>
        <p:txBody>
          <a:bodyPr anchorCtr="0" anchor="t" bIns="87050" lIns="87050" spcFirstLastPara="1" rIns="87050" wrap="square" tIns="87050">
            <a:noAutofit/>
          </a:bodyPr>
          <a:lstStyle/>
          <a:p>
            <a:pPr indent="0" lvl="0" marL="0" marR="0" rtl="0" algn="l">
              <a:lnSpc>
                <a:spcPct val="115000"/>
              </a:lnSpc>
              <a:spcBef>
                <a:spcPts val="1143"/>
              </a:spcBef>
              <a:spcAft>
                <a:spcPts val="0"/>
              </a:spcAft>
              <a:buClr>
                <a:schemeClr val="dk1"/>
              </a:buClr>
              <a:buSzPts val="1269"/>
              <a:buFont typeface="Calibri"/>
              <a:buNone/>
            </a:pPr>
            <a:r>
              <a:rPr b="1" i="0" lang="en-GB" sz="1269" u="none" cap="none" strike="noStrike">
                <a:solidFill>
                  <a:schemeClr val="dk1"/>
                </a:solidFill>
                <a:latin typeface="Calibri"/>
                <a:ea typeface="Calibri"/>
                <a:cs typeface="Calibri"/>
                <a:sym typeface="Calibri"/>
              </a:rPr>
              <a:t>Continent</a:t>
            </a:r>
            <a:r>
              <a:rPr b="0" i="0" lang="en-GB" sz="1269" u="none" cap="none" strike="noStrike">
                <a:solidFill>
                  <a:schemeClr val="dk1"/>
                </a:solidFill>
                <a:latin typeface="Calibri"/>
                <a:ea typeface="Calibri"/>
                <a:cs typeface="Calibri"/>
                <a:sym typeface="Calibri"/>
              </a:rPr>
              <a:t> – A large area of land made up of many countries (e.g. Africa, Europe).</a:t>
            </a:r>
            <a:endParaRPr b="0" i="0" sz="1269"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269"/>
              <a:buFont typeface="Calibri"/>
              <a:buNone/>
            </a:pPr>
            <a:r>
              <a:rPr b="1" i="0" lang="en-GB" sz="1269" u="none" cap="none" strike="noStrike">
                <a:solidFill>
                  <a:schemeClr val="dk1"/>
                </a:solidFill>
                <a:latin typeface="Calibri"/>
                <a:ea typeface="Calibri"/>
                <a:cs typeface="Calibri"/>
                <a:sym typeface="Calibri"/>
              </a:rPr>
              <a:t>Urbanisation</a:t>
            </a:r>
            <a:r>
              <a:rPr b="0" i="0" lang="en-GB" sz="1269" u="none" cap="none" strike="noStrike">
                <a:solidFill>
                  <a:schemeClr val="dk1"/>
                </a:solidFill>
                <a:latin typeface="Calibri"/>
                <a:ea typeface="Calibri"/>
                <a:cs typeface="Calibri"/>
                <a:sym typeface="Calibri"/>
              </a:rPr>
              <a:t> – When more people move to live in towns and cities.</a:t>
            </a:r>
            <a:endParaRPr b="0" i="0" sz="1269"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269"/>
              <a:buFont typeface="Calibri"/>
              <a:buNone/>
            </a:pPr>
            <a:r>
              <a:rPr b="1" i="0" lang="en-GB" sz="1269" u="none" cap="none" strike="noStrike">
                <a:solidFill>
                  <a:schemeClr val="dk1"/>
                </a:solidFill>
                <a:latin typeface="Calibri"/>
                <a:ea typeface="Calibri"/>
                <a:cs typeface="Calibri"/>
                <a:sym typeface="Calibri"/>
              </a:rPr>
              <a:t>Infrastructure</a:t>
            </a:r>
            <a:r>
              <a:rPr b="0" i="0" lang="en-GB" sz="1269" u="none" cap="none" strike="noStrike">
                <a:solidFill>
                  <a:schemeClr val="dk1"/>
                </a:solidFill>
                <a:latin typeface="Calibri"/>
                <a:ea typeface="Calibri"/>
                <a:cs typeface="Calibri"/>
                <a:sym typeface="Calibri"/>
              </a:rPr>
              <a:t> – The basic things a place needs: roads, electricity and water pipes.</a:t>
            </a:r>
            <a:endParaRPr b="0" i="0" sz="1269"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269"/>
              <a:buFont typeface="Calibri"/>
              <a:buNone/>
            </a:pPr>
            <a:r>
              <a:rPr b="1" i="0" lang="en-GB" sz="1269" u="none" cap="none" strike="noStrike">
                <a:solidFill>
                  <a:schemeClr val="dk1"/>
                </a:solidFill>
                <a:latin typeface="Calibri"/>
                <a:ea typeface="Calibri"/>
                <a:cs typeface="Calibri"/>
                <a:sym typeface="Calibri"/>
              </a:rPr>
              <a:t>Population distribution</a:t>
            </a:r>
            <a:r>
              <a:rPr b="0" i="0" lang="en-GB" sz="1269" u="none" cap="none" strike="noStrike">
                <a:solidFill>
                  <a:schemeClr val="dk1"/>
                </a:solidFill>
                <a:latin typeface="Calibri"/>
                <a:ea typeface="Calibri"/>
                <a:cs typeface="Calibri"/>
                <a:sym typeface="Calibri"/>
              </a:rPr>
              <a:t> – How people are spread within a country or area.</a:t>
            </a:r>
            <a:endParaRPr b="0" i="0" sz="1269"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269"/>
              <a:buFont typeface="Calibri"/>
              <a:buNone/>
            </a:pPr>
            <a:r>
              <a:rPr b="1" i="0" lang="en-GB" sz="1269" u="none" cap="none" strike="noStrike">
                <a:solidFill>
                  <a:schemeClr val="dk1"/>
                </a:solidFill>
                <a:latin typeface="Calibri"/>
                <a:ea typeface="Calibri"/>
                <a:cs typeface="Calibri"/>
                <a:sym typeface="Calibri"/>
              </a:rPr>
              <a:t>Misconception</a:t>
            </a:r>
            <a:r>
              <a:rPr b="0" i="0" lang="en-GB" sz="1269" u="none" cap="none" strike="noStrike">
                <a:solidFill>
                  <a:schemeClr val="dk1"/>
                </a:solidFill>
                <a:latin typeface="Calibri"/>
                <a:ea typeface="Calibri"/>
                <a:cs typeface="Calibri"/>
                <a:sym typeface="Calibri"/>
              </a:rPr>
              <a:t> – A wrong idea or belief about something.</a:t>
            </a:r>
            <a:br>
              <a:rPr b="0" i="0" lang="en-GB" sz="1143" u="none" cap="none" strike="noStrike">
                <a:solidFill>
                  <a:schemeClr val="dk1"/>
                </a:solidFill>
                <a:latin typeface="Calibri"/>
                <a:ea typeface="Calibri"/>
                <a:cs typeface="Calibri"/>
                <a:sym typeface="Calibri"/>
              </a:rPr>
            </a:br>
            <a:endParaRPr b="0" i="0" sz="1143" u="none" cap="none" strike="noStrike">
              <a:solidFill>
                <a:schemeClr val="dk1"/>
              </a:solidFill>
              <a:latin typeface="Calibri"/>
              <a:ea typeface="Calibri"/>
              <a:cs typeface="Calibri"/>
              <a:sym typeface="Calibri"/>
            </a:endParaRPr>
          </a:p>
          <a:p>
            <a:pPr indent="0" lvl="0" marL="0" marR="0" rtl="0" algn="l">
              <a:spcBef>
                <a:spcPts val="1143"/>
              </a:spcBef>
              <a:spcAft>
                <a:spcPts val="0"/>
              </a:spcAft>
              <a:buClr>
                <a:schemeClr val="dk1"/>
              </a:buClr>
              <a:buSzPts val="1777"/>
              <a:buFont typeface="Arial"/>
              <a:buNone/>
            </a:pPr>
            <a:r>
              <a:t/>
            </a:r>
            <a:endParaRPr b="0" i="0" sz="1777" u="none" cap="none" strike="noStrike">
              <a:solidFill>
                <a:schemeClr val="dk1"/>
              </a:solidFill>
              <a:latin typeface="Calibri"/>
              <a:ea typeface="Calibri"/>
              <a:cs typeface="Calibri"/>
              <a:sym typeface="Calibri"/>
            </a:endParaRPr>
          </a:p>
        </p:txBody>
      </p:sp>
      <p:sp>
        <p:nvSpPr>
          <p:cNvPr id="1485" name="Google Shape;1485;p73"/>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486" name="Google Shape;1486;p73"/>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487" name="Google Shape;1487;p73"/>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sp>
        <p:nvSpPr>
          <p:cNvPr id="1488" name="Google Shape;1488;p73"/>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descr="Map&#10;&#10;Description automatically generated" id="1489" name="Google Shape;1489;p73"/>
          <p:cNvPicPr preferRelativeResize="0"/>
          <p:nvPr>
            <p:ph idx="1" type="body"/>
          </p:nvPr>
        </p:nvPicPr>
        <p:blipFill rotWithShape="1">
          <a:blip r:embed="rId4">
            <a:alphaModFix/>
          </a:blip>
          <a:srcRect b="0" l="0" r="0" t="0"/>
          <a:stretch/>
        </p:blipFill>
        <p:spPr>
          <a:xfrm>
            <a:off x="6711615" y="2420594"/>
            <a:ext cx="1531500" cy="1509000"/>
          </a:xfrm>
          <a:prstGeom prst="rect">
            <a:avLst/>
          </a:prstGeom>
          <a:noFill/>
          <a:ln>
            <a:noFill/>
          </a:ln>
        </p:spPr>
      </p:pic>
      <p:pic>
        <p:nvPicPr>
          <p:cNvPr id="1490" name="Google Shape;1490;p73" title="Screenshot 2025-07-06 at 22.06.21.png"/>
          <p:cNvPicPr preferRelativeResize="0"/>
          <p:nvPr/>
        </p:nvPicPr>
        <p:blipFill rotWithShape="1">
          <a:blip r:embed="rId5">
            <a:alphaModFix/>
          </a:blip>
          <a:srcRect b="0" l="0" r="0" t="0"/>
          <a:stretch/>
        </p:blipFill>
        <p:spPr>
          <a:xfrm>
            <a:off x="7076917" y="4452647"/>
            <a:ext cx="2676419" cy="1730217"/>
          </a:xfrm>
          <a:prstGeom prst="rect">
            <a:avLst/>
          </a:prstGeom>
          <a:noFill/>
          <a:ln>
            <a:noFill/>
          </a:ln>
        </p:spPr>
      </p:pic>
      <p:pic>
        <p:nvPicPr>
          <p:cNvPr descr="Solar power: cheap energy source for Africa | Africa Renewal" id="1491" name="Google Shape;1491;p73"/>
          <p:cNvPicPr preferRelativeResize="0"/>
          <p:nvPr>
            <p:ph idx="1" type="body"/>
          </p:nvPr>
        </p:nvPicPr>
        <p:blipFill rotWithShape="1">
          <a:blip r:embed="rId6">
            <a:alphaModFix/>
          </a:blip>
          <a:srcRect b="0" l="0" r="0" t="0"/>
          <a:stretch/>
        </p:blipFill>
        <p:spPr>
          <a:xfrm>
            <a:off x="8243065" y="2420594"/>
            <a:ext cx="1933200" cy="1896900"/>
          </a:xfrm>
          <a:prstGeom prst="rect">
            <a:avLst/>
          </a:prstGeom>
          <a:noFill/>
          <a:ln>
            <a:noFill/>
          </a:ln>
        </p:spPr>
      </p:pic>
      <p:pic>
        <p:nvPicPr>
          <p:cNvPr descr="Figure of the week: Electricity access in Africa" id="1492" name="Google Shape;1492;p73"/>
          <p:cNvPicPr preferRelativeResize="0"/>
          <p:nvPr/>
        </p:nvPicPr>
        <p:blipFill rotWithShape="1">
          <a:blip r:embed="rId7">
            <a:alphaModFix/>
          </a:blip>
          <a:srcRect b="0" l="0" r="0" t="0"/>
          <a:stretch/>
        </p:blipFill>
        <p:spPr>
          <a:xfrm>
            <a:off x="3406080" y="5050281"/>
            <a:ext cx="2676418" cy="144116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p74"/>
          <p:cNvSpPr txBox="1"/>
          <p:nvPr>
            <p:ph type="title"/>
          </p:nvPr>
        </p:nvSpPr>
        <p:spPr>
          <a:xfrm>
            <a:off x="608813" y="184398"/>
            <a:ext cx="52941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4189"/>
              <a:buFont typeface="Calibri"/>
              <a:buNone/>
            </a:pPr>
            <a:r>
              <a:rPr b="1" lang="en-GB" sz="3301">
                <a:solidFill>
                  <a:schemeClr val="dk1"/>
                </a:solidFill>
                <a:latin typeface="Arial"/>
                <a:ea typeface="Arial"/>
                <a:cs typeface="Arial"/>
                <a:sym typeface="Arial"/>
              </a:rPr>
              <a:t>Geography Year 7 – </a:t>
            </a:r>
            <a:r>
              <a:rPr b="1" lang="en-GB" sz="3301">
                <a:latin typeface="Arial"/>
                <a:ea typeface="Arial"/>
                <a:cs typeface="Arial"/>
                <a:sym typeface="Arial"/>
              </a:rPr>
              <a:t>Asia</a:t>
            </a:r>
            <a:endParaRPr b="1" sz="3301">
              <a:latin typeface="Arial"/>
              <a:ea typeface="Arial"/>
              <a:cs typeface="Arial"/>
              <a:sym typeface="Arial"/>
            </a:endParaRPr>
          </a:p>
        </p:txBody>
      </p:sp>
      <p:sp>
        <p:nvSpPr>
          <p:cNvPr id="1499" name="Google Shape;1499;p74"/>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500" name="Google Shape;1500;p74"/>
          <p:cNvSpPr/>
          <p:nvPr/>
        </p:nvSpPr>
        <p:spPr>
          <a:xfrm>
            <a:off x="772609" y="2157488"/>
            <a:ext cx="2062200" cy="48384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501" name="Google Shape;1501;p74"/>
          <p:cNvSpPr/>
          <p:nvPr/>
        </p:nvSpPr>
        <p:spPr>
          <a:xfrm>
            <a:off x="3045317" y="2040004"/>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502" name="Google Shape;1502;p74"/>
          <p:cNvSpPr/>
          <p:nvPr/>
        </p:nvSpPr>
        <p:spPr>
          <a:xfrm>
            <a:off x="3016443" y="3370129"/>
            <a:ext cx="3455700" cy="504000"/>
          </a:xfrm>
          <a:prstGeom prst="rect">
            <a:avLst/>
          </a:prstGeom>
          <a:noFill/>
          <a:ln>
            <a:noFill/>
          </a:ln>
        </p:spPr>
        <p:txBody>
          <a:bodyPr anchorCtr="0" anchor="ctr" bIns="43500" lIns="87050" spcFirstLastPara="1" rIns="87050" wrap="square" tIns="43500">
            <a:noAutofit/>
          </a:bodyPr>
          <a:lstStyle/>
          <a:p>
            <a:pPr indent="0" lvl="0" marL="0" marR="0" rtl="0" algn="l">
              <a:lnSpc>
                <a:spcPct val="115000"/>
              </a:lnSpc>
              <a:spcBef>
                <a:spcPts val="0"/>
              </a:spcBef>
              <a:spcAft>
                <a:spcPts val="0"/>
              </a:spcAft>
              <a:buClr>
                <a:schemeClr val="dk1"/>
              </a:buClr>
              <a:buSzPts val="1016"/>
              <a:buFont typeface="Calibri"/>
              <a:buNone/>
            </a:pPr>
            <a:r>
              <a:rPr b="0" i="0" lang="en-GB" sz="1396" u="none" cap="none" strike="noStrike">
                <a:solidFill>
                  <a:schemeClr val="dk1"/>
                </a:solidFill>
                <a:latin typeface="Calibri"/>
                <a:ea typeface="Calibri"/>
                <a:cs typeface="Calibri"/>
                <a:sym typeface="Calibri"/>
              </a:rPr>
              <a:t>Asia is the largest continent, including countries such as China and India within it. Physical features include deserts, rivers, and the Himalayas. It has different climates such as monsoons.</a:t>
            </a:r>
            <a:endParaRPr b="0" i="0" sz="1396"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016"/>
              <a:buFont typeface="Calibri"/>
              <a:buNone/>
            </a:pPr>
            <a:br>
              <a:rPr b="0" i="0" lang="en-GB" sz="1396" u="none" cap="none" strike="noStrike">
                <a:solidFill>
                  <a:schemeClr val="dk1"/>
                </a:solidFill>
                <a:latin typeface="Calibri"/>
                <a:ea typeface="Calibri"/>
                <a:cs typeface="Calibri"/>
                <a:sym typeface="Calibri"/>
              </a:rPr>
            </a:br>
            <a:r>
              <a:rPr b="0" i="0" lang="en-GB" sz="1396" u="none" cap="none" strike="noStrike">
                <a:solidFill>
                  <a:schemeClr val="dk1"/>
                </a:solidFill>
                <a:latin typeface="Calibri"/>
                <a:ea typeface="Calibri"/>
                <a:cs typeface="Calibri"/>
                <a:sym typeface="Calibri"/>
              </a:rPr>
              <a:t>Some areas face problems such as too many people or air pollution. Solutions include renewable energy and planning for growth.</a:t>
            </a:r>
            <a:endParaRPr b="0" i="0" sz="1396"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77"/>
              <a:buFont typeface="Calibri"/>
              <a:buNone/>
            </a:pPr>
            <a:r>
              <a:t/>
            </a:r>
            <a:endParaRPr b="0" i="0" sz="1777" u="none" cap="none" strike="noStrike">
              <a:solidFill>
                <a:schemeClr val="dk1"/>
              </a:solidFill>
              <a:latin typeface="Calibri"/>
              <a:ea typeface="Calibri"/>
              <a:cs typeface="Calibri"/>
              <a:sym typeface="Calibri"/>
            </a:endParaRPr>
          </a:p>
        </p:txBody>
      </p:sp>
      <p:sp>
        <p:nvSpPr>
          <p:cNvPr id="1503" name="Google Shape;1503;p74"/>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pic>
        <p:nvPicPr>
          <p:cNvPr id="1504" name="Google Shape;1504;p74"/>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505" name="Google Shape;1505;p74"/>
          <p:cNvSpPr txBox="1"/>
          <p:nvPr/>
        </p:nvSpPr>
        <p:spPr>
          <a:xfrm>
            <a:off x="772609" y="2098787"/>
            <a:ext cx="2062200" cy="4956300"/>
          </a:xfrm>
          <a:prstGeom prst="rect">
            <a:avLst/>
          </a:prstGeom>
          <a:noFill/>
          <a:ln>
            <a:noFill/>
          </a:ln>
        </p:spPr>
        <p:txBody>
          <a:bodyPr anchorCtr="0" anchor="t" bIns="87050" lIns="87050" spcFirstLastPara="1" rIns="87050" wrap="square" tIns="87050">
            <a:noAutofit/>
          </a:bodyPr>
          <a:lstStyle/>
          <a:p>
            <a:pPr indent="0" lvl="0" marL="0" marR="0" rtl="0" algn="l">
              <a:lnSpc>
                <a:spcPct val="115000"/>
              </a:lnSpc>
              <a:spcBef>
                <a:spcPts val="1143"/>
              </a:spcBef>
              <a:spcAft>
                <a:spcPts val="0"/>
              </a:spcAft>
              <a:buClr>
                <a:schemeClr val="dk1"/>
              </a:buClr>
              <a:buSzPts val="1143"/>
              <a:buFont typeface="Calibri"/>
              <a:buNone/>
            </a:pPr>
            <a:r>
              <a:rPr b="1" i="0" lang="en-GB" sz="1150" u="none" cap="none" strike="noStrike">
                <a:solidFill>
                  <a:schemeClr val="dk1"/>
                </a:solidFill>
                <a:latin typeface="Calibri"/>
                <a:ea typeface="Calibri"/>
                <a:cs typeface="Calibri"/>
                <a:sym typeface="Calibri"/>
              </a:rPr>
              <a:t>Choropleth map</a:t>
            </a:r>
            <a:r>
              <a:rPr b="0" i="0" lang="en-GB" sz="1150" u="none" cap="none" strike="noStrike">
                <a:solidFill>
                  <a:schemeClr val="dk1"/>
                </a:solidFill>
                <a:latin typeface="Calibri"/>
                <a:ea typeface="Calibri"/>
                <a:cs typeface="Calibri"/>
                <a:sym typeface="Calibri"/>
              </a:rPr>
              <a:t> – A map that uses different colours or shades to show data, like population.</a:t>
            </a:r>
            <a:endParaRPr b="0" i="0" sz="1150"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143"/>
              <a:buFont typeface="Calibri"/>
              <a:buNone/>
            </a:pPr>
            <a:r>
              <a:rPr b="1" i="0" lang="en-GB" sz="1150" u="none" cap="none" strike="noStrike">
                <a:solidFill>
                  <a:schemeClr val="dk1"/>
                </a:solidFill>
                <a:latin typeface="Calibri"/>
                <a:ea typeface="Calibri"/>
                <a:cs typeface="Calibri"/>
                <a:sym typeface="Calibri"/>
              </a:rPr>
              <a:t>Climate zones</a:t>
            </a:r>
            <a:r>
              <a:rPr b="0" i="0" lang="en-GB" sz="1150" u="none" cap="none" strike="noStrike">
                <a:solidFill>
                  <a:schemeClr val="dk1"/>
                </a:solidFill>
                <a:latin typeface="Calibri"/>
                <a:ea typeface="Calibri"/>
                <a:cs typeface="Calibri"/>
                <a:sym typeface="Calibri"/>
              </a:rPr>
              <a:t> – Areas of the world with similar weather e.g. hot and dry or cold and wet.</a:t>
            </a:r>
            <a:endParaRPr b="0" i="0" sz="1150"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143"/>
              <a:buFont typeface="Calibri"/>
              <a:buNone/>
            </a:pPr>
            <a:r>
              <a:rPr b="1" i="0" lang="en-GB" sz="1150" u="none" cap="none" strike="noStrike">
                <a:solidFill>
                  <a:schemeClr val="dk1"/>
                </a:solidFill>
                <a:latin typeface="Calibri"/>
                <a:ea typeface="Calibri"/>
                <a:cs typeface="Calibri"/>
                <a:sym typeface="Calibri"/>
              </a:rPr>
              <a:t>Monsoon</a:t>
            </a:r>
            <a:r>
              <a:rPr b="0" i="0" lang="en-GB" sz="1150" u="none" cap="none" strike="noStrike">
                <a:solidFill>
                  <a:schemeClr val="dk1"/>
                </a:solidFill>
                <a:latin typeface="Calibri"/>
                <a:ea typeface="Calibri"/>
                <a:cs typeface="Calibri"/>
                <a:sym typeface="Calibri"/>
              </a:rPr>
              <a:t> – A strong seasonal wind that brings heavy rain to places like India.</a:t>
            </a:r>
            <a:endParaRPr b="0" i="0" sz="1150"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143"/>
              <a:buFont typeface="Calibri"/>
              <a:buNone/>
            </a:pPr>
            <a:r>
              <a:rPr b="1" i="0" lang="en-GB" sz="1150" u="none" cap="none" strike="noStrike">
                <a:solidFill>
                  <a:schemeClr val="dk1"/>
                </a:solidFill>
                <a:latin typeface="Calibri"/>
                <a:ea typeface="Calibri"/>
                <a:cs typeface="Calibri"/>
                <a:sym typeface="Calibri"/>
              </a:rPr>
              <a:t>Overpopulation</a:t>
            </a:r>
            <a:r>
              <a:rPr b="0" i="0" lang="en-GB" sz="1150" u="none" cap="none" strike="noStrike">
                <a:solidFill>
                  <a:schemeClr val="dk1"/>
                </a:solidFill>
                <a:latin typeface="Calibri"/>
                <a:ea typeface="Calibri"/>
                <a:cs typeface="Calibri"/>
                <a:sym typeface="Calibri"/>
              </a:rPr>
              <a:t> – When too many people live in one place for the resources available.</a:t>
            </a:r>
            <a:endParaRPr b="0" i="0" sz="1150"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143"/>
              <a:buFont typeface="Calibri"/>
              <a:buNone/>
            </a:pPr>
            <a:r>
              <a:rPr b="1" i="0" lang="en-GB" sz="1150" u="none" cap="none" strike="noStrike">
                <a:solidFill>
                  <a:schemeClr val="dk1"/>
                </a:solidFill>
                <a:latin typeface="Calibri"/>
                <a:ea typeface="Calibri"/>
                <a:cs typeface="Calibri"/>
                <a:sym typeface="Calibri"/>
              </a:rPr>
              <a:t>Air pollution</a:t>
            </a:r>
            <a:r>
              <a:rPr b="0" i="0" lang="en-GB" sz="1150" u="none" cap="none" strike="noStrike">
                <a:solidFill>
                  <a:schemeClr val="dk1"/>
                </a:solidFill>
                <a:latin typeface="Calibri"/>
                <a:ea typeface="Calibri"/>
                <a:cs typeface="Calibri"/>
                <a:sym typeface="Calibri"/>
              </a:rPr>
              <a:t> – When harmful gases or smoke make the air dirty and unsafe to breathe.</a:t>
            </a:r>
            <a:br>
              <a:rPr b="0" i="0" lang="en-GB" sz="1016" u="none" cap="none" strike="noStrike">
                <a:solidFill>
                  <a:schemeClr val="dk1"/>
                </a:solidFill>
                <a:latin typeface="Calibri"/>
                <a:ea typeface="Calibri"/>
                <a:cs typeface="Calibri"/>
                <a:sym typeface="Calibri"/>
              </a:rPr>
            </a:br>
            <a:endParaRPr b="0" i="0" sz="1016"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777"/>
              <a:buFont typeface="Calibri"/>
              <a:buNone/>
            </a:pPr>
            <a:r>
              <a:t/>
            </a:r>
            <a:endParaRPr b="0" i="0" sz="1777"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143"/>
              <a:buFont typeface="Calibri"/>
              <a:buNone/>
            </a:pPr>
            <a:br>
              <a:rPr b="0" i="0" lang="en-GB" sz="1143" u="none" cap="none" strike="noStrike">
                <a:solidFill>
                  <a:schemeClr val="dk1"/>
                </a:solidFill>
                <a:latin typeface="Calibri"/>
                <a:ea typeface="Calibri"/>
                <a:cs typeface="Calibri"/>
                <a:sym typeface="Calibri"/>
              </a:rPr>
            </a:br>
            <a:endParaRPr b="0" i="0" sz="1143" u="none" cap="none" strike="noStrike">
              <a:solidFill>
                <a:schemeClr val="dk1"/>
              </a:solidFill>
              <a:latin typeface="Calibri"/>
              <a:ea typeface="Calibri"/>
              <a:cs typeface="Calibri"/>
              <a:sym typeface="Calibri"/>
            </a:endParaRPr>
          </a:p>
          <a:p>
            <a:pPr indent="0" lvl="0" marL="0" marR="0" rtl="0" algn="l">
              <a:spcBef>
                <a:spcPts val="1143"/>
              </a:spcBef>
              <a:spcAft>
                <a:spcPts val="0"/>
              </a:spcAft>
              <a:buClr>
                <a:schemeClr val="dk1"/>
              </a:buClr>
              <a:buSzPts val="1777"/>
              <a:buFont typeface="Calibri"/>
              <a:buNone/>
            </a:pPr>
            <a:r>
              <a:t/>
            </a:r>
            <a:endParaRPr b="0" i="0" sz="1777" u="none" cap="none" strike="noStrike">
              <a:solidFill>
                <a:schemeClr val="dk1"/>
              </a:solidFill>
              <a:latin typeface="Calibri"/>
              <a:ea typeface="Calibri"/>
              <a:cs typeface="Calibri"/>
              <a:sym typeface="Calibri"/>
            </a:endParaRPr>
          </a:p>
        </p:txBody>
      </p:sp>
      <p:sp>
        <p:nvSpPr>
          <p:cNvPr id="1506" name="Google Shape;1506;p74"/>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507" name="Google Shape;1507;p74"/>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508" name="Google Shape;1508;p74"/>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sp>
        <p:nvSpPr>
          <p:cNvPr id="1509" name="Google Shape;1509;p74"/>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510" name="Google Shape;1510;p74"/>
          <p:cNvPicPr preferRelativeResize="0"/>
          <p:nvPr/>
        </p:nvPicPr>
        <p:blipFill rotWithShape="1">
          <a:blip r:embed="rId4">
            <a:alphaModFix/>
          </a:blip>
          <a:srcRect b="0" l="0" r="0" t="0"/>
          <a:stretch/>
        </p:blipFill>
        <p:spPr>
          <a:xfrm>
            <a:off x="7384075" y="2157488"/>
            <a:ext cx="2062106" cy="1326177"/>
          </a:xfrm>
          <a:prstGeom prst="rect">
            <a:avLst/>
          </a:prstGeom>
          <a:noFill/>
          <a:ln>
            <a:noFill/>
          </a:ln>
        </p:spPr>
      </p:pic>
      <p:pic>
        <p:nvPicPr>
          <p:cNvPr descr="&quot;India Climatic Zone Map&quot;." id="1511" name="Google Shape;1511;p74"/>
          <p:cNvPicPr preferRelativeResize="0"/>
          <p:nvPr/>
        </p:nvPicPr>
        <p:blipFill rotWithShape="1">
          <a:blip r:embed="rId5">
            <a:alphaModFix/>
          </a:blip>
          <a:srcRect b="45082" l="0" r="0" t="0"/>
          <a:stretch/>
        </p:blipFill>
        <p:spPr>
          <a:xfrm>
            <a:off x="7384075" y="3483652"/>
            <a:ext cx="2062104" cy="1537711"/>
          </a:xfrm>
          <a:prstGeom prst="rect">
            <a:avLst/>
          </a:prstGeom>
          <a:noFill/>
          <a:ln>
            <a:noFill/>
          </a:ln>
        </p:spPr>
      </p:pic>
      <p:pic>
        <p:nvPicPr>
          <p:cNvPr descr="This Neighbourhood Is the Most Densely Populated Place on Earth" id="1512" name="Google Shape;1512;p74"/>
          <p:cNvPicPr preferRelativeResize="0"/>
          <p:nvPr/>
        </p:nvPicPr>
        <p:blipFill rotWithShape="1">
          <a:blip r:embed="rId6">
            <a:alphaModFix/>
          </a:blip>
          <a:srcRect b="0" l="0" r="0" t="0"/>
          <a:stretch/>
        </p:blipFill>
        <p:spPr>
          <a:xfrm>
            <a:off x="7384076" y="5021357"/>
            <a:ext cx="2062106" cy="1371534"/>
          </a:xfrm>
          <a:prstGeom prst="rect">
            <a:avLst/>
          </a:prstGeom>
          <a:noFill/>
          <a:ln>
            <a:noFill/>
          </a:ln>
        </p:spPr>
      </p:pic>
      <p:pic>
        <p:nvPicPr>
          <p:cNvPr id="1513" name="Google Shape;1513;p74" title="Screenshot 2025-07-07 at 07.00.18.png"/>
          <p:cNvPicPr preferRelativeResize="0"/>
          <p:nvPr/>
        </p:nvPicPr>
        <p:blipFill rotWithShape="1">
          <a:blip r:embed="rId7">
            <a:alphaModFix/>
          </a:blip>
          <a:srcRect b="0" l="0" r="0" t="0"/>
          <a:stretch/>
        </p:blipFill>
        <p:spPr>
          <a:xfrm>
            <a:off x="3642598" y="4759104"/>
            <a:ext cx="2203384" cy="1677159"/>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8" name="Shape 1518"/>
        <p:cNvGrpSpPr/>
        <p:nvPr/>
      </p:nvGrpSpPr>
      <p:grpSpPr>
        <a:xfrm>
          <a:off x="0" y="0"/>
          <a:ext cx="0" cy="0"/>
          <a:chOff x="0" y="0"/>
          <a:chExt cx="0" cy="0"/>
        </a:xfrm>
      </p:grpSpPr>
      <p:sp>
        <p:nvSpPr>
          <p:cNvPr id="1519" name="Google Shape;1519;p75"/>
          <p:cNvSpPr txBox="1"/>
          <p:nvPr>
            <p:ph type="title"/>
          </p:nvPr>
        </p:nvSpPr>
        <p:spPr>
          <a:xfrm>
            <a:off x="608813" y="184398"/>
            <a:ext cx="58923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4189"/>
              <a:buFont typeface="Calibri"/>
              <a:buNone/>
            </a:pPr>
            <a:r>
              <a:rPr b="1" lang="en-GB" sz="3301">
                <a:solidFill>
                  <a:schemeClr val="dk1"/>
                </a:solidFill>
                <a:latin typeface="Arial"/>
                <a:ea typeface="Arial"/>
                <a:cs typeface="Arial"/>
                <a:sym typeface="Arial"/>
              </a:rPr>
              <a:t>Geography Year 7 – </a:t>
            </a:r>
            <a:r>
              <a:rPr b="1" lang="en-GB" sz="3301">
                <a:latin typeface="Arial"/>
                <a:ea typeface="Arial"/>
                <a:cs typeface="Arial"/>
                <a:sym typeface="Arial"/>
              </a:rPr>
              <a:t>Weather</a:t>
            </a:r>
            <a:endParaRPr b="1" sz="3301">
              <a:latin typeface="Arial"/>
              <a:ea typeface="Arial"/>
              <a:cs typeface="Arial"/>
              <a:sym typeface="Arial"/>
            </a:endParaRPr>
          </a:p>
        </p:txBody>
      </p:sp>
      <p:sp>
        <p:nvSpPr>
          <p:cNvPr id="1520" name="Google Shape;1520;p75"/>
          <p:cNvSpPr/>
          <p:nvPr/>
        </p:nvSpPr>
        <p:spPr>
          <a:xfrm>
            <a:off x="620518" y="1224000"/>
            <a:ext cx="9689700" cy="5904300"/>
          </a:xfrm>
          <a:prstGeom prst="rect">
            <a:avLst/>
          </a:prstGeom>
          <a:solidFill>
            <a:schemeClr val="lt1"/>
          </a:solidFill>
          <a:ln cap="flat" cmpd="sng" w="362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521" name="Google Shape;1521;p75"/>
          <p:cNvSpPr/>
          <p:nvPr/>
        </p:nvSpPr>
        <p:spPr>
          <a:xfrm>
            <a:off x="772609" y="2157488"/>
            <a:ext cx="2062200" cy="48384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522" name="Google Shape;1522;p75"/>
          <p:cNvSpPr/>
          <p:nvPr/>
        </p:nvSpPr>
        <p:spPr>
          <a:xfrm>
            <a:off x="3045317" y="2040004"/>
            <a:ext cx="3455700" cy="49563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t/>
            </a:r>
            <a:endParaRPr b="0" i="0" sz="1777" u="none" cap="none" strike="noStrike">
              <a:solidFill>
                <a:schemeClr val="lt1"/>
              </a:solidFill>
              <a:latin typeface="Calibri"/>
              <a:ea typeface="Calibri"/>
              <a:cs typeface="Calibri"/>
              <a:sym typeface="Calibri"/>
            </a:endParaRPr>
          </a:p>
        </p:txBody>
      </p:sp>
      <p:sp>
        <p:nvSpPr>
          <p:cNvPr id="1523" name="Google Shape;1523;p75"/>
          <p:cNvSpPr/>
          <p:nvPr/>
        </p:nvSpPr>
        <p:spPr>
          <a:xfrm>
            <a:off x="3045317" y="3691880"/>
            <a:ext cx="3455700" cy="504000"/>
          </a:xfrm>
          <a:prstGeom prst="rect">
            <a:avLst/>
          </a:prstGeom>
          <a:noFill/>
          <a:ln>
            <a:noFill/>
          </a:ln>
        </p:spPr>
        <p:txBody>
          <a:bodyPr anchorCtr="0" anchor="ctr" bIns="43500" lIns="87050" spcFirstLastPara="1" rIns="87050" wrap="square" tIns="43500">
            <a:noAutofit/>
          </a:bodyPr>
          <a:lstStyle/>
          <a:p>
            <a:pPr indent="0" lvl="0" marL="0" marR="0" rtl="0" algn="l">
              <a:lnSpc>
                <a:spcPct val="115000"/>
              </a:lnSpc>
              <a:spcBef>
                <a:spcPts val="0"/>
              </a:spcBef>
              <a:spcAft>
                <a:spcPts val="0"/>
              </a:spcAft>
              <a:buClr>
                <a:schemeClr val="dk1"/>
              </a:buClr>
              <a:buSzPts val="1016"/>
              <a:buFont typeface="Calibri"/>
              <a:buNone/>
            </a:pPr>
            <a:r>
              <a:rPr b="1" i="0" lang="en-GB" sz="1523" u="none" cap="none" strike="noStrike">
                <a:solidFill>
                  <a:schemeClr val="dk1"/>
                </a:solidFill>
                <a:latin typeface="Calibri"/>
                <a:ea typeface="Calibri"/>
                <a:cs typeface="Calibri"/>
                <a:sym typeface="Calibri"/>
              </a:rPr>
              <a:t>Weather</a:t>
            </a:r>
            <a:r>
              <a:rPr b="0" i="0" lang="en-GB" sz="1523" u="none" cap="none" strike="noStrike">
                <a:solidFill>
                  <a:schemeClr val="dk1"/>
                </a:solidFill>
                <a:latin typeface="Calibri"/>
                <a:ea typeface="Calibri"/>
                <a:cs typeface="Calibri"/>
                <a:sym typeface="Calibri"/>
              </a:rPr>
              <a:t> is the day-to-day state of the atmosphere. </a:t>
            </a:r>
            <a:r>
              <a:rPr b="1" i="0" lang="en-GB" sz="1523" u="none" cap="none" strike="noStrike">
                <a:solidFill>
                  <a:schemeClr val="dk1"/>
                </a:solidFill>
                <a:latin typeface="Calibri"/>
                <a:ea typeface="Calibri"/>
                <a:cs typeface="Calibri"/>
                <a:sym typeface="Calibri"/>
              </a:rPr>
              <a:t>Climate</a:t>
            </a:r>
            <a:r>
              <a:rPr b="0" i="0" lang="en-GB" sz="1523" u="none" cap="none" strike="noStrike">
                <a:solidFill>
                  <a:schemeClr val="dk1"/>
                </a:solidFill>
                <a:latin typeface="Calibri"/>
                <a:ea typeface="Calibri"/>
                <a:cs typeface="Calibri"/>
                <a:sym typeface="Calibri"/>
              </a:rPr>
              <a:t> is the average weather over time. We measure weather using satellites and forecasts. The UK and the world have different weather types, including extreme events. An example of extreme weather is blizzards and we look at this in further detail with the ‘Beast from the East’.</a:t>
            </a:r>
            <a:endParaRPr b="0" i="0" sz="1523"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016"/>
              <a:buFont typeface="Arial"/>
              <a:buNone/>
            </a:pPr>
            <a:r>
              <a:t/>
            </a:r>
            <a:endParaRPr b="0" i="0" sz="1777"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777"/>
              <a:buFont typeface="Calibri"/>
              <a:buNone/>
            </a:pPr>
            <a:r>
              <a:t/>
            </a:r>
            <a:endParaRPr b="0" i="0" sz="1777" u="none" cap="none" strike="noStrike">
              <a:solidFill>
                <a:schemeClr val="dk1"/>
              </a:solidFill>
              <a:latin typeface="Calibri"/>
              <a:ea typeface="Calibri"/>
              <a:cs typeface="Calibri"/>
              <a:sym typeface="Calibri"/>
            </a:endParaRPr>
          </a:p>
        </p:txBody>
      </p:sp>
      <p:sp>
        <p:nvSpPr>
          <p:cNvPr id="1524" name="Google Shape;1524;p75"/>
          <p:cNvSpPr/>
          <p:nvPr/>
        </p:nvSpPr>
        <p:spPr>
          <a:xfrm>
            <a:off x="6653858" y="2039996"/>
            <a:ext cx="3522600" cy="49563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t/>
            </a:r>
            <a:endParaRPr b="0" i="0" sz="2285" u="none" cap="none" strike="noStrike">
              <a:solidFill>
                <a:schemeClr val="dk1"/>
              </a:solidFill>
              <a:latin typeface="Calibri"/>
              <a:ea typeface="Calibri"/>
              <a:cs typeface="Calibri"/>
              <a:sym typeface="Calibri"/>
            </a:endParaRPr>
          </a:p>
        </p:txBody>
      </p:sp>
      <p:pic>
        <p:nvPicPr>
          <p:cNvPr id="1525" name="Google Shape;1525;p75"/>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526" name="Google Shape;1526;p75"/>
          <p:cNvSpPr txBox="1"/>
          <p:nvPr/>
        </p:nvSpPr>
        <p:spPr>
          <a:xfrm>
            <a:off x="772609" y="2098787"/>
            <a:ext cx="2062200" cy="4956300"/>
          </a:xfrm>
          <a:prstGeom prst="rect">
            <a:avLst/>
          </a:prstGeom>
          <a:noFill/>
          <a:ln>
            <a:noFill/>
          </a:ln>
        </p:spPr>
        <p:txBody>
          <a:bodyPr anchorCtr="0" anchor="t" bIns="87050" lIns="87050" spcFirstLastPara="1" rIns="87050" wrap="square" tIns="87050">
            <a:noAutofit/>
          </a:bodyPr>
          <a:lstStyle/>
          <a:p>
            <a:pPr indent="0" lvl="0" marL="0" marR="0" rtl="0" algn="l">
              <a:lnSpc>
                <a:spcPct val="115000"/>
              </a:lnSpc>
              <a:spcBef>
                <a:spcPts val="0"/>
              </a:spcBef>
              <a:spcAft>
                <a:spcPts val="0"/>
              </a:spcAft>
              <a:buClr>
                <a:schemeClr val="dk1"/>
              </a:buClr>
              <a:buSzPts val="1016"/>
              <a:buFont typeface="Calibri"/>
              <a:buNone/>
            </a:pPr>
            <a:r>
              <a:rPr b="1" i="0" lang="en-GB" sz="1100" u="none" cap="none" strike="noStrike">
                <a:solidFill>
                  <a:schemeClr val="dk1"/>
                </a:solidFill>
                <a:latin typeface="Calibri"/>
                <a:ea typeface="Calibri"/>
                <a:cs typeface="Calibri"/>
                <a:sym typeface="Calibri"/>
              </a:rPr>
              <a:t>Forecast</a:t>
            </a:r>
            <a:r>
              <a:rPr b="0" i="0" lang="en-GB" sz="1100" u="none" cap="none" strike="noStrike">
                <a:solidFill>
                  <a:schemeClr val="dk1"/>
                </a:solidFill>
                <a:latin typeface="Calibri"/>
                <a:ea typeface="Calibri"/>
                <a:cs typeface="Calibri"/>
                <a:sym typeface="Calibri"/>
              </a:rPr>
              <a:t> – A prediction of what the weather will be like in the next few days.</a:t>
            </a:r>
            <a:br>
              <a:rPr b="0" i="0" lang="en-GB" sz="1100" u="none" cap="none" strike="noStrike">
                <a:solidFill>
                  <a:schemeClr val="dk1"/>
                </a:solidFill>
                <a:latin typeface="Calibri"/>
                <a:ea typeface="Calibri"/>
                <a:cs typeface="Calibri"/>
                <a:sym typeface="Calibri"/>
              </a:rPr>
            </a:br>
            <a:endParaRPr b="0" i="0" sz="11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016"/>
              <a:buFont typeface="Calibri"/>
              <a:buNone/>
            </a:pPr>
            <a:r>
              <a:rPr b="1" i="0" lang="en-GB" sz="1100" u="none" cap="none" strike="noStrike">
                <a:solidFill>
                  <a:schemeClr val="dk1"/>
                </a:solidFill>
                <a:latin typeface="Calibri"/>
                <a:ea typeface="Calibri"/>
                <a:cs typeface="Calibri"/>
                <a:sym typeface="Calibri"/>
              </a:rPr>
              <a:t>Temperature</a:t>
            </a:r>
            <a:r>
              <a:rPr b="0" i="0" lang="en-GB" sz="1100" u="none" cap="none" strike="noStrike">
                <a:solidFill>
                  <a:schemeClr val="dk1"/>
                </a:solidFill>
                <a:latin typeface="Calibri"/>
                <a:ea typeface="Calibri"/>
                <a:cs typeface="Calibri"/>
                <a:sym typeface="Calibri"/>
              </a:rPr>
              <a:t> – How hot or cold it is.</a:t>
            </a:r>
            <a:br>
              <a:rPr b="0" i="0" lang="en-GB" sz="1100" u="none" cap="none" strike="noStrike">
                <a:solidFill>
                  <a:schemeClr val="dk1"/>
                </a:solidFill>
                <a:latin typeface="Calibri"/>
                <a:ea typeface="Calibri"/>
                <a:cs typeface="Calibri"/>
                <a:sym typeface="Calibri"/>
              </a:rPr>
            </a:br>
            <a:endParaRPr b="0" i="0" sz="11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016"/>
              <a:buFont typeface="Calibri"/>
              <a:buNone/>
            </a:pPr>
            <a:r>
              <a:rPr b="1" i="0" lang="en-GB" sz="1100" u="none" cap="none" strike="noStrike">
                <a:solidFill>
                  <a:schemeClr val="dk1"/>
                </a:solidFill>
                <a:latin typeface="Calibri"/>
                <a:ea typeface="Calibri"/>
                <a:cs typeface="Calibri"/>
                <a:sym typeface="Calibri"/>
              </a:rPr>
              <a:t>Precipitation</a:t>
            </a:r>
            <a:r>
              <a:rPr b="0" i="0" lang="en-GB" sz="1100" u="none" cap="none" strike="noStrike">
                <a:solidFill>
                  <a:schemeClr val="dk1"/>
                </a:solidFill>
                <a:latin typeface="Calibri"/>
                <a:ea typeface="Calibri"/>
                <a:cs typeface="Calibri"/>
                <a:sym typeface="Calibri"/>
              </a:rPr>
              <a:t> – Water falling from the sky, like rain, snow, or hail.</a:t>
            </a:r>
            <a:br>
              <a:rPr b="0" i="0" lang="en-GB" sz="1100" u="none" cap="none" strike="noStrike">
                <a:solidFill>
                  <a:schemeClr val="dk1"/>
                </a:solidFill>
                <a:latin typeface="Calibri"/>
                <a:ea typeface="Calibri"/>
                <a:cs typeface="Calibri"/>
                <a:sym typeface="Calibri"/>
              </a:rPr>
            </a:br>
            <a:endParaRPr b="0" i="0" sz="11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016"/>
              <a:buFont typeface="Calibri"/>
              <a:buNone/>
            </a:pPr>
            <a:r>
              <a:rPr b="1" i="0" lang="en-GB" sz="1100" u="none" cap="none" strike="noStrike">
                <a:solidFill>
                  <a:schemeClr val="dk1"/>
                </a:solidFill>
                <a:latin typeface="Calibri"/>
                <a:ea typeface="Calibri"/>
                <a:cs typeface="Calibri"/>
                <a:sym typeface="Calibri"/>
              </a:rPr>
              <a:t>Wind speed</a:t>
            </a:r>
            <a:r>
              <a:rPr b="0" i="0" lang="en-GB" sz="1100" u="none" cap="none" strike="noStrike">
                <a:solidFill>
                  <a:schemeClr val="dk1"/>
                </a:solidFill>
                <a:latin typeface="Calibri"/>
                <a:ea typeface="Calibri"/>
                <a:cs typeface="Calibri"/>
                <a:sym typeface="Calibri"/>
              </a:rPr>
              <a:t> – How fast the wind is blowing.</a:t>
            </a:r>
            <a:br>
              <a:rPr b="0" i="0" lang="en-GB" sz="1100" u="none" cap="none" strike="noStrike">
                <a:solidFill>
                  <a:schemeClr val="dk1"/>
                </a:solidFill>
                <a:latin typeface="Calibri"/>
                <a:ea typeface="Calibri"/>
                <a:cs typeface="Calibri"/>
                <a:sym typeface="Calibri"/>
              </a:rPr>
            </a:br>
            <a:endParaRPr b="0" i="0" sz="11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016"/>
              <a:buFont typeface="Calibri"/>
              <a:buNone/>
            </a:pPr>
            <a:r>
              <a:rPr b="1" i="0" lang="en-GB" sz="1100" u="none" cap="none" strike="noStrike">
                <a:solidFill>
                  <a:schemeClr val="dk1"/>
                </a:solidFill>
                <a:latin typeface="Calibri"/>
                <a:ea typeface="Calibri"/>
                <a:cs typeface="Calibri"/>
                <a:sym typeface="Calibri"/>
              </a:rPr>
              <a:t>Air pressure</a:t>
            </a:r>
            <a:r>
              <a:rPr b="0" i="0" lang="en-GB" sz="1100" u="none" cap="none" strike="noStrike">
                <a:solidFill>
                  <a:schemeClr val="dk1"/>
                </a:solidFill>
                <a:latin typeface="Calibri"/>
                <a:ea typeface="Calibri"/>
                <a:cs typeface="Calibri"/>
                <a:sym typeface="Calibri"/>
              </a:rPr>
              <a:t> – The weight of the air pressing down on Earth.</a:t>
            </a:r>
            <a:br>
              <a:rPr b="0" i="0" lang="en-GB" sz="1100" u="none" cap="none" strike="noStrike">
                <a:solidFill>
                  <a:schemeClr val="dk1"/>
                </a:solidFill>
                <a:latin typeface="Calibri"/>
                <a:ea typeface="Calibri"/>
                <a:cs typeface="Calibri"/>
                <a:sym typeface="Calibri"/>
              </a:rPr>
            </a:br>
            <a:endParaRPr b="0" i="0" sz="11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016"/>
              <a:buFont typeface="Calibri"/>
              <a:buNone/>
            </a:pPr>
            <a:r>
              <a:rPr b="1" i="0" lang="en-GB" sz="1100" u="none" cap="none" strike="noStrike">
                <a:solidFill>
                  <a:schemeClr val="dk1"/>
                </a:solidFill>
                <a:latin typeface="Calibri"/>
                <a:ea typeface="Calibri"/>
                <a:cs typeface="Calibri"/>
                <a:sym typeface="Calibri"/>
              </a:rPr>
              <a:t>Tropical storm</a:t>
            </a:r>
            <a:r>
              <a:rPr b="0" i="0" lang="en-GB" sz="1100" u="none" cap="none" strike="noStrike">
                <a:solidFill>
                  <a:schemeClr val="dk1"/>
                </a:solidFill>
                <a:latin typeface="Calibri"/>
                <a:ea typeface="Calibri"/>
                <a:cs typeface="Calibri"/>
                <a:sym typeface="Calibri"/>
              </a:rPr>
              <a:t> – A powerful storm with heavy rain and strong winds.</a:t>
            </a:r>
            <a:br>
              <a:rPr b="0" i="0" lang="en-GB" sz="1100" u="none" cap="none" strike="noStrike">
                <a:solidFill>
                  <a:schemeClr val="dk1"/>
                </a:solidFill>
                <a:latin typeface="Calibri"/>
                <a:ea typeface="Calibri"/>
                <a:cs typeface="Calibri"/>
                <a:sym typeface="Calibri"/>
              </a:rPr>
            </a:br>
            <a:endParaRPr b="0" i="0" sz="11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016"/>
              <a:buFont typeface="Calibri"/>
              <a:buNone/>
            </a:pPr>
            <a:r>
              <a:rPr b="1" i="0" lang="en-GB" sz="1100" u="none" cap="none" strike="noStrike">
                <a:solidFill>
                  <a:schemeClr val="dk1"/>
                </a:solidFill>
                <a:latin typeface="Calibri"/>
                <a:ea typeface="Calibri"/>
                <a:cs typeface="Calibri"/>
                <a:sym typeface="Calibri"/>
              </a:rPr>
              <a:t>Extreme weather</a:t>
            </a:r>
            <a:r>
              <a:rPr b="0" i="0" lang="en-GB" sz="1100" u="none" cap="none" strike="noStrike">
                <a:solidFill>
                  <a:schemeClr val="dk1"/>
                </a:solidFill>
                <a:latin typeface="Calibri"/>
                <a:ea typeface="Calibri"/>
                <a:cs typeface="Calibri"/>
                <a:sym typeface="Calibri"/>
              </a:rPr>
              <a:t> – Very unusual or dangerous weather, like floods, heatwaves, or big storms.</a:t>
            </a:r>
            <a:endParaRPr b="0" i="0" sz="11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016"/>
              <a:buFont typeface="Arial"/>
              <a:buNone/>
            </a:pPr>
            <a:r>
              <a:t/>
            </a:r>
            <a:endParaRPr b="0" i="0" sz="1777"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016"/>
              <a:buFont typeface="Calibri"/>
              <a:buNone/>
            </a:pPr>
            <a:br>
              <a:rPr b="0" i="0" lang="en-GB" sz="1016" u="none" cap="none" strike="noStrike">
                <a:solidFill>
                  <a:schemeClr val="dk1"/>
                </a:solidFill>
                <a:latin typeface="Calibri"/>
                <a:ea typeface="Calibri"/>
                <a:cs typeface="Calibri"/>
                <a:sym typeface="Calibri"/>
              </a:rPr>
            </a:br>
            <a:endParaRPr b="0" i="0" sz="1016"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016"/>
              <a:buFont typeface="Arial"/>
              <a:buNone/>
            </a:pPr>
            <a:r>
              <a:t/>
            </a:r>
            <a:endParaRPr b="0" i="0" sz="1777" u="none" cap="none" strike="noStrike">
              <a:solidFill>
                <a:schemeClr val="dk1"/>
              </a:solidFill>
              <a:latin typeface="Calibri"/>
              <a:ea typeface="Calibri"/>
              <a:cs typeface="Calibri"/>
              <a:sym typeface="Calibri"/>
            </a:endParaRPr>
          </a:p>
          <a:p>
            <a:pPr indent="0" lvl="0" marL="0" marR="0" rtl="0" algn="l">
              <a:lnSpc>
                <a:spcPct val="115000"/>
              </a:lnSpc>
              <a:spcBef>
                <a:spcPts val="1143"/>
              </a:spcBef>
              <a:spcAft>
                <a:spcPts val="0"/>
              </a:spcAft>
              <a:buClr>
                <a:schemeClr val="dk1"/>
              </a:buClr>
              <a:buSzPts val="1143"/>
              <a:buFont typeface="Calibri"/>
              <a:buNone/>
            </a:pPr>
            <a:br>
              <a:rPr b="0" i="0" lang="en-GB" sz="1143" u="none" cap="none" strike="noStrike">
                <a:solidFill>
                  <a:schemeClr val="dk1"/>
                </a:solidFill>
                <a:latin typeface="Calibri"/>
                <a:ea typeface="Calibri"/>
                <a:cs typeface="Calibri"/>
                <a:sym typeface="Calibri"/>
              </a:rPr>
            </a:br>
            <a:endParaRPr b="0" i="0" sz="1143" u="none" cap="none" strike="noStrike">
              <a:solidFill>
                <a:schemeClr val="dk1"/>
              </a:solidFill>
              <a:latin typeface="Calibri"/>
              <a:ea typeface="Calibri"/>
              <a:cs typeface="Calibri"/>
              <a:sym typeface="Calibri"/>
            </a:endParaRPr>
          </a:p>
          <a:p>
            <a:pPr indent="0" lvl="0" marL="0" marR="0" rtl="0" algn="l">
              <a:spcBef>
                <a:spcPts val="1143"/>
              </a:spcBef>
              <a:spcAft>
                <a:spcPts val="0"/>
              </a:spcAft>
              <a:buClr>
                <a:schemeClr val="dk1"/>
              </a:buClr>
              <a:buSzPts val="1777"/>
              <a:buFont typeface="Calibri"/>
              <a:buNone/>
            </a:pPr>
            <a:r>
              <a:t/>
            </a:r>
            <a:endParaRPr b="0" i="0" sz="1777" u="none" cap="none" strike="noStrike">
              <a:solidFill>
                <a:schemeClr val="dk1"/>
              </a:solidFill>
              <a:latin typeface="Calibri"/>
              <a:ea typeface="Calibri"/>
              <a:cs typeface="Calibri"/>
              <a:sym typeface="Calibri"/>
            </a:endParaRPr>
          </a:p>
        </p:txBody>
      </p:sp>
      <p:sp>
        <p:nvSpPr>
          <p:cNvPr id="1527" name="Google Shape;1527;p75"/>
          <p:cNvSpPr/>
          <p:nvPr/>
        </p:nvSpPr>
        <p:spPr>
          <a:xfrm>
            <a:off x="735075" y="1343999"/>
            <a:ext cx="2203200" cy="504000"/>
          </a:xfrm>
          <a:prstGeom prst="rect">
            <a:avLst/>
          </a:prstGeom>
          <a:noFill/>
          <a:ln cap="flat" cmpd="sng" w="27200">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528" name="Google Shape;1528;p75"/>
          <p:cNvSpPr/>
          <p:nvPr/>
        </p:nvSpPr>
        <p:spPr>
          <a:xfrm>
            <a:off x="3045309" y="1343998"/>
            <a:ext cx="3455700" cy="504000"/>
          </a:xfrm>
          <a:prstGeom prst="rect">
            <a:avLst/>
          </a:prstGeom>
          <a:noFill/>
          <a:ln cap="flat" cmpd="sng" w="27200">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Concepts</a:t>
            </a:r>
            <a:endParaRPr b="0" i="0" sz="1396" u="none" cap="none" strike="noStrike">
              <a:solidFill>
                <a:srgbClr val="000000"/>
              </a:solidFill>
              <a:latin typeface="Arial"/>
              <a:ea typeface="Arial"/>
              <a:cs typeface="Arial"/>
              <a:sym typeface="Arial"/>
            </a:endParaRPr>
          </a:p>
        </p:txBody>
      </p:sp>
      <p:sp>
        <p:nvSpPr>
          <p:cNvPr id="1529" name="Google Shape;1529;p75"/>
          <p:cNvSpPr/>
          <p:nvPr/>
        </p:nvSpPr>
        <p:spPr>
          <a:xfrm>
            <a:off x="6653857" y="1343998"/>
            <a:ext cx="3522600" cy="504000"/>
          </a:xfrm>
          <a:prstGeom prst="rect">
            <a:avLst/>
          </a:prstGeom>
          <a:noFill/>
          <a:ln cap="flat" cmpd="sng" w="27200">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i="0" lang="en-GB" sz="1904" u="none" cap="none" strike="noStrike">
                <a:solidFill>
                  <a:schemeClr val="dk1"/>
                </a:solidFill>
                <a:latin typeface="Arial"/>
                <a:ea typeface="Arial"/>
                <a:cs typeface="Arial"/>
                <a:sym typeface="Arial"/>
              </a:rPr>
              <a:t>Diagrams/Formula/Word Map</a:t>
            </a:r>
            <a:endParaRPr b="0" i="0" sz="1396" u="none" cap="none" strike="noStrike">
              <a:solidFill>
                <a:srgbClr val="000000"/>
              </a:solidFill>
              <a:latin typeface="Arial"/>
              <a:ea typeface="Arial"/>
              <a:cs typeface="Arial"/>
              <a:sym typeface="Arial"/>
            </a:endParaRPr>
          </a:p>
        </p:txBody>
      </p:sp>
      <p:sp>
        <p:nvSpPr>
          <p:cNvPr id="1530" name="Google Shape;1530;p75"/>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grpSp>
        <p:nvGrpSpPr>
          <p:cNvPr id="1531" name="Google Shape;1531;p75"/>
          <p:cNvGrpSpPr/>
          <p:nvPr/>
        </p:nvGrpSpPr>
        <p:grpSpPr>
          <a:xfrm>
            <a:off x="7470434" y="2157488"/>
            <a:ext cx="1932531" cy="1465150"/>
            <a:chOff x="204" y="119"/>
            <a:chExt cx="5400" cy="3300"/>
          </a:xfrm>
        </p:grpSpPr>
        <p:grpSp>
          <p:nvGrpSpPr>
            <p:cNvPr id="1532" name="Google Shape;1532;p75"/>
            <p:cNvGrpSpPr/>
            <p:nvPr/>
          </p:nvGrpSpPr>
          <p:grpSpPr>
            <a:xfrm>
              <a:off x="204" y="119"/>
              <a:ext cx="5400" cy="3300"/>
              <a:chOff x="204" y="119"/>
              <a:chExt cx="5400" cy="3300"/>
            </a:xfrm>
          </p:grpSpPr>
          <p:sp>
            <p:nvSpPr>
              <p:cNvPr id="1533" name="Google Shape;1533;p75"/>
              <p:cNvSpPr/>
              <p:nvPr/>
            </p:nvSpPr>
            <p:spPr>
              <a:xfrm>
                <a:off x="204" y="119"/>
                <a:ext cx="5400" cy="3300"/>
              </a:xfrm>
              <a:prstGeom prst="rect">
                <a:avLst/>
              </a:prstGeom>
              <a:solidFill>
                <a:srgbClr val="FFFFFF"/>
              </a:solidFill>
              <a:ln cap="flat" cmpd="sng" w="9075">
                <a:solidFill>
                  <a:srgbClr val="00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spcBef>
                    <a:spcPts val="0"/>
                  </a:spcBef>
                  <a:spcAft>
                    <a:spcPts val="0"/>
                  </a:spcAft>
                  <a:buClr>
                    <a:srgbClr val="000000"/>
                  </a:buClr>
                  <a:buSzPts val="2285"/>
                  <a:buFont typeface="Times New Roman"/>
                  <a:buNone/>
                </a:pPr>
                <a:r>
                  <a:t/>
                </a:r>
                <a:endParaRPr b="0" i="0" sz="2285" u="none" cap="none" strike="noStrike">
                  <a:solidFill>
                    <a:srgbClr val="000000"/>
                  </a:solidFill>
                  <a:latin typeface="Times New Roman"/>
                  <a:ea typeface="Times New Roman"/>
                  <a:cs typeface="Times New Roman"/>
                  <a:sym typeface="Times New Roman"/>
                </a:endParaRPr>
              </a:p>
            </p:txBody>
          </p:sp>
          <p:pic>
            <p:nvPicPr>
              <p:cNvPr descr="thermometer" id="1534" name="Google Shape;1534;p75"/>
              <p:cNvPicPr preferRelativeResize="0"/>
              <p:nvPr/>
            </p:nvPicPr>
            <p:blipFill rotWithShape="1">
              <a:blip r:embed="rId4">
                <a:alphaModFix/>
              </a:blip>
              <a:srcRect b="0" l="0" r="0" t="0"/>
              <a:stretch/>
            </p:blipFill>
            <p:spPr>
              <a:xfrm>
                <a:off x="386" y="255"/>
                <a:ext cx="600" cy="1110"/>
              </a:xfrm>
              <a:prstGeom prst="rect">
                <a:avLst/>
              </a:prstGeom>
              <a:noFill/>
              <a:ln>
                <a:noFill/>
              </a:ln>
            </p:spPr>
          </p:pic>
          <p:pic>
            <p:nvPicPr>
              <p:cNvPr descr="MCj04325880000[1]" id="1535" name="Google Shape;1535;p75"/>
              <p:cNvPicPr preferRelativeResize="0"/>
              <p:nvPr/>
            </p:nvPicPr>
            <p:blipFill rotWithShape="1">
              <a:blip r:embed="rId5">
                <a:alphaModFix/>
              </a:blip>
              <a:srcRect b="0" l="0" r="0" t="0"/>
              <a:stretch/>
            </p:blipFill>
            <p:spPr>
              <a:xfrm>
                <a:off x="295" y="1752"/>
                <a:ext cx="1152" cy="1152"/>
              </a:xfrm>
              <a:prstGeom prst="rect">
                <a:avLst/>
              </a:prstGeom>
              <a:noFill/>
              <a:ln>
                <a:noFill/>
              </a:ln>
            </p:spPr>
          </p:pic>
          <p:pic>
            <p:nvPicPr>
              <p:cNvPr descr="MCj04376790000[1]" id="1536" name="Google Shape;1536;p75"/>
              <p:cNvPicPr preferRelativeResize="0"/>
              <p:nvPr/>
            </p:nvPicPr>
            <p:blipFill rotWithShape="1">
              <a:blip r:embed="rId6">
                <a:alphaModFix/>
              </a:blip>
              <a:srcRect b="0" l="0" r="0" t="0"/>
              <a:stretch/>
            </p:blipFill>
            <p:spPr>
              <a:xfrm>
                <a:off x="4346" y="255"/>
                <a:ext cx="1119" cy="1176"/>
              </a:xfrm>
              <a:prstGeom prst="rect">
                <a:avLst/>
              </a:prstGeom>
              <a:noFill/>
              <a:ln>
                <a:noFill/>
              </a:ln>
            </p:spPr>
          </p:pic>
          <p:pic>
            <p:nvPicPr>
              <p:cNvPr descr="MCj04325910000[1]" id="1537" name="Google Shape;1537;p75"/>
              <p:cNvPicPr preferRelativeResize="0"/>
              <p:nvPr/>
            </p:nvPicPr>
            <p:blipFill rotWithShape="1">
              <a:blip r:embed="rId7">
                <a:alphaModFix/>
              </a:blip>
              <a:srcRect b="0" l="0" r="0" t="0"/>
              <a:stretch/>
            </p:blipFill>
            <p:spPr>
              <a:xfrm>
                <a:off x="1502" y="209"/>
                <a:ext cx="1152" cy="1152"/>
              </a:xfrm>
              <a:prstGeom prst="rect">
                <a:avLst/>
              </a:prstGeom>
              <a:noFill/>
              <a:ln>
                <a:noFill/>
              </a:ln>
            </p:spPr>
          </p:pic>
          <p:pic>
            <p:nvPicPr>
              <p:cNvPr descr="weathervane_~szo0262" id="1538" name="Google Shape;1538;p75"/>
              <p:cNvPicPr preferRelativeResize="0"/>
              <p:nvPr/>
            </p:nvPicPr>
            <p:blipFill rotWithShape="1">
              <a:blip r:embed="rId8">
                <a:alphaModFix/>
              </a:blip>
              <a:srcRect b="0" l="0" r="0" t="0"/>
              <a:stretch/>
            </p:blipFill>
            <p:spPr>
              <a:xfrm>
                <a:off x="2942" y="255"/>
                <a:ext cx="1027" cy="1120"/>
              </a:xfrm>
              <a:prstGeom prst="rect">
                <a:avLst/>
              </a:prstGeom>
              <a:noFill/>
              <a:ln>
                <a:noFill/>
              </a:ln>
            </p:spPr>
          </p:pic>
          <p:pic>
            <p:nvPicPr>
              <p:cNvPr id="1539" name="Google Shape;1539;p75"/>
              <p:cNvPicPr preferRelativeResize="0"/>
              <p:nvPr/>
            </p:nvPicPr>
            <p:blipFill rotWithShape="1">
              <a:blip r:embed="rId9">
                <a:alphaModFix/>
              </a:blip>
              <a:srcRect b="0" l="0" r="0" t="0"/>
              <a:stretch/>
            </p:blipFill>
            <p:spPr>
              <a:xfrm>
                <a:off x="2880" y="1752"/>
                <a:ext cx="1407" cy="1168"/>
              </a:xfrm>
              <a:prstGeom prst="rect">
                <a:avLst/>
              </a:prstGeom>
              <a:noFill/>
              <a:ln>
                <a:noFill/>
              </a:ln>
            </p:spPr>
          </p:pic>
          <p:pic>
            <p:nvPicPr>
              <p:cNvPr descr="MCj04325890000[1]" id="1540" name="Google Shape;1540;p75"/>
              <p:cNvPicPr preferRelativeResize="0"/>
              <p:nvPr/>
            </p:nvPicPr>
            <p:blipFill rotWithShape="1">
              <a:blip r:embed="rId10">
                <a:alphaModFix/>
              </a:blip>
              <a:srcRect b="0" l="0" r="0" t="0"/>
              <a:stretch/>
            </p:blipFill>
            <p:spPr>
              <a:xfrm>
                <a:off x="4559" y="1752"/>
                <a:ext cx="544" cy="544"/>
              </a:xfrm>
              <a:prstGeom prst="rect">
                <a:avLst/>
              </a:prstGeom>
              <a:noFill/>
              <a:ln>
                <a:noFill/>
              </a:ln>
            </p:spPr>
          </p:pic>
          <p:pic>
            <p:nvPicPr>
              <p:cNvPr descr="MCj04315970000[1]" id="1541" name="Google Shape;1541;p75"/>
              <p:cNvPicPr preferRelativeResize="0"/>
              <p:nvPr/>
            </p:nvPicPr>
            <p:blipFill rotWithShape="1">
              <a:blip r:embed="rId11">
                <a:alphaModFix/>
              </a:blip>
              <a:srcRect b="0" l="0" r="0" t="0"/>
              <a:stretch/>
            </p:blipFill>
            <p:spPr>
              <a:xfrm>
                <a:off x="4876" y="2114"/>
                <a:ext cx="562" cy="562"/>
              </a:xfrm>
              <a:prstGeom prst="rect">
                <a:avLst/>
              </a:prstGeom>
              <a:noFill/>
              <a:ln>
                <a:noFill/>
              </a:ln>
            </p:spPr>
          </p:pic>
          <p:pic>
            <p:nvPicPr>
              <p:cNvPr descr="MCj04325900000[1]" id="1542" name="Google Shape;1542;p75"/>
              <p:cNvPicPr preferRelativeResize="0"/>
              <p:nvPr/>
            </p:nvPicPr>
            <p:blipFill rotWithShape="1">
              <a:blip r:embed="rId12">
                <a:alphaModFix/>
              </a:blip>
              <a:srcRect b="0" l="0" r="0" t="0"/>
              <a:stretch/>
            </p:blipFill>
            <p:spPr>
              <a:xfrm>
                <a:off x="4423" y="2205"/>
                <a:ext cx="608" cy="608"/>
              </a:xfrm>
              <a:prstGeom prst="rect">
                <a:avLst/>
              </a:prstGeom>
              <a:noFill/>
              <a:ln>
                <a:noFill/>
              </a:ln>
            </p:spPr>
          </p:pic>
          <p:pic>
            <p:nvPicPr>
              <p:cNvPr descr="MCj04325910000[1]" id="1543" name="Google Shape;1543;p75"/>
              <p:cNvPicPr preferRelativeResize="0"/>
              <p:nvPr/>
            </p:nvPicPr>
            <p:blipFill rotWithShape="1">
              <a:blip r:embed="rId7">
                <a:alphaModFix/>
              </a:blip>
              <a:srcRect b="0" l="0" r="0" t="0"/>
              <a:stretch/>
            </p:blipFill>
            <p:spPr>
              <a:xfrm>
                <a:off x="4785" y="2613"/>
                <a:ext cx="653" cy="653"/>
              </a:xfrm>
              <a:prstGeom prst="rect">
                <a:avLst/>
              </a:prstGeom>
              <a:noFill/>
              <a:ln>
                <a:noFill/>
              </a:ln>
            </p:spPr>
          </p:pic>
        </p:grpSp>
        <p:grpSp>
          <p:nvGrpSpPr>
            <p:cNvPr id="1544" name="Google Shape;1544;p75"/>
            <p:cNvGrpSpPr/>
            <p:nvPr/>
          </p:nvGrpSpPr>
          <p:grpSpPr>
            <a:xfrm>
              <a:off x="1474" y="1706"/>
              <a:ext cx="863" cy="1285"/>
              <a:chOff x="1791" y="1706"/>
              <a:chExt cx="863" cy="1285"/>
            </a:xfrm>
          </p:grpSpPr>
          <p:pic>
            <p:nvPicPr>
              <p:cNvPr id="1545" name="Google Shape;1545;p75"/>
              <p:cNvPicPr preferRelativeResize="0"/>
              <p:nvPr/>
            </p:nvPicPr>
            <p:blipFill rotWithShape="1">
              <a:blip r:embed="rId13">
                <a:alphaModFix/>
              </a:blip>
              <a:srcRect b="0" l="0" r="0" t="0"/>
              <a:stretch/>
            </p:blipFill>
            <p:spPr>
              <a:xfrm>
                <a:off x="1792" y="1706"/>
                <a:ext cx="862" cy="622"/>
              </a:xfrm>
              <a:prstGeom prst="rect">
                <a:avLst/>
              </a:prstGeom>
              <a:noFill/>
              <a:ln>
                <a:noFill/>
              </a:ln>
            </p:spPr>
          </p:pic>
          <p:pic>
            <p:nvPicPr>
              <p:cNvPr id="1546" name="Google Shape;1546;p75"/>
              <p:cNvPicPr preferRelativeResize="0"/>
              <p:nvPr/>
            </p:nvPicPr>
            <p:blipFill rotWithShape="1">
              <a:blip r:embed="rId14">
                <a:alphaModFix/>
              </a:blip>
              <a:srcRect b="0" l="0" r="0" t="0"/>
              <a:stretch/>
            </p:blipFill>
            <p:spPr>
              <a:xfrm>
                <a:off x="1791" y="2341"/>
                <a:ext cx="853" cy="650"/>
              </a:xfrm>
              <a:prstGeom prst="rect">
                <a:avLst/>
              </a:prstGeom>
              <a:noFill/>
              <a:ln>
                <a:noFill/>
              </a:ln>
            </p:spPr>
          </p:pic>
        </p:grpSp>
      </p:grpSp>
      <p:pic>
        <p:nvPicPr>
          <p:cNvPr descr="weather map" id="1547" name="Google Shape;1547;p75"/>
          <p:cNvPicPr preferRelativeResize="0"/>
          <p:nvPr/>
        </p:nvPicPr>
        <p:blipFill rotWithShape="1">
          <a:blip r:embed="rId15">
            <a:alphaModFix/>
          </a:blip>
          <a:srcRect b="0" l="0" r="0" t="0"/>
          <a:stretch/>
        </p:blipFill>
        <p:spPr>
          <a:xfrm>
            <a:off x="7470442" y="5455982"/>
            <a:ext cx="1889362" cy="1165579"/>
          </a:xfrm>
          <a:prstGeom prst="rect">
            <a:avLst/>
          </a:prstGeom>
          <a:noFill/>
          <a:ln>
            <a:noFill/>
          </a:ln>
        </p:spPr>
      </p:pic>
      <p:pic>
        <p:nvPicPr>
          <p:cNvPr descr="Image result for hurricane" id="1548" name="Google Shape;1548;p75"/>
          <p:cNvPicPr preferRelativeResize="0"/>
          <p:nvPr/>
        </p:nvPicPr>
        <p:blipFill rotWithShape="1">
          <a:blip r:embed="rId16">
            <a:alphaModFix/>
          </a:blip>
          <a:srcRect b="0" l="0" r="0" t="0"/>
          <a:stretch/>
        </p:blipFill>
        <p:spPr>
          <a:xfrm>
            <a:off x="7470434" y="3660091"/>
            <a:ext cx="1944611" cy="1758432"/>
          </a:xfrm>
          <a:prstGeom prst="rect">
            <a:avLst/>
          </a:prstGeom>
          <a:noFill/>
          <a:ln>
            <a:noFill/>
          </a:ln>
        </p:spPr>
      </p:pic>
      <p:pic>
        <p:nvPicPr>
          <p:cNvPr descr="https://pbs.twimg.com/media/DW7KLB8W0AAPdA0.jpg" id="1549" name="Google Shape;1549;p75"/>
          <p:cNvPicPr preferRelativeResize="0"/>
          <p:nvPr/>
        </p:nvPicPr>
        <p:blipFill rotWithShape="1">
          <a:blip r:embed="rId17">
            <a:alphaModFix/>
          </a:blip>
          <a:srcRect b="0" l="0" r="0" t="0"/>
          <a:stretch/>
        </p:blipFill>
        <p:spPr>
          <a:xfrm>
            <a:off x="3130842" y="5110247"/>
            <a:ext cx="1487996" cy="1342924"/>
          </a:xfrm>
          <a:prstGeom prst="rect">
            <a:avLst/>
          </a:prstGeom>
          <a:noFill/>
          <a:ln>
            <a:noFill/>
          </a:ln>
        </p:spPr>
      </p:pic>
      <p:pic>
        <p:nvPicPr>
          <p:cNvPr descr="Subzero temperatures, heavy snow and a fierce Siberian wind brought Britain to a halt this week. What was behind the brutal weather?&#10;&#10;SUBSCRIBE to our YouTube channel for more videos: http://www.youtube.com/skynews&#10;&#10;Follow us on Twitter: https://twitter.com/skynews and https://twitter.com/skynewsbreak&#10;&#10;Follow us on Instagram: https://www.instagram.com/skynews/&#10;&#10;Like us on Facebook: https://www.facebook.com/skynews&#10;&#10;For more content go to http://news.sky.com and download our apps:&#10;&#10;iPhone https://itunes.apple.com/gb/app/sky-n...&#10;&#10;Android https://play.google.com/store/apps/de..." id="1550" name="Google Shape;1550;p75" title="The week Britain froze">
            <a:hlinkClick r:id="rId18"/>
          </p:cNvPr>
          <p:cNvPicPr preferRelativeResize="0"/>
          <p:nvPr/>
        </p:nvPicPr>
        <p:blipFill rotWithShape="1">
          <a:blip r:embed="rId19">
            <a:alphaModFix/>
          </a:blip>
          <a:srcRect b="0" l="0" r="0" t="0"/>
          <a:stretch/>
        </p:blipFill>
        <p:spPr>
          <a:xfrm>
            <a:off x="4752841" y="5371798"/>
            <a:ext cx="1647647" cy="92678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sp>
        <p:nvSpPr>
          <p:cNvPr id="1556" name="Google Shape;1556;p76"/>
          <p:cNvSpPr txBox="1"/>
          <p:nvPr>
            <p:ph type="title"/>
          </p:nvPr>
        </p:nvSpPr>
        <p:spPr>
          <a:xfrm>
            <a:off x="608813" y="184398"/>
            <a:ext cx="56436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Year 7 Art </a:t>
            </a:r>
            <a:endParaRPr b="1" sz="3301">
              <a:latin typeface="Arial"/>
              <a:ea typeface="Arial"/>
              <a:cs typeface="Arial"/>
              <a:sym typeface="Arial"/>
            </a:endParaRPr>
          </a:p>
        </p:txBody>
      </p:sp>
      <p:sp>
        <p:nvSpPr>
          <p:cNvPr id="1557" name="Google Shape;1557;p76"/>
          <p:cNvSpPr/>
          <p:nvPr/>
        </p:nvSpPr>
        <p:spPr>
          <a:xfrm>
            <a:off x="608825" y="1164987"/>
            <a:ext cx="9689700" cy="5904300"/>
          </a:xfrm>
          <a:prstGeom prst="rect">
            <a:avLst/>
          </a:prstGeom>
          <a:solidFill>
            <a:schemeClr val="lt1"/>
          </a:solidFill>
          <a:ln cap="flat" cmpd="sng" w="483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558" name="Google Shape;1558;p76"/>
          <p:cNvSpPr/>
          <p:nvPr/>
        </p:nvSpPr>
        <p:spPr>
          <a:xfrm>
            <a:off x="735075" y="1344000"/>
            <a:ext cx="25134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559" name="Google Shape;1559;p76"/>
          <p:cNvSpPr/>
          <p:nvPr/>
        </p:nvSpPr>
        <p:spPr>
          <a:xfrm>
            <a:off x="3319647" y="1344000"/>
            <a:ext cx="31812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a:t>
            </a:r>
            <a:r>
              <a:rPr b="1" lang="en-GB" sz="2285">
                <a:solidFill>
                  <a:schemeClr val="dk1"/>
                </a:solidFill>
                <a:latin typeface="Calibri"/>
                <a:ea typeface="Calibri"/>
                <a:cs typeface="Calibri"/>
                <a:sym typeface="Calibri"/>
              </a:rPr>
              <a:t>Artists</a:t>
            </a:r>
            <a:endParaRPr b="0" i="0" sz="1396" u="none" cap="none" strike="noStrike">
              <a:solidFill>
                <a:srgbClr val="000000"/>
              </a:solidFill>
              <a:latin typeface="Arial"/>
              <a:ea typeface="Arial"/>
              <a:cs typeface="Arial"/>
              <a:sym typeface="Arial"/>
            </a:endParaRPr>
          </a:p>
        </p:txBody>
      </p:sp>
      <p:sp>
        <p:nvSpPr>
          <p:cNvPr id="1560" name="Google Shape;1560;p76"/>
          <p:cNvSpPr/>
          <p:nvPr/>
        </p:nvSpPr>
        <p:spPr>
          <a:xfrm>
            <a:off x="6653857" y="1343998"/>
            <a:ext cx="35226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Key Techniques / Materials </a:t>
            </a:r>
            <a:endParaRPr b="0" i="0" sz="1396" u="none" cap="none" strike="noStrike">
              <a:solidFill>
                <a:srgbClr val="000000"/>
              </a:solidFill>
              <a:latin typeface="Arial"/>
              <a:ea typeface="Arial"/>
              <a:cs typeface="Arial"/>
              <a:sym typeface="Arial"/>
            </a:endParaRPr>
          </a:p>
        </p:txBody>
      </p:sp>
      <p:sp>
        <p:nvSpPr>
          <p:cNvPr id="1561" name="Google Shape;1561;p76"/>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562" name="Google Shape;1562;p76"/>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563" name="Google Shape;1563;p76"/>
          <p:cNvSpPr txBox="1"/>
          <p:nvPr/>
        </p:nvSpPr>
        <p:spPr>
          <a:xfrm>
            <a:off x="735075" y="1925680"/>
            <a:ext cx="2513400" cy="4924200"/>
          </a:xfrm>
          <a:prstGeom prst="rect">
            <a:avLst/>
          </a:prstGeom>
          <a:noFill/>
          <a:ln cap="flat" cmpd="sng" w="36275">
            <a:solidFill>
              <a:srgbClr val="00B05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spcBef>
                <a:spcPts val="0"/>
              </a:spcBef>
              <a:spcAft>
                <a:spcPts val="0"/>
              </a:spcAft>
              <a:buNone/>
            </a:pPr>
            <a:r>
              <a:rPr b="1" lang="en-GB" sz="1269">
                <a:solidFill>
                  <a:schemeClr val="dk1"/>
                </a:solidFill>
              </a:rPr>
              <a:t>Presentation = </a:t>
            </a:r>
            <a:r>
              <a:rPr lang="en-GB" sz="1269">
                <a:solidFill>
                  <a:schemeClr val="dk1"/>
                </a:solidFill>
              </a:rPr>
              <a:t>work presented thoughtfully and with pride  </a:t>
            </a:r>
            <a:endParaRPr sz="1269">
              <a:solidFill>
                <a:schemeClr val="dk1"/>
              </a:solidFill>
            </a:endParaRPr>
          </a:p>
          <a:p>
            <a:pPr indent="0" lvl="0" marL="0" rtl="0" algn="l">
              <a:spcBef>
                <a:spcPts val="0"/>
              </a:spcBef>
              <a:spcAft>
                <a:spcPts val="0"/>
              </a:spcAft>
              <a:buNone/>
            </a:pPr>
            <a:r>
              <a:rPr b="1" lang="en-GB" sz="1269">
                <a:solidFill>
                  <a:schemeClr val="dk1"/>
                </a:solidFill>
              </a:rPr>
              <a:t>Lines = </a:t>
            </a:r>
            <a:r>
              <a:rPr lang="en-GB" sz="1269">
                <a:solidFill>
                  <a:schemeClr val="dk1"/>
                </a:solidFill>
                <a:highlight>
                  <a:schemeClr val="lt1"/>
                </a:highlight>
              </a:rPr>
              <a:t>Line is the most basic visual element. Lines can be used to define shapes and figures, but also to indicate motion, emotion, and other elements</a:t>
            </a:r>
            <a:endParaRPr sz="1269">
              <a:solidFill>
                <a:schemeClr val="dk1"/>
              </a:solidFill>
              <a:highlight>
                <a:schemeClr val="lt1"/>
              </a:highlight>
            </a:endParaRPr>
          </a:p>
          <a:p>
            <a:pPr indent="0" lvl="0" marL="0" rtl="0" algn="l">
              <a:spcBef>
                <a:spcPts val="0"/>
              </a:spcBef>
              <a:spcAft>
                <a:spcPts val="0"/>
              </a:spcAft>
              <a:buNone/>
            </a:pPr>
            <a:r>
              <a:rPr b="1" lang="en-GB" sz="1269">
                <a:solidFill>
                  <a:schemeClr val="dk1"/>
                </a:solidFill>
              </a:rPr>
              <a:t>Texture = </a:t>
            </a:r>
            <a:r>
              <a:rPr lang="en-GB" sz="1269">
                <a:solidFill>
                  <a:schemeClr val="dk1"/>
                </a:solidFill>
              </a:rPr>
              <a:t>In a two-dimensional work of art, texture gives a visual sense of how an object depicted would feel in real life if touched</a:t>
            </a:r>
            <a:endParaRPr sz="1269">
              <a:solidFill>
                <a:schemeClr val="dk1"/>
              </a:solidFill>
            </a:endParaRPr>
          </a:p>
          <a:p>
            <a:pPr indent="0" lvl="0" marL="0" rtl="0" algn="l">
              <a:spcBef>
                <a:spcPts val="0"/>
              </a:spcBef>
              <a:spcAft>
                <a:spcPts val="0"/>
              </a:spcAft>
              <a:buNone/>
            </a:pPr>
            <a:r>
              <a:rPr b="1" lang="en-GB" sz="1269">
                <a:solidFill>
                  <a:schemeClr val="dk1"/>
                </a:solidFill>
              </a:rPr>
              <a:t>Imaginative = </a:t>
            </a:r>
            <a:r>
              <a:rPr lang="en-GB" sz="1269">
                <a:solidFill>
                  <a:srgbClr val="040C28"/>
                </a:solidFill>
              </a:rPr>
              <a:t>th</a:t>
            </a:r>
            <a:r>
              <a:rPr lang="en-GB" sz="1269">
                <a:solidFill>
                  <a:srgbClr val="040C28"/>
                </a:solidFill>
                <a:highlight>
                  <a:schemeClr val="lt1"/>
                </a:highlight>
              </a:rPr>
              <a:t>e mental faculty of forming new images that are not present to the senses, creating original work </a:t>
            </a:r>
            <a:endParaRPr sz="1269">
              <a:solidFill>
                <a:schemeClr val="dk1"/>
              </a:solidFill>
              <a:highlight>
                <a:schemeClr val="lt1"/>
              </a:highlight>
            </a:endParaRPr>
          </a:p>
          <a:p>
            <a:pPr indent="0" lvl="0" marL="0" rtl="0" algn="l">
              <a:spcBef>
                <a:spcPts val="0"/>
              </a:spcBef>
              <a:spcAft>
                <a:spcPts val="0"/>
              </a:spcAft>
              <a:buNone/>
            </a:pPr>
            <a:r>
              <a:rPr b="1" lang="en-GB" sz="1269">
                <a:solidFill>
                  <a:schemeClr val="dk1"/>
                </a:solidFill>
              </a:rPr>
              <a:t>Colour theory = </a:t>
            </a:r>
            <a:r>
              <a:rPr lang="en-GB" sz="1269">
                <a:solidFill>
                  <a:schemeClr val="dk1"/>
                </a:solidFill>
                <a:highlight>
                  <a:srgbClr val="FFFFFF"/>
                </a:highlight>
              </a:rPr>
              <a:t>Colour theory includes the colour wheel, colour value, and colour schemes</a:t>
            </a:r>
            <a:endParaRPr sz="1269">
              <a:solidFill>
                <a:schemeClr val="dk1"/>
              </a:solidFill>
              <a:highlight>
                <a:srgbClr val="FFFFFF"/>
              </a:highlight>
            </a:endParaRPr>
          </a:p>
          <a:p>
            <a:pPr indent="0" lvl="0" marL="0" rtl="0" algn="l">
              <a:spcBef>
                <a:spcPts val="0"/>
              </a:spcBef>
              <a:spcAft>
                <a:spcPts val="0"/>
              </a:spcAft>
              <a:buNone/>
            </a:pPr>
            <a:r>
              <a:rPr b="1" lang="en-GB" sz="1269">
                <a:solidFill>
                  <a:schemeClr val="dk1"/>
                </a:solidFill>
                <a:highlight>
                  <a:srgbClr val="FFFFFF"/>
                </a:highlight>
              </a:rPr>
              <a:t>Mobile =</a:t>
            </a:r>
            <a:r>
              <a:rPr lang="en-GB" sz="1269">
                <a:solidFill>
                  <a:schemeClr val="dk1"/>
                </a:solidFill>
                <a:highlight>
                  <a:srgbClr val="FFFFFF"/>
                </a:highlight>
              </a:rPr>
              <a:t> </a:t>
            </a:r>
            <a:r>
              <a:rPr b="1" lang="en-GB" sz="1269">
                <a:solidFill>
                  <a:schemeClr val="dk1"/>
                </a:solidFill>
                <a:highlight>
                  <a:srgbClr val="FFFFFF"/>
                </a:highlight>
              </a:rPr>
              <a:t>a type of sculpture that is formed components</a:t>
            </a:r>
            <a:r>
              <a:rPr lang="en-GB" sz="1269">
                <a:solidFill>
                  <a:schemeClr val="dk1"/>
                </a:solidFill>
                <a:highlight>
                  <a:srgbClr val="FFFFFF"/>
                </a:highlight>
              </a:rPr>
              <a:t> which are suspended in the air</a:t>
            </a:r>
            <a:endParaRPr sz="508">
              <a:solidFill>
                <a:schemeClr val="dk1"/>
              </a:solidFill>
              <a:highlight>
                <a:srgbClr val="FFFFFF"/>
              </a:highlight>
            </a:endParaRPr>
          </a:p>
        </p:txBody>
      </p:sp>
      <p:sp>
        <p:nvSpPr>
          <p:cNvPr id="1564" name="Google Shape;1564;p76"/>
          <p:cNvSpPr txBox="1"/>
          <p:nvPr/>
        </p:nvSpPr>
        <p:spPr>
          <a:xfrm>
            <a:off x="3319650" y="1925675"/>
            <a:ext cx="3181200" cy="4826400"/>
          </a:xfrm>
          <a:prstGeom prst="rect">
            <a:avLst/>
          </a:prstGeom>
          <a:noFill/>
          <a:ln cap="flat" cmpd="sng" w="36275">
            <a:solidFill>
              <a:srgbClr val="FF000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spcBef>
                <a:spcPts val="0"/>
              </a:spcBef>
              <a:spcAft>
                <a:spcPts val="0"/>
              </a:spcAft>
              <a:buNone/>
            </a:pPr>
            <a:r>
              <a:rPr lang="en-GB" sz="1904">
                <a:solidFill>
                  <a:schemeClr val="dk2"/>
                </a:solidFill>
              </a:rPr>
              <a:t>Jon Carling</a:t>
            </a:r>
            <a:endParaRPr sz="1904">
              <a:solidFill>
                <a:schemeClr val="dk2"/>
              </a:solidFill>
            </a:endParaRPr>
          </a:p>
          <a:p>
            <a:pPr indent="0" lvl="0" marL="0" rtl="0" algn="l">
              <a:spcBef>
                <a:spcPts val="0"/>
              </a:spcBef>
              <a:spcAft>
                <a:spcPts val="0"/>
              </a:spcAft>
              <a:buNone/>
            </a:pPr>
            <a:r>
              <a:t/>
            </a:r>
            <a:endParaRPr sz="1904">
              <a:solidFill>
                <a:schemeClr val="dk2"/>
              </a:solidFill>
            </a:endParaRPr>
          </a:p>
          <a:p>
            <a:pPr indent="0" lvl="0" marL="0" rtl="0" algn="l">
              <a:spcBef>
                <a:spcPts val="0"/>
              </a:spcBef>
              <a:spcAft>
                <a:spcPts val="0"/>
              </a:spcAft>
              <a:buNone/>
            </a:pPr>
            <a:r>
              <a:rPr lang="en-GB" sz="1904">
                <a:solidFill>
                  <a:schemeClr val="dk2"/>
                </a:solidFill>
              </a:rPr>
              <a:t> Sara  </a:t>
            </a:r>
            <a:endParaRPr sz="1904">
              <a:solidFill>
                <a:schemeClr val="dk2"/>
              </a:solidFill>
            </a:endParaRPr>
          </a:p>
          <a:p>
            <a:pPr indent="0" lvl="0" marL="0" rtl="0" algn="l">
              <a:spcBef>
                <a:spcPts val="0"/>
              </a:spcBef>
              <a:spcAft>
                <a:spcPts val="0"/>
              </a:spcAft>
              <a:buNone/>
            </a:pPr>
            <a:r>
              <a:rPr lang="en-GB" sz="1904">
                <a:solidFill>
                  <a:schemeClr val="dk2"/>
                </a:solidFill>
              </a:rPr>
              <a:t>Fanelli </a:t>
            </a:r>
            <a:endParaRPr sz="1904">
              <a:solidFill>
                <a:schemeClr val="dk2"/>
              </a:solidFill>
            </a:endParaRPr>
          </a:p>
          <a:p>
            <a:pPr indent="0" lvl="0" marL="0" rtl="0" algn="l">
              <a:spcBef>
                <a:spcPts val="0"/>
              </a:spcBef>
              <a:spcAft>
                <a:spcPts val="0"/>
              </a:spcAft>
              <a:buNone/>
            </a:pPr>
            <a:r>
              <a:t/>
            </a:r>
            <a:endParaRPr sz="1904">
              <a:solidFill>
                <a:schemeClr val="dk2"/>
              </a:solidFill>
            </a:endParaRPr>
          </a:p>
          <a:p>
            <a:pPr indent="0" lvl="0" marL="0" rtl="0" algn="l">
              <a:spcBef>
                <a:spcPts val="0"/>
              </a:spcBef>
              <a:spcAft>
                <a:spcPts val="0"/>
              </a:spcAft>
              <a:buNone/>
            </a:pPr>
            <a:r>
              <a:rPr lang="en-GB" sz="1904">
                <a:solidFill>
                  <a:schemeClr val="dk2"/>
                </a:solidFill>
              </a:rPr>
              <a:t>               </a:t>
            </a:r>
            <a:endParaRPr sz="1904">
              <a:solidFill>
                <a:schemeClr val="dk2"/>
              </a:solidFill>
            </a:endParaRPr>
          </a:p>
          <a:p>
            <a:pPr indent="0" lvl="0" marL="0" rtl="0" algn="l">
              <a:spcBef>
                <a:spcPts val="0"/>
              </a:spcBef>
              <a:spcAft>
                <a:spcPts val="0"/>
              </a:spcAft>
              <a:buNone/>
            </a:pPr>
            <a:r>
              <a:rPr lang="en-GB" sz="1904">
                <a:solidFill>
                  <a:schemeClr val="dk2"/>
                </a:solidFill>
              </a:rPr>
              <a:t> </a:t>
            </a:r>
            <a:endParaRPr sz="1904">
              <a:solidFill>
                <a:schemeClr val="dk2"/>
              </a:solidFill>
            </a:endParaRPr>
          </a:p>
          <a:p>
            <a:pPr indent="0" lvl="0" marL="0" rtl="0" algn="l">
              <a:spcBef>
                <a:spcPts val="0"/>
              </a:spcBef>
              <a:spcAft>
                <a:spcPts val="0"/>
              </a:spcAft>
              <a:buNone/>
            </a:pPr>
            <a:r>
              <a:rPr lang="en-GB" sz="1904">
                <a:solidFill>
                  <a:schemeClr val="dk2"/>
                </a:solidFill>
              </a:rPr>
              <a:t>Henri </a:t>
            </a:r>
            <a:endParaRPr sz="1904">
              <a:solidFill>
                <a:schemeClr val="dk2"/>
              </a:solidFill>
            </a:endParaRPr>
          </a:p>
          <a:p>
            <a:pPr indent="0" lvl="0" marL="0" rtl="0" algn="l">
              <a:spcBef>
                <a:spcPts val="0"/>
              </a:spcBef>
              <a:spcAft>
                <a:spcPts val="0"/>
              </a:spcAft>
              <a:buNone/>
            </a:pPr>
            <a:r>
              <a:rPr lang="en-GB" sz="1904">
                <a:solidFill>
                  <a:schemeClr val="dk2"/>
                </a:solidFill>
              </a:rPr>
              <a:t> Matisse</a:t>
            </a:r>
            <a:endParaRPr sz="1904">
              <a:solidFill>
                <a:schemeClr val="dk2"/>
              </a:solidFill>
            </a:endParaRPr>
          </a:p>
          <a:p>
            <a:pPr indent="0" lvl="0" marL="0" rtl="0" algn="l">
              <a:spcBef>
                <a:spcPts val="0"/>
              </a:spcBef>
              <a:spcAft>
                <a:spcPts val="0"/>
              </a:spcAft>
              <a:buNone/>
            </a:pPr>
            <a:r>
              <a:t/>
            </a:r>
            <a:endParaRPr sz="1904">
              <a:solidFill>
                <a:schemeClr val="dk2"/>
              </a:solidFill>
            </a:endParaRPr>
          </a:p>
          <a:p>
            <a:pPr indent="0" lvl="0" marL="0" rtl="0" algn="l">
              <a:spcBef>
                <a:spcPts val="0"/>
              </a:spcBef>
              <a:spcAft>
                <a:spcPts val="0"/>
              </a:spcAft>
              <a:buNone/>
            </a:pPr>
            <a:r>
              <a:rPr lang="en-GB" sz="1904">
                <a:solidFill>
                  <a:schemeClr val="dk2"/>
                </a:solidFill>
              </a:rPr>
              <a:t>                        </a:t>
            </a:r>
            <a:endParaRPr sz="1904">
              <a:solidFill>
                <a:schemeClr val="dk2"/>
              </a:solidFill>
            </a:endParaRPr>
          </a:p>
          <a:p>
            <a:pPr indent="0" lvl="0" marL="0" rtl="0" algn="l">
              <a:spcBef>
                <a:spcPts val="0"/>
              </a:spcBef>
              <a:spcAft>
                <a:spcPts val="0"/>
              </a:spcAft>
              <a:buNone/>
            </a:pPr>
            <a:r>
              <a:rPr lang="en-GB" sz="1904">
                <a:solidFill>
                  <a:schemeClr val="dk2"/>
                </a:solidFill>
              </a:rPr>
              <a:t>Alexander </a:t>
            </a:r>
            <a:endParaRPr sz="1904">
              <a:solidFill>
                <a:schemeClr val="dk2"/>
              </a:solidFill>
            </a:endParaRPr>
          </a:p>
          <a:p>
            <a:pPr indent="0" lvl="0" marL="0" rtl="0" algn="l">
              <a:spcBef>
                <a:spcPts val="0"/>
              </a:spcBef>
              <a:spcAft>
                <a:spcPts val="0"/>
              </a:spcAft>
              <a:buNone/>
            </a:pPr>
            <a:r>
              <a:rPr lang="en-GB" sz="1904">
                <a:solidFill>
                  <a:schemeClr val="dk2"/>
                </a:solidFill>
              </a:rPr>
              <a:t>Calder </a:t>
            </a:r>
            <a:endParaRPr sz="1904">
              <a:solidFill>
                <a:schemeClr val="dk2"/>
              </a:solidFill>
            </a:endParaRPr>
          </a:p>
          <a:p>
            <a:pPr indent="0" lvl="0" marL="0" rtl="0" algn="l">
              <a:spcBef>
                <a:spcPts val="0"/>
              </a:spcBef>
              <a:spcAft>
                <a:spcPts val="0"/>
              </a:spcAft>
              <a:buNone/>
            </a:pPr>
            <a:r>
              <a:t/>
            </a:r>
            <a:endParaRPr sz="1016">
              <a:solidFill>
                <a:schemeClr val="dk2"/>
              </a:solidFill>
            </a:endParaRPr>
          </a:p>
          <a:p>
            <a:pPr indent="0" lvl="0" marL="0" rtl="0" algn="l">
              <a:spcBef>
                <a:spcPts val="0"/>
              </a:spcBef>
              <a:spcAft>
                <a:spcPts val="0"/>
              </a:spcAft>
              <a:buNone/>
            </a:pPr>
            <a:r>
              <a:t/>
            </a:r>
            <a:endParaRPr sz="1016">
              <a:solidFill>
                <a:schemeClr val="dk2"/>
              </a:solidFill>
            </a:endParaRPr>
          </a:p>
          <a:p>
            <a:pPr indent="0" lvl="0" marL="0" rtl="0" algn="l">
              <a:spcBef>
                <a:spcPts val="0"/>
              </a:spcBef>
              <a:spcAft>
                <a:spcPts val="0"/>
              </a:spcAft>
              <a:buNone/>
            </a:pPr>
            <a:r>
              <a:t/>
            </a:r>
            <a:endParaRPr sz="1016">
              <a:solidFill>
                <a:schemeClr val="dk2"/>
              </a:solidFill>
            </a:endParaRPr>
          </a:p>
          <a:p>
            <a:pPr indent="0" lvl="0" marL="0" rtl="0" algn="l">
              <a:spcBef>
                <a:spcPts val="0"/>
              </a:spcBef>
              <a:spcAft>
                <a:spcPts val="0"/>
              </a:spcAft>
              <a:buNone/>
            </a:pPr>
            <a:r>
              <a:t/>
            </a:r>
            <a:endParaRPr sz="1016">
              <a:solidFill>
                <a:schemeClr val="dk2"/>
              </a:solidFill>
            </a:endParaRPr>
          </a:p>
          <a:p>
            <a:pPr indent="0" lvl="0" marL="0" rtl="0" algn="l">
              <a:spcBef>
                <a:spcPts val="0"/>
              </a:spcBef>
              <a:spcAft>
                <a:spcPts val="0"/>
              </a:spcAft>
              <a:buNone/>
            </a:pPr>
            <a:r>
              <a:t/>
            </a:r>
            <a:endParaRPr sz="1016">
              <a:solidFill>
                <a:schemeClr val="dk2"/>
              </a:solidFill>
            </a:endParaRPr>
          </a:p>
        </p:txBody>
      </p:sp>
      <p:sp>
        <p:nvSpPr>
          <p:cNvPr id="1565" name="Google Shape;1565;p76"/>
          <p:cNvSpPr txBox="1"/>
          <p:nvPr/>
        </p:nvSpPr>
        <p:spPr>
          <a:xfrm>
            <a:off x="6653850" y="1925674"/>
            <a:ext cx="3522600" cy="4892100"/>
          </a:xfrm>
          <a:prstGeom prst="rect">
            <a:avLst/>
          </a:prstGeom>
          <a:noFill/>
          <a:ln cap="flat" cmpd="sng" w="36275">
            <a:solidFill>
              <a:srgbClr val="0070C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spcBef>
                <a:spcPts val="0"/>
              </a:spcBef>
              <a:spcAft>
                <a:spcPts val="0"/>
              </a:spcAft>
              <a:buNone/>
            </a:pPr>
            <a:r>
              <a:rPr b="1" lang="en-GB" sz="1469">
                <a:solidFill>
                  <a:schemeClr val="dk1"/>
                </a:solidFill>
              </a:rPr>
              <a:t>Mark Making = </a:t>
            </a:r>
            <a:r>
              <a:rPr lang="en-GB" sz="1469">
                <a:solidFill>
                  <a:schemeClr val="dk1"/>
                </a:solidFill>
              </a:rPr>
              <a:t>Mark making describes the way artists produce different lines, dots, marks, patterns and textures</a:t>
            </a:r>
            <a:endParaRPr sz="1469">
              <a:solidFill>
                <a:schemeClr val="dk1"/>
              </a:solidFill>
            </a:endParaRPr>
          </a:p>
          <a:p>
            <a:pPr indent="0" lvl="0" marL="0" rtl="0" algn="l">
              <a:spcBef>
                <a:spcPts val="0"/>
              </a:spcBef>
              <a:spcAft>
                <a:spcPts val="0"/>
              </a:spcAft>
              <a:buNone/>
            </a:pPr>
            <a:r>
              <a:t/>
            </a:r>
            <a:endParaRPr sz="1469">
              <a:solidFill>
                <a:schemeClr val="dk1"/>
              </a:solidFill>
            </a:endParaRPr>
          </a:p>
          <a:p>
            <a:pPr indent="0" lvl="0" marL="0" rtl="0" algn="l">
              <a:spcBef>
                <a:spcPts val="0"/>
              </a:spcBef>
              <a:spcAft>
                <a:spcPts val="0"/>
              </a:spcAft>
              <a:buNone/>
            </a:pPr>
            <a:r>
              <a:t/>
            </a:r>
            <a:endParaRPr b="1" sz="1469">
              <a:solidFill>
                <a:schemeClr val="dk1"/>
              </a:solidFill>
            </a:endParaRPr>
          </a:p>
          <a:p>
            <a:pPr indent="0" lvl="0" marL="0" rtl="0" algn="l">
              <a:spcBef>
                <a:spcPts val="0"/>
              </a:spcBef>
              <a:spcAft>
                <a:spcPts val="0"/>
              </a:spcAft>
              <a:buNone/>
            </a:pPr>
            <a:r>
              <a:t/>
            </a:r>
            <a:endParaRPr b="1" sz="1469">
              <a:solidFill>
                <a:schemeClr val="dk1"/>
              </a:solidFill>
            </a:endParaRPr>
          </a:p>
          <a:p>
            <a:pPr indent="0" lvl="0" marL="0" rtl="0" algn="l">
              <a:spcBef>
                <a:spcPts val="0"/>
              </a:spcBef>
              <a:spcAft>
                <a:spcPts val="0"/>
              </a:spcAft>
              <a:buNone/>
            </a:pPr>
            <a:r>
              <a:t/>
            </a:r>
            <a:endParaRPr b="1" sz="1469">
              <a:solidFill>
                <a:schemeClr val="dk1"/>
              </a:solidFill>
            </a:endParaRPr>
          </a:p>
          <a:p>
            <a:pPr indent="0" lvl="0" marL="0" rtl="0" algn="l">
              <a:spcBef>
                <a:spcPts val="0"/>
              </a:spcBef>
              <a:spcAft>
                <a:spcPts val="0"/>
              </a:spcAft>
              <a:buNone/>
            </a:pPr>
            <a:r>
              <a:rPr b="1" lang="en-GB" sz="1469">
                <a:solidFill>
                  <a:schemeClr val="dk1"/>
                </a:solidFill>
              </a:rPr>
              <a:t>Collage =</a:t>
            </a:r>
            <a:r>
              <a:rPr lang="en-GB" sz="1469">
                <a:solidFill>
                  <a:schemeClr val="dk1"/>
                </a:solidFill>
              </a:rPr>
              <a:t> Collage describes the technique and the resulting work of art in which pieces of paper are arranged and stuck down</a:t>
            </a:r>
            <a:endParaRPr sz="1469">
              <a:solidFill>
                <a:schemeClr val="dk1"/>
              </a:solidFill>
            </a:endParaRPr>
          </a:p>
          <a:p>
            <a:pPr indent="0" lvl="0" marL="0" rtl="0" algn="l">
              <a:spcBef>
                <a:spcPts val="0"/>
              </a:spcBef>
              <a:spcAft>
                <a:spcPts val="0"/>
              </a:spcAft>
              <a:buNone/>
            </a:pPr>
            <a:r>
              <a:t/>
            </a:r>
            <a:endParaRPr sz="1469">
              <a:solidFill>
                <a:schemeClr val="dk1"/>
              </a:solidFill>
            </a:endParaRPr>
          </a:p>
          <a:p>
            <a:pPr indent="0" lvl="0" marL="0" rtl="0" algn="l">
              <a:spcBef>
                <a:spcPts val="0"/>
              </a:spcBef>
              <a:spcAft>
                <a:spcPts val="0"/>
              </a:spcAft>
              <a:buNone/>
            </a:pPr>
            <a:r>
              <a:rPr lang="en-GB" sz="1469">
                <a:solidFill>
                  <a:schemeClr val="dk1"/>
                </a:solidFill>
              </a:rPr>
              <a:t> </a:t>
            </a:r>
            <a:endParaRPr sz="1469">
              <a:solidFill>
                <a:schemeClr val="dk1"/>
              </a:solidFill>
            </a:endParaRPr>
          </a:p>
          <a:p>
            <a:pPr indent="0" lvl="0" marL="0" rtl="0" algn="l">
              <a:spcBef>
                <a:spcPts val="0"/>
              </a:spcBef>
              <a:spcAft>
                <a:spcPts val="0"/>
              </a:spcAft>
              <a:buNone/>
            </a:pPr>
            <a:r>
              <a:t/>
            </a:r>
            <a:endParaRPr b="1" sz="1469">
              <a:solidFill>
                <a:schemeClr val="dk1"/>
              </a:solidFill>
            </a:endParaRPr>
          </a:p>
          <a:p>
            <a:pPr indent="0" lvl="0" marL="0" rtl="0" algn="l">
              <a:spcBef>
                <a:spcPts val="0"/>
              </a:spcBef>
              <a:spcAft>
                <a:spcPts val="0"/>
              </a:spcAft>
              <a:buNone/>
            </a:pPr>
            <a:r>
              <a:t/>
            </a:r>
            <a:endParaRPr b="1" sz="1469">
              <a:solidFill>
                <a:schemeClr val="dk1"/>
              </a:solidFill>
            </a:endParaRPr>
          </a:p>
          <a:p>
            <a:pPr indent="0" lvl="0" marL="0" rtl="0" algn="l">
              <a:spcBef>
                <a:spcPts val="0"/>
              </a:spcBef>
              <a:spcAft>
                <a:spcPts val="0"/>
              </a:spcAft>
              <a:buNone/>
            </a:pPr>
            <a:r>
              <a:rPr b="1" lang="en-GB" sz="1469">
                <a:solidFill>
                  <a:schemeClr val="dk1"/>
                </a:solidFill>
              </a:rPr>
              <a:t>Abstract Compositions = </a:t>
            </a:r>
            <a:r>
              <a:rPr lang="en-GB" sz="1469">
                <a:solidFill>
                  <a:schemeClr val="dk1"/>
                </a:solidFill>
              </a:rPr>
              <a:t>Absence of recognizable objects,use of Shapes, Colors, Lines and Textures instead</a:t>
            </a:r>
            <a:endParaRPr sz="1469">
              <a:solidFill>
                <a:schemeClr val="dk1"/>
              </a:solidFill>
            </a:endParaRPr>
          </a:p>
          <a:p>
            <a:pPr indent="0" lvl="0" marL="0" rtl="0" algn="l">
              <a:spcBef>
                <a:spcPts val="0"/>
              </a:spcBef>
              <a:spcAft>
                <a:spcPts val="0"/>
              </a:spcAft>
              <a:buClr>
                <a:schemeClr val="dk1"/>
              </a:buClr>
              <a:buSzPts val="1396"/>
              <a:buFont typeface="Arial"/>
              <a:buNone/>
            </a:pPr>
            <a:r>
              <a:t/>
            </a:r>
            <a:endParaRPr sz="1269">
              <a:solidFill>
                <a:schemeClr val="dk1"/>
              </a:solidFill>
            </a:endParaRPr>
          </a:p>
          <a:p>
            <a:pPr indent="0" lvl="0" marL="0" rtl="0" algn="l">
              <a:spcBef>
                <a:spcPts val="0"/>
              </a:spcBef>
              <a:spcAft>
                <a:spcPts val="0"/>
              </a:spcAft>
              <a:buClr>
                <a:schemeClr val="dk1"/>
              </a:buClr>
              <a:buSzPts val="1396"/>
              <a:buFont typeface="Arial"/>
              <a:buNone/>
            </a:pPr>
            <a:r>
              <a:t/>
            </a:r>
            <a:endParaRPr sz="1269">
              <a:solidFill>
                <a:schemeClr val="dk1"/>
              </a:solidFill>
            </a:endParaRPr>
          </a:p>
          <a:p>
            <a:pPr indent="0" lvl="0" marL="0" rtl="0" algn="l">
              <a:spcBef>
                <a:spcPts val="0"/>
              </a:spcBef>
              <a:spcAft>
                <a:spcPts val="0"/>
              </a:spcAft>
              <a:buClr>
                <a:schemeClr val="dk1"/>
              </a:buClr>
              <a:buSzPts val="1396"/>
              <a:buFont typeface="Arial"/>
              <a:buNone/>
            </a:pPr>
            <a:r>
              <a:t/>
            </a:r>
            <a:endParaRPr sz="1269">
              <a:solidFill>
                <a:schemeClr val="dk1"/>
              </a:solidFill>
            </a:endParaRPr>
          </a:p>
        </p:txBody>
      </p:sp>
      <p:pic>
        <p:nvPicPr>
          <p:cNvPr id="1566" name="Google Shape;1566;p76"/>
          <p:cNvPicPr preferRelativeResize="0"/>
          <p:nvPr/>
        </p:nvPicPr>
        <p:blipFill>
          <a:blip r:embed="rId4">
            <a:alphaModFix/>
          </a:blip>
          <a:stretch>
            <a:fillRect/>
          </a:stretch>
        </p:blipFill>
        <p:spPr>
          <a:xfrm>
            <a:off x="5156363" y="2043735"/>
            <a:ext cx="861446" cy="861446"/>
          </a:xfrm>
          <a:prstGeom prst="rect">
            <a:avLst/>
          </a:prstGeom>
          <a:solidFill>
            <a:schemeClr val="lt1"/>
          </a:solidFill>
          <a:ln cap="flat" cmpd="sng" w="48375">
            <a:solidFill>
              <a:schemeClr val="dk1"/>
            </a:solidFill>
            <a:prstDash val="solid"/>
            <a:miter lim="8000"/>
            <a:headEnd len="sm" w="sm" type="none"/>
            <a:tailEnd len="sm" w="sm" type="none"/>
          </a:ln>
        </p:spPr>
      </p:pic>
      <p:pic>
        <p:nvPicPr>
          <p:cNvPr id="1567" name="Google Shape;1567;p76"/>
          <p:cNvPicPr preferRelativeResize="0"/>
          <p:nvPr/>
        </p:nvPicPr>
        <p:blipFill rotWithShape="1">
          <a:blip r:embed="rId5">
            <a:alphaModFix/>
          </a:blip>
          <a:srcRect b="12323" l="42340" r="0" t="35195"/>
          <a:stretch/>
        </p:blipFill>
        <p:spPr>
          <a:xfrm>
            <a:off x="5156374" y="2988199"/>
            <a:ext cx="861446" cy="1170605"/>
          </a:xfrm>
          <a:prstGeom prst="rect">
            <a:avLst/>
          </a:prstGeom>
          <a:noFill/>
          <a:ln>
            <a:noFill/>
          </a:ln>
        </p:spPr>
      </p:pic>
      <p:pic>
        <p:nvPicPr>
          <p:cNvPr id="1568" name="Google Shape;1568;p76"/>
          <p:cNvPicPr preferRelativeResize="0"/>
          <p:nvPr/>
        </p:nvPicPr>
        <p:blipFill>
          <a:blip r:embed="rId6">
            <a:alphaModFix/>
          </a:blip>
          <a:stretch>
            <a:fillRect/>
          </a:stretch>
        </p:blipFill>
        <p:spPr>
          <a:xfrm>
            <a:off x="5156379" y="4387292"/>
            <a:ext cx="1098699" cy="931283"/>
          </a:xfrm>
          <a:prstGeom prst="rect">
            <a:avLst/>
          </a:prstGeom>
          <a:noFill/>
          <a:ln>
            <a:noFill/>
          </a:ln>
        </p:spPr>
      </p:pic>
      <p:pic>
        <p:nvPicPr>
          <p:cNvPr id="1569" name="Google Shape;1569;p76"/>
          <p:cNvPicPr preferRelativeResize="0"/>
          <p:nvPr/>
        </p:nvPicPr>
        <p:blipFill rotWithShape="1">
          <a:blip r:embed="rId7">
            <a:alphaModFix/>
          </a:blip>
          <a:srcRect b="10095" l="15751" r="17363" t="20233"/>
          <a:stretch/>
        </p:blipFill>
        <p:spPr>
          <a:xfrm>
            <a:off x="5114682" y="5624235"/>
            <a:ext cx="1182095" cy="1029954"/>
          </a:xfrm>
          <a:prstGeom prst="rect">
            <a:avLst/>
          </a:prstGeom>
          <a:noFill/>
          <a:ln>
            <a:noFill/>
          </a:ln>
        </p:spPr>
      </p:pic>
      <p:pic>
        <p:nvPicPr>
          <p:cNvPr id="1570" name="Google Shape;1570;p76"/>
          <p:cNvPicPr preferRelativeResize="0"/>
          <p:nvPr/>
        </p:nvPicPr>
        <p:blipFill rotWithShape="1">
          <a:blip r:embed="rId8">
            <a:alphaModFix/>
          </a:blip>
          <a:srcRect b="5419" l="8058" r="8358" t="0"/>
          <a:stretch/>
        </p:blipFill>
        <p:spPr>
          <a:xfrm rot="5400000">
            <a:off x="8241852" y="2682801"/>
            <a:ext cx="786143" cy="890231"/>
          </a:xfrm>
          <a:prstGeom prst="rect">
            <a:avLst/>
          </a:prstGeom>
          <a:noFill/>
          <a:ln>
            <a:noFill/>
          </a:ln>
        </p:spPr>
      </p:pic>
      <p:pic>
        <p:nvPicPr>
          <p:cNvPr id="1571" name="Google Shape;1571;p76"/>
          <p:cNvPicPr preferRelativeResize="0"/>
          <p:nvPr/>
        </p:nvPicPr>
        <p:blipFill rotWithShape="1">
          <a:blip r:embed="rId9">
            <a:alphaModFix/>
          </a:blip>
          <a:srcRect b="0" l="0" r="23954" t="0"/>
          <a:stretch/>
        </p:blipFill>
        <p:spPr>
          <a:xfrm>
            <a:off x="8817553" y="4407821"/>
            <a:ext cx="672518" cy="890231"/>
          </a:xfrm>
          <a:prstGeom prst="rect">
            <a:avLst/>
          </a:prstGeom>
          <a:noFill/>
          <a:ln>
            <a:noFill/>
          </a:ln>
        </p:spPr>
      </p:pic>
      <p:pic>
        <p:nvPicPr>
          <p:cNvPr id="1572" name="Google Shape;1572;p76"/>
          <p:cNvPicPr preferRelativeResize="0"/>
          <p:nvPr/>
        </p:nvPicPr>
        <p:blipFill rotWithShape="1">
          <a:blip r:embed="rId10">
            <a:alphaModFix/>
          </a:blip>
          <a:srcRect b="0" l="0" r="57447" t="59799"/>
          <a:stretch/>
        </p:blipFill>
        <p:spPr>
          <a:xfrm>
            <a:off x="9228711" y="6165804"/>
            <a:ext cx="618086" cy="4884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7" name="Shape 1577"/>
        <p:cNvGrpSpPr/>
        <p:nvPr/>
      </p:nvGrpSpPr>
      <p:grpSpPr>
        <a:xfrm>
          <a:off x="0" y="0"/>
          <a:ext cx="0" cy="0"/>
          <a:chOff x="0" y="0"/>
          <a:chExt cx="0" cy="0"/>
        </a:xfrm>
      </p:grpSpPr>
      <p:sp>
        <p:nvSpPr>
          <p:cNvPr id="1578" name="Google Shape;1578;p77"/>
          <p:cNvSpPr txBox="1"/>
          <p:nvPr>
            <p:ph type="title"/>
          </p:nvPr>
        </p:nvSpPr>
        <p:spPr>
          <a:xfrm>
            <a:off x="608813" y="184398"/>
            <a:ext cx="56436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Year 7 Visual Communication  </a:t>
            </a:r>
            <a:endParaRPr b="1" sz="3301">
              <a:latin typeface="Arial"/>
              <a:ea typeface="Arial"/>
              <a:cs typeface="Arial"/>
              <a:sym typeface="Arial"/>
            </a:endParaRPr>
          </a:p>
        </p:txBody>
      </p:sp>
      <p:sp>
        <p:nvSpPr>
          <p:cNvPr id="1579" name="Google Shape;1579;p77"/>
          <p:cNvSpPr/>
          <p:nvPr/>
        </p:nvSpPr>
        <p:spPr>
          <a:xfrm>
            <a:off x="227836" y="1164976"/>
            <a:ext cx="10234800" cy="5904300"/>
          </a:xfrm>
          <a:prstGeom prst="rect">
            <a:avLst/>
          </a:prstGeom>
          <a:solidFill>
            <a:schemeClr val="lt1"/>
          </a:solidFill>
          <a:ln cap="flat" cmpd="sng" w="483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580" name="Google Shape;1580;p77"/>
          <p:cNvSpPr/>
          <p:nvPr/>
        </p:nvSpPr>
        <p:spPr>
          <a:xfrm>
            <a:off x="362685" y="1344000"/>
            <a:ext cx="28860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581" name="Google Shape;1581;p77"/>
          <p:cNvSpPr/>
          <p:nvPr/>
        </p:nvSpPr>
        <p:spPr>
          <a:xfrm>
            <a:off x="3319647" y="1344000"/>
            <a:ext cx="31812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a:t>
            </a:r>
            <a:r>
              <a:rPr b="1" lang="en-GB" sz="2285">
                <a:solidFill>
                  <a:schemeClr val="dk1"/>
                </a:solidFill>
                <a:latin typeface="Calibri"/>
                <a:ea typeface="Calibri"/>
                <a:cs typeface="Calibri"/>
                <a:sym typeface="Calibri"/>
              </a:rPr>
              <a:t>Artists </a:t>
            </a:r>
            <a:endParaRPr b="0" i="0" sz="1396" u="none" cap="none" strike="noStrike">
              <a:solidFill>
                <a:srgbClr val="000000"/>
              </a:solidFill>
              <a:latin typeface="Arial"/>
              <a:ea typeface="Arial"/>
              <a:cs typeface="Arial"/>
              <a:sym typeface="Arial"/>
            </a:endParaRPr>
          </a:p>
        </p:txBody>
      </p:sp>
      <p:sp>
        <p:nvSpPr>
          <p:cNvPr id="1582" name="Google Shape;1582;p77"/>
          <p:cNvSpPr/>
          <p:nvPr/>
        </p:nvSpPr>
        <p:spPr>
          <a:xfrm>
            <a:off x="6653852" y="1344000"/>
            <a:ext cx="36471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Key Ideas </a:t>
            </a:r>
            <a:endParaRPr b="0" i="0" sz="1396" u="none" cap="none" strike="noStrike">
              <a:solidFill>
                <a:srgbClr val="000000"/>
              </a:solidFill>
              <a:latin typeface="Arial"/>
              <a:ea typeface="Arial"/>
              <a:cs typeface="Arial"/>
              <a:sym typeface="Arial"/>
            </a:endParaRPr>
          </a:p>
        </p:txBody>
      </p:sp>
      <p:sp>
        <p:nvSpPr>
          <p:cNvPr id="1583" name="Google Shape;1583;p77"/>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584" name="Google Shape;1584;p77"/>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585" name="Google Shape;1585;p77"/>
          <p:cNvSpPr txBox="1"/>
          <p:nvPr/>
        </p:nvSpPr>
        <p:spPr>
          <a:xfrm>
            <a:off x="362539" y="1925680"/>
            <a:ext cx="2886000" cy="4181400"/>
          </a:xfrm>
          <a:prstGeom prst="rect">
            <a:avLst/>
          </a:prstGeom>
          <a:noFill/>
          <a:ln cap="flat" cmpd="sng" w="36275">
            <a:solidFill>
              <a:srgbClr val="00B05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spcBef>
                <a:spcPts val="0"/>
              </a:spcBef>
              <a:spcAft>
                <a:spcPts val="0"/>
              </a:spcAft>
              <a:buNone/>
            </a:pPr>
            <a:r>
              <a:rPr b="1" lang="en-GB" sz="1269">
                <a:solidFill>
                  <a:schemeClr val="dk1"/>
                </a:solidFill>
                <a:highlight>
                  <a:srgbClr val="FFFFFF"/>
                </a:highlight>
              </a:rPr>
              <a:t>GRAPHICS = </a:t>
            </a:r>
            <a:r>
              <a:rPr lang="en-GB" sz="1523">
                <a:solidFill>
                  <a:schemeClr val="dk1"/>
                </a:solidFill>
                <a:highlight>
                  <a:srgbClr val="FFFFFF"/>
                </a:highlight>
              </a:rPr>
              <a:t> </a:t>
            </a:r>
            <a:r>
              <a:rPr lang="en-GB" sz="1523">
                <a:solidFill>
                  <a:schemeClr val="dk1"/>
                </a:solidFill>
                <a:highlight>
                  <a:schemeClr val="lt1"/>
                </a:highlight>
              </a:rPr>
              <a:t>the art of composing visual elements such as typography, images, coloUrs, and shapes, to communicate information or convey a message effectively.</a:t>
            </a:r>
            <a:endParaRPr sz="1269">
              <a:solidFill>
                <a:schemeClr val="dk1"/>
              </a:solidFill>
              <a:highlight>
                <a:schemeClr val="lt1"/>
              </a:highlight>
            </a:endParaRPr>
          </a:p>
          <a:p>
            <a:pPr indent="0" lvl="0" marL="0" rtl="0" algn="l">
              <a:spcBef>
                <a:spcPts val="0"/>
              </a:spcBef>
              <a:spcAft>
                <a:spcPts val="0"/>
              </a:spcAft>
              <a:buNone/>
            </a:pPr>
            <a:r>
              <a:rPr b="1" lang="en-GB" sz="1269">
                <a:solidFill>
                  <a:schemeClr val="dk1"/>
                </a:solidFill>
                <a:highlight>
                  <a:srgbClr val="FFFFFF"/>
                </a:highlight>
              </a:rPr>
              <a:t>DESIGN BRIEF =</a:t>
            </a:r>
            <a:r>
              <a:rPr lang="en-GB" sz="1269">
                <a:solidFill>
                  <a:schemeClr val="dk1"/>
                </a:solidFill>
                <a:highlight>
                  <a:srgbClr val="FFFFFF"/>
                </a:highlight>
              </a:rPr>
              <a:t> </a:t>
            </a:r>
            <a:r>
              <a:rPr lang="en-GB" sz="1523">
                <a:solidFill>
                  <a:schemeClr val="dk1"/>
                </a:solidFill>
                <a:highlight>
                  <a:srgbClr val="FFFFFF"/>
                </a:highlight>
              </a:rPr>
              <a:t> </a:t>
            </a:r>
            <a:r>
              <a:rPr lang="en-GB" sz="1523">
                <a:solidFill>
                  <a:schemeClr val="dk1"/>
                </a:solidFill>
              </a:rPr>
              <a:t>is a short description of key elements of your project</a:t>
            </a:r>
            <a:endParaRPr sz="1269">
              <a:solidFill>
                <a:schemeClr val="dk1"/>
              </a:solidFill>
            </a:endParaRPr>
          </a:p>
          <a:p>
            <a:pPr indent="0" lvl="0" marL="0" rtl="0" algn="l">
              <a:spcBef>
                <a:spcPts val="0"/>
              </a:spcBef>
              <a:spcAft>
                <a:spcPts val="0"/>
              </a:spcAft>
              <a:buNone/>
            </a:pPr>
            <a:r>
              <a:rPr b="1" lang="en-GB" sz="1269">
                <a:solidFill>
                  <a:schemeClr val="dk1"/>
                </a:solidFill>
                <a:highlight>
                  <a:schemeClr val="lt1"/>
                </a:highlight>
              </a:rPr>
              <a:t>PHOTOGRAPHY = </a:t>
            </a:r>
            <a:r>
              <a:rPr lang="en-GB" sz="1523">
                <a:solidFill>
                  <a:schemeClr val="dk1"/>
                </a:solidFill>
                <a:highlight>
                  <a:srgbClr val="FFFFFF"/>
                </a:highlight>
              </a:rPr>
              <a:t> </a:t>
            </a:r>
            <a:r>
              <a:rPr lang="en-GB" sz="1523">
                <a:solidFill>
                  <a:schemeClr val="dk1"/>
                </a:solidFill>
              </a:rPr>
              <a:t>is the art and science of capturing images using light and a camera. </a:t>
            </a:r>
            <a:endParaRPr sz="1269">
              <a:solidFill>
                <a:schemeClr val="dk1"/>
              </a:solidFill>
            </a:endParaRPr>
          </a:p>
          <a:p>
            <a:pPr indent="0" lvl="0" marL="0" rtl="0" algn="l">
              <a:spcBef>
                <a:spcPts val="0"/>
              </a:spcBef>
              <a:spcAft>
                <a:spcPts val="0"/>
              </a:spcAft>
              <a:buNone/>
            </a:pPr>
            <a:r>
              <a:rPr b="1" lang="en-GB" sz="1269">
                <a:solidFill>
                  <a:schemeClr val="dk1"/>
                </a:solidFill>
                <a:highlight>
                  <a:schemeClr val="lt1"/>
                </a:highlight>
              </a:rPr>
              <a:t>RULES OF COMPOSITION =</a:t>
            </a:r>
            <a:r>
              <a:rPr lang="en-GB" sz="1269">
                <a:solidFill>
                  <a:schemeClr val="dk1"/>
                </a:solidFill>
                <a:highlight>
                  <a:schemeClr val="lt1"/>
                </a:highlight>
              </a:rPr>
              <a:t> </a:t>
            </a:r>
            <a:r>
              <a:rPr lang="en-GB" sz="1523">
                <a:solidFill>
                  <a:schemeClr val="dk1"/>
                </a:solidFill>
                <a:highlight>
                  <a:srgbClr val="FFFFFF"/>
                </a:highlight>
              </a:rPr>
              <a:t>is </a:t>
            </a:r>
            <a:r>
              <a:rPr lang="en-GB" sz="1523">
                <a:solidFill>
                  <a:schemeClr val="dk1"/>
                </a:solidFill>
              </a:rPr>
              <a:t>the type of arrangement of all the elements that make up the scene in a photograph.</a:t>
            </a:r>
            <a:endParaRPr sz="1269">
              <a:solidFill>
                <a:schemeClr val="dk1"/>
              </a:solidFill>
            </a:endParaRPr>
          </a:p>
          <a:p>
            <a:pPr indent="0" lvl="0" marL="0" rtl="0" algn="l">
              <a:spcBef>
                <a:spcPts val="0"/>
              </a:spcBef>
              <a:spcAft>
                <a:spcPts val="0"/>
              </a:spcAft>
              <a:buNone/>
            </a:pPr>
            <a:r>
              <a:t/>
            </a:r>
            <a:endParaRPr sz="1269">
              <a:solidFill>
                <a:schemeClr val="dk1"/>
              </a:solidFill>
              <a:highlight>
                <a:srgbClr val="FFFFFF"/>
              </a:highlight>
            </a:endParaRPr>
          </a:p>
        </p:txBody>
      </p:sp>
      <p:sp>
        <p:nvSpPr>
          <p:cNvPr id="1586" name="Google Shape;1586;p77"/>
          <p:cNvSpPr txBox="1"/>
          <p:nvPr/>
        </p:nvSpPr>
        <p:spPr>
          <a:xfrm>
            <a:off x="3319646" y="1925680"/>
            <a:ext cx="3181200" cy="4220700"/>
          </a:xfrm>
          <a:prstGeom prst="rect">
            <a:avLst/>
          </a:prstGeom>
          <a:noFill/>
          <a:ln cap="flat" cmpd="sng" w="36275">
            <a:solidFill>
              <a:srgbClr val="FF000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spcBef>
                <a:spcPts val="0"/>
              </a:spcBef>
              <a:spcAft>
                <a:spcPts val="0"/>
              </a:spcAft>
              <a:buNone/>
            </a:pPr>
            <a:r>
              <a:rPr lang="en-GB" sz="2285">
                <a:solidFill>
                  <a:schemeClr val="dk2"/>
                </a:solidFill>
              </a:rPr>
              <a:t>          </a:t>
            </a:r>
            <a:r>
              <a:rPr lang="en-GB" sz="1523">
                <a:solidFill>
                  <a:schemeClr val="dk2"/>
                </a:solidFill>
              </a:rPr>
              <a:t>ROBERT</a:t>
            </a:r>
            <a:endParaRPr sz="1523">
              <a:solidFill>
                <a:schemeClr val="dk2"/>
              </a:solidFill>
            </a:endParaRPr>
          </a:p>
          <a:p>
            <a:pPr indent="0" lvl="0" marL="0" rtl="0" algn="l">
              <a:spcBef>
                <a:spcPts val="0"/>
              </a:spcBef>
              <a:spcAft>
                <a:spcPts val="0"/>
              </a:spcAft>
              <a:buNone/>
            </a:pPr>
            <a:r>
              <a:rPr lang="en-GB" sz="1523">
                <a:solidFill>
                  <a:schemeClr val="dk2"/>
                </a:solidFill>
              </a:rPr>
              <a:t>               INDIANNA</a:t>
            </a:r>
            <a:endParaRPr sz="1523">
              <a:solidFill>
                <a:schemeClr val="dk2"/>
              </a:solidFill>
            </a:endParaRPr>
          </a:p>
          <a:p>
            <a:pPr indent="0" lvl="0" marL="0" rtl="0" algn="l">
              <a:spcBef>
                <a:spcPts val="0"/>
              </a:spcBef>
              <a:spcAft>
                <a:spcPts val="0"/>
              </a:spcAft>
              <a:buNone/>
            </a:pPr>
            <a:r>
              <a:t/>
            </a:r>
            <a:endParaRPr sz="1904">
              <a:solidFill>
                <a:schemeClr val="dk2"/>
              </a:solidFill>
            </a:endParaRPr>
          </a:p>
          <a:p>
            <a:pPr indent="0" lvl="0" marL="0" rtl="0" algn="l">
              <a:spcBef>
                <a:spcPts val="0"/>
              </a:spcBef>
              <a:spcAft>
                <a:spcPts val="0"/>
              </a:spcAft>
              <a:buNone/>
            </a:pPr>
            <a:r>
              <a:rPr lang="en-GB" sz="1904">
                <a:solidFill>
                  <a:schemeClr val="dk2"/>
                </a:solidFill>
              </a:rPr>
              <a:t> </a:t>
            </a:r>
            <a:endParaRPr sz="1904">
              <a:solidFill>
                <a:schemeClr val="dk2"/>
              </a:solidFill>
            </a:endParaRPr>
          </a:p>
          <a:p>
            <a:pPr indent="0" lvl="0" marL="0" rtl="0" algn="l">
              <a:spcBef>
                <a:spcPts val="0"/>
              </a:spcBef>
              <a:spcAft>
                <a:spcPts val="0"/>
              </a:spcAft>
              <a:buNone/>
            </a:pPr>
            <a:r>
              <a:t/>
            </a:r>
            <a:endParaRPr sz="1904">
              <a:solidFill>
                <a:schemeClr val="dk2"/>
              </a:solidFill>
            </a:endParaRPr>
          </a:p>
          <a:p>
            <a:pPr indent="0" lvl="0" marL="0" rtl="0" algn="l">
              <a:spcBef>
                <a:spcPts val="0"/>
              </a:spcBef>
              <a:spcAft>
                <a:spcPts val="0"/>
              </a:spcAft>
              <a:buNone/>
            </a:pPr>
            <a:r>
              <a:rPr lang="en-GB" sz="1904">
                <a:solidFill>
                  <a:schemeClr val="dk2"/>
                </a:solidFill>
              </a:rPr>
              <a:t>                        </a:t>
            </a:r>
            <a:endParaRPr sz="1904">
              <a:solidFill>
                <a:schemeClr val="dk2"/>
              </a:solidFill>
            </a:endParaRPr>
          </a:p>
          <a:p>
            <a:pPr indent="0" lvl="0" marL="0" rtl="0" algn="l">
              <a:spcBef>
                <a:spcPts val="0"/>
              </a:spcBef>
              <a:spcAft>
                <a:spcPts val="0"/>
              </a:spcAft>
              <a:buNone/>
            </a:pPr>
            <a:r>
              <a:rPr lang="en-GB" sz="1523">
                <a:solidFill>
                  <a:schemeClr val="dk2"/>
                </a:solidFill>
              </a:rPr>
              <a:t>ROY LIECHTENSTEIN </a:t>
            </a:r>
            <a:endParaRPr sz="1523">
              <a:solidFill>
                <a:schemeClr val="dk2"/>
              </a:solidFill>
            </a:endParaRPr>
          </a:p>
          <a:p>
            <a:pPr indent="0" lvl="0" marL="0" rtl="0" algn="l">
              <a:spcBef>
                <a:spcPts val="0"/>
              </a:spcBef>
              <a:spcAft>
                <a:spcPts val="0"/>
              </a:spcAft>
              <a:buNone/>
            </a:pPr>
            <a:r>
              <a:t/>
            </a:r>
            <a:endParaRPr sz="1904">
              <a:solidFill>
                <a:schemeClr val="dk2"/>
              </a:solidFill>
            </a:endParaRPr>
          </a:p>
          <a:p>
            <a:pPr indent="0" lvl="0" marL="0" rtl="0" algn="l">
              <a:spcBef>
                <a:spcPts val="0"/>
              </a:spcBef>
              <a:spcAft>
                <a:spcPts val="0"/>
              </a:spcAft>
              <a:buNone/>
            </a:pPr>
            <a:r>
              <a:rPr lang="en-GB" sz="1904">
                <a:solidFill>
                  <a:schemeClr val="dk2"/>
                </a:solidFill>
              </a:rPr>
              <a:t>               </a:t>
            </a:r>
            <a:endParaRPr sz="1904">
              <a:solidFill>
                <a:schemeClr val="dk2"/>
              </a:solidFill>
            </a:endParaRPr>
          </a:p>
          <a:p>
            <a:pPr indent="0" lvl="0" marL="0" rtl="0" algn="l">
              <a:spcBef>
                <a:spcPts val="0"/>
              </a:spcBef>
              <a:spcAft>
                <a:spcPts val="0"/>
              </a:spcAft>
              <a:buNone/>
            </a:pPr>
            <a:r>
              <a:rPr lang="en-GB" sz="1904">
                <a:solidFill>
                  <a:schemeClr val="dk2"/>
                </a:solidFill>
              </a:rPr>
              <a:t>            </a:t>
            </a:r>
            <a:endParaRPr sz="1904">
              <a:solidFill>
                <a:schemeClr val="dk2"/>
              </a:solidFill>
            </a:endParaRPr>
          </a:p>
          <a:p>
            <a:pPr indent="0" lvl="0" marL="0" rtl="0" algn="l">
              <a:spcBef>
                <a:spcPts val="0"/>
              </a:spcBef>
              <a:spcAft>
                <a:spcPts val="0"/>
              </a:spcAft>
              <a:buNone/>
            </a:pPr>
            <a:r>
              <a:rPr lang="en-GB" sz="1904">
                <a:solidFill>
                  <a:schemeClr val="dk2"/>
                </a:solidFill>
              </a:rPr>
              <a:t>             </a:t>
            </a:r>
            <a:r>
              <a:rPr lang="en-GB" sz="1523">
                <a:solidFill>
                  <a:schemeClr val="dk2"/>
                </a:solidFill>
              </a:rPr>
              <a:t>PETER </a:t>
            </a:r>
            <a:endParaRPr sz="1523">
              <a:solidFill>
                <a:schemeClr val="dk2"/>
              </a:solidFill>
            </a:endParaRPr>
          </a:p>
          <a:p>
            <a:pPr indent="0" lvl="0" marL="0" rtl="0" algn="l">
              <a:spcBef>
                <a:spcPts val="0"/>
              </a:spcBef>
              <a:spcAft>
                <a:spcPts val="0"/>
              </a:spcAft>
              <a:buNone/>
            </a:pPr>
            <a:r>
              <a:rPr lang="en-GB" sz="1523">
                <a:solidFill>
                  <a:schemeClr val="dk2"/>
                </a:solidFill>
              </a:rPr>
              <a:t>                 BLAKE</a:t>
            </a:r>
            <a:endParaRPr sz="1523">
              <a:solidFill>
                <a:schemeClr val="dk2"/>
              </a:solidFill>
            </a:endParaRPr>
          </a:p>
          <a:p>
            <a:pPr indent="0" lvl="0" marL="0" rtl="0" algn="l">
              <a:spcBef>
                <a:spcPts val="0"/>
              </a:spcBef>
              <a:spcAft>
                <a:spcPts val="0"/>
              </a:spcAft>
              <a:buNone/>
            </a:pPr>
            <a:r>
              <a:t/>
            </a:r>
            <a:endParaRPr sz="1904">
              <a:solidFill>
                <a:schemeClr val="dk2"/>
              </a:solidFill>
            </a:endParaRPr>
          </a:p>
          <a:p>
            <a:pPr indent="0" lvl="0" marL="0" rtl="0" algn="l">
              <a:spcBef>
                <a:spcPts val="0"/>
              </a:spcBef>
              <a:spcAft>
                <a:spcPts val="0"/>
              </a:spcAft>
              <a:buNone/>
            </a:pPr>
            <a:r>
              <a:rPr lang="en-GB" sz="1904">
                <a:solidFill>
                  <a:schemeClr val="dk2"/>
                </a:solidFill>
              </a:rPr>
              <a:t>      </a:t>
            </a:r>
            <a:endParaRPr sz="1016">
              <a:solidFill>
                <a:schemeClr val="dk2"/>
              </a:solidFill>
            </a:endParaRPr>
          </a:p>
        </p:txBody>
      </p:sp>
      <p:sp>
        <p:nvSpPr>
          <p:cNvPr id="1587" name="Google Shape;1587;p77"/>
          <p:cNvSpPr txBox="1"/>
          <p:nvPr/>
        </p:nvSpPr>
        <p:spPr>
          <a:xfrm>
            <a:off x="6653852" y="1925680"/>
            <a:ext cx="3647100" cy="4337700"/>
          </a:xfrm>
          <a:prstGeom prst="rect">
            <a:avLst/>
          </a:prstGeom>
          <a:noFill/>
          <a:ln cap="flat" cmpd="sng" w="36275">
            <a:solidFill>
              <a:srgbClr val="0070C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spcBef>
                <a:spcPts val="0"/>
              </a:spcBef>
              <a:spcAft>
                <a:spcPts val="0"/>
              </a:spcAft>
              <a:buClr>
                <a:schemeClr val="dk1"/>
              </a:buClr>
              <a:buSzPts val="1396"/>
              <a:buFont typeface="Arial"/>
              <a:buNone/>
            </a:pPr>
            <a:r>
              <a:rPr b="1" lang="en-GB" sz="1143">
                <a:solidFill>
                  <a:schemeClr val="dk1"/>
                </a:solidFill>
              </a:rPr>
              <a:t>LOGO =</a:t>
            </a:r>
            <a:r>
              <a:rPr lang="en-GB" sz="1143">
                <a:solidFill>
                  <a:schemeClr val="dk1"/>
                </a:solidFill>
              </a:rPr>
              <a:t> </a:t>
            </a:r>
            <a:r>
              <a:rPr lang="en-GB" sz="1396">
                <a:solidFill>
                  <a:schemeClr val="dk1"/>
                </a:solidFill>
              </a:rPr>
              <a:t>a symbol or other small design adopted by an organization to identify its products, uniform, vehicles, etc.</a:t>
            </a:r>
            <a:endParaRPr sz="1396">
              <a:solidFill>
                <a:schemeClr val="dk1"/>
              </a:solidFill>
            </a:endParaRPr>
          </a:p>
          <a:p>
            <a:pPr indent="0" lvl="0" marL="0" rtl="0" algn="l">
              <a:spcBef>
                <a:spcPts val="0"/>
              </a:spcBef>
              <a:spcAft>
                <a:spcPts val="0"/>
              </a:spcAft>
              <a:buClr>
                <a:schemeClr val="dk1"/>
              </a:buClr>
              <a:buSzPts val="1396"/>
              <a:buFont typeface="Arial"/>
              <a:buNone/>
            </a:pPr>
            <a:r>
              <a:t/>
            </a:r>
            <a:endParaRPr sz="1523">
              <a:solidFill>
                <a:schemeClr val="dk1"/>
              </a:solidFill>
            </a:endParaRPr>
          </a:p>
          <a:p>
            <a:pPr indent="0" lvl="0" marL="0" rtl="0" algn="l">
              <a:spcBef>
                <a:spcPts val="0"/>
              </a:spcBef>
              <a:spcAft>
                <a:spcPts val="0"/>
              </a:spcAft>
              <a:buClr>
                <a:schemeClr val="dk1"/>
              </a:buClr>
              <a:buSzPts val="1396"/>
              <a:buFont typeface="Arial"/>
              <a:buNone/>
            </a:pPr>
            <a:r>
              <a:t/>
            </a:r>
            <a:endParaRPr b="1" sz="1269">
              <a:solidFill>
                <a:schemeClr val="dk1"/>
              </a:solidFill>
            </a:endParaRPr>
          </a:p>
          <a:p>
            <a:pPr indent="0" lvl="0" marL="0" rtl="0" algn="l">
              <a:spcBef>
                <a:spcPts val="0"/>
              </a:spcBef>
              <a:spcAft>
                <a:spcPts val="0"/>
              </a:spcAft>
              <a:buClr>
                <a:schemeClr val="dk1"/>
              </a:buClr>
              <a:buSzPts val="1396"/>
              <a:buFont typeface="Arial"/>
              <a:buNone/>
            </a:pPr>
            <a:r>
              <a:rPr b="1" lang="en-GB" sz="1143">
                <a:solidFill>
                  <a:schemeClr val="dk1"/>
                </a:solidFill>
              </a:rPr>
              <a:t>TYPOGRAPHY = </a:t>
            </a:r>
            <a:r>
              <a:rPr lang="en-GB" sz="1396">
                <a:solidFill>
                  <a:schemeClr val="dk1"/>
                </a:solidFill>
              </a:rPr>
              <a:t> is the art and technique of arranging type to make written language legible, readable, and appealing when displayed.</a:t>
            </a:r>
            <a:endParaRPr sz="1396">
              <a:solidFill>
                <a:schemeClr val="dk1"/>
              </a:solidFill>
            </a:endParaRPr>
          </a:p>
          <a:p>
            <a:pPr indent="0" lvl="0" marL="0" rtl="0" algn="l">
              <a:spcBef>
                <a:spcPts val="0"/>
              </a:spcBef>
              <a:spcAft>
                <a:spcPts val="0"/>
              </a:spcAft>
              <a:buClr>
                <a:schemeClr val="dk1"/>
              </a:buClr>
              <a:buSzPts val="1396"/>
              <a:buFont typeface="Arial"/>
              <a:buNone/>
            </a:pPr>
            <a:r>
              <a:t/>
            </a:r>
            <a:endParaRPr sz="1396">
              <a:solidFill>
                <a:schemeClr val="dk1"/>
              </a:solidFill>
            </a:endParaRPr>
          </a:p>
          <a:p>
            <a:pPr indent="0" lvl="0" marL="0" rtl="0" algn="l">
              <a:spcBef>
                <a:spcPts val="0"/>
              </a:spcBef>
              <a:spcAft>
                <a:spcPts val="0"/>
              </a:spcAft>
              <a:buClr>
                <a:schemeClr val="dk1"/>
              </a:buClr>
              <a:buSzPts val="1396"/>
              <a:buFont typeface="Arial"/>
              <a:buNone/>
            </a:pPr>
            <a:r>
              <a:t/>
            </a:r>
            <a:endParaRPr b="1" sz="1143">
              <a:solidFill>
                <a:schemeClr val="dk1"/>
              </a:solidFill>
            </a:endParaRPr>
          </a:p>
          <a:p>
            <a:pPr indent="0" lvl="0" marL="0" rtl="0" algn="l">
              <a:spcBef>
                <a:spcPts val="0"/>
              </a:spcBef>
              <a:spcAft>
                <a:spcPts val="0"/>
              </a:spcAft>
              <a:buClr>
                <a:schemeClr val="dk1"/>
              </a:buClr>
              <a:buSzPts val="1396"/>
              <a:buFont typeface="Arial"/>
              <a:buNone/>
            </a:pPr>
            <a:r>
              <a:t/>
            </a:r>
            <a:endParaRPr b="1" sz="1143">
              <a:solidFill>
                <a:schemeClr val="dk1"/>
              </a:solidFill>
            </a:endParaRPr>
          </a:p>
          <a:p>
            <a:pPr indent="0" lvl="0" marL="0" rtl="0" algn="l">
              <a:spcBef>
                <a:spcPts val="0"/>
              </a:spcBef>
              <a:spcAft>
                <a:spcPts val="0"/>
              </a:spcAft>
              <a:buClr>
                <a:schemeClr val="dk1"/>
              </a:buClr>
              <a:buSzPts val="1396"/>
              <a:buFont typeface="Arial"/>
              <a:buNone/>
            </a:pPr>
            <a:r>
              <a:t/>
            </a:r>
            <a:endParaRPr b="1" sz="1143">
              <a:solidFill>
                <a:schemeClr val="dk1"/>
              </a:solidFill>
            </a:endParaRPr>
          </a:p>
          <a:p>
            <a:pPr indent="0" lvl="0" marL="0" rtl="0" algn="l">
              <a:spcBef>
                <a:spcPts val="0"/>
              </a:spcBef>
              <a:spcAft>
                <a:spcPts val="0"/>
              </a:spcAft>
              <a:buClr>
                <a:schemeClr val="dk1"/>
              </a:buClr>
              <a:buSzPts val="1396"/>
              <a:buFont typeface="Arial"/>
              <a:buNone/>
            </a:pPr>
            <a:r>
              <a:rPr b="1" lang="en-GB" sz="1143">
                <a:solidFill>
                  <a:schemeClr val="dk1"/>
                </a:solidFill>
              </a:rPr>
              <a:t>RULE OF SYMMETRY =</a:t>
            </a:r>
            <a:r>
              <a:rPr lang="en-GB" sz="1143">
                <a:solidFill>
                  <a:schemeClr val="dk1"/>
                </a:solidFill>
              </a:rPr>
              <a:t> </a:t>
            </a:r>
            <a:r>
              <a:rPr lang="en-GB" sz="1396">
                <a:solidFill>
                  <a:schemeClr val="dk1"/>
                </a:solidFill>
              </a:rPr>
              <a:t>In photography symmetry appears when parts of your composition mirror other parts.</a:t>
            </a:r>
            <a:endParaRPr sz="1143">
              <a:solidFill>
                <a:schemeClr val="dk1"/>
              </a:solidFill>
            </a:endParaRPr>
          </a:p>
          <a:p>
            <a:pPr indent="0" lvl="0" marL="0" rtl="0" algn="l">
              <a:spcBef>
                <a:spcPts val="0"/>
              </a:spcBef>
              <a:spcAft>
                <a:spcPts val="0"/>
              </a:spcAft>
              <a:buClr>
                <a:schemeClr val="dk1"/>
              </a:buClr>
              <a:buSzPts val="1396"/>
              <a:buFont typeface="Arial"/>
              <a:buNone/>
            </a:pPr>
            <a:r>
              <a:t/>
            </a:r>
            <a:endParaRPr sz="1269">
              <a:solidFill>
                <a:schemeClr val="dk1"/>
              </a:solidFill>
            </a:endParaRPr>
          </a:p>
          <a:p>
            <a:pPr indent="0" lvl="0" marL="0" rtl="0" algn="l">
              <a:spcBef>
                <a:spcPts val="0"/>
              </a:spcBef>
              <a:spcAft>
                <a:spcPts val="0"/>
              </a:spcAft>
              <a:buClr>
                <a:schemeClr val="dk1"/>
              </a:buClr>
              <a:buSzPts val="1396"/>
              <a:buFont typeface="Arial"/>
              <a:buNone/>
            </a:pPr>
            <a:r>
              <a:t/>
            </a:r>
            <a:endParaRPr sz="1269">
              <a:solidFill>
                <a:schemeClr val="dk1"/>
              </a:solidFill>
            </a:endParaRPr>
          </a:p>
          <a:p>
            <a:pPr indent="0" lvl="0" marL="0" rtl="0" algn="l">
              <a:spcBef>
                <a:spcPts val="0"/>
              </a:spcBef>
              <a:spcAft>
                <a:spcPts val="0"/>
              </a:spcAft>
              <a:buClr>
                <a:schemeClr val="dk1"/>
              </a:buClr>
              <a:buSzPts val="1396"/>
              <a:buFont typeface="Arial"/>
              <a:buNone/>
            </a:pPr>
            <a:r>
              <a:t/>
            </a:r>
            <a:endParaRPr sz="1269">
              <a:solidFill>
                <a:schemeClr val="dk1"/>
              </a:solidFill>
            </a:endParaRPr>
          </a:p>
          <a:p>
            <a:pPr indent="0" lvl="0" marL="0" rtl="0" algn="l">
              <a:spcBef>
                <a:spcPts val="0"/>
              </a:spcBef>
              <a:spcAft>
                <a:spcPts val="0"/>
              </a:spcAft>
              <a:buClr>
                <a:schemeClr val="dk1"/>
              </a:buClr>
              <a:buSzPts val="1396"/>
              <a:buFont typeface="Arial"/>
              <a:buNone/>
            </a:pPr>
            <a:r>
              <a:t/>
            </a:r>
            <a:endParaRPr sz="1269">
              <a:solidFill>
                <a:schemeClr val="dk1"/>
              </a:solidFill>
            </a:endParaRPr>
          </a:p>
        </p:txBody>
      </p:sp>
      <p:pic>
        <p:nvPicPr>
          <p:cNvPr id="1588" name="Google Shape;1588;p77"/>
          <p:cNvPicPr preferRelativeResize="0"/>
          <p:nvPr/>
        </p:nvPicPr>
        <p:blipFill>
          <a:blip r:embed="rId4">
            <a:alphaModFix/>
          </a:blip>
          <a:stretch>
            <a:fillRect/>
          </a:stretch>
        </p:blipFill>
        <p:spPr>
          <a:xfrm>
            <a:off x="5296443" y="2069869"/>
            <a:ext cx="1098695" cy="1103617"/>
          </a:xfrm>
          <a:prstGeom prst="rect">
            <a:avLst/>
          </a:prstGeom>
          <a:noFill/>
          <a:ln>
            <a:noFill/>
          </a:ln>
        </p:spPr>
      </p:pic>
      <p:pic>
        <p:nvPicPr>
          <p:cNvPr id="1589" name="Google Shape;1589;p77"/>
          <p:cNvPicPr preferRelativeResize="0"/>
          <p:nvPr/>
        </p:nvPicPr>
        <p:blipFill>
          <a:blip r:embed="rId5">
            <a:alphaModFix/>
          </a:blip>
          <a:stretch>
            <a:fillRect/>
          </a:stretch>
        </p:blipFill>
        <p:spPr>
          <a:xfrm>
            <a:off x="3550928" y="2676387"/>
            <a:ext cx="1201134" cy="1103606"/>
          </a:xfrm>
          <a:prstGeom prst="rect">
            <a:avLst/>
          </a:prstGeom>
          <a:noFill/>
          <a:ln>
            <a:noFill/>
          </a:ln>
        </p:spPr>
      </p:pic>
      <p:pic>
        <p:nvPicPr>
          <p:cNvPr id="1590" name="Google Shape;1590;p77"/>
          <p:cNvPicPr preferRelativeResize="0"/>
          <p:nvPr/>
        </p:nvPicPr>
        <p:blipFill rotWithShape="1">
          <a:blip r:embed="rId6">
            <a:alphaModFix/>
          </a:blip>
          <a:srcRect b="15357" l="13025" r="13010" t="13118"/>
          <a:stretch/>
        </p:blipFill>
        <p:spPr>
          <a:xfrm>
            <a:off x="5051178" y="4499999"/>
            <a:ext cx="1201125" cy="1505120"/>
          </a:xfrm>
          <a:prstGeom prst="rect">
            <a:avLst/>
          </a:prstGeom>
          <a:noFill/>
          <a:ln>
            <a:noFill/>
          </a:ln>
        </p:spPr>
      </p:pic>
      <p:pic>
        <p:nvPicPr>
          <p:cNvPr id="1591" name="Google Shape;1591;p77"/>
          <p:cNvPicPr preferRelativeResize="0"/>
          <p:nvPr/>
        </p:nvPicPr>
        <p:blipFill rotWithShape="1">
          <a:blip r:embed="rId7">
            <a:alphaModFix/>
          </a:blip>
          <a:srcRect b="39411" l="19273" r="36481" t="24337"/>
          <a:stretch/>
        </p:blipFill>
        <p:spPr>
          <a:xfrm>
            <a:off x="9353969" y="2532699"/>
            <a:ext cx="711277" cy="488399"/>
          </a:xfrm>
          <a:prstGeom prst="rect">
            <a:avLst/>
          </a:prstGeom>
          <a:noFill/>
          <a:ln cap="flat" cmpd="sng" w="12100">
            <a:solidFill>
              <a:schemeClr val="dk2"/>
            </a:solidFill>
            <a:prstDash val="solid"/>
            <a:round/>
            <a:headEnd len="sm" w="sm" type="none"/>
            <a:tailEnd len="sm" w="sm" type="none"/>
          </a:ln>
        </p:spPr>
      </p:pic>
      <p:pic>
        <p:nvPicPr>
          <p:cNvPr id="1592" name="Google Shape;1592;p77"/>
          <p:cNvPicPr preferRelativeResize="0"/>
          <p:nvPr/>
        </p:nvPicPr>
        <p:blipFill rotWithShape="1">
          <a:blip r:embed="rId8">
            <a:alphaModFix/>
          </a:blip>
          <a:srcRect b="34041" l="0" r="49766" t="0"/>
          <a:stretch/>
        </p:blipFill>
        <p:spPr>
          <a:xfrm>
            <a:off x="7862009" y="3779998"/>
            <a:ext cx="940391" cy="821400"/>
          </a:xfrm>
          <a:prstGeom prst="rect">
            <a:avLst/>
          </a:prstGeom>
          <a:noFill/>
          <a:ln>
            <a:noFill/>
          </a:ln>
        </p:spPr>
      </p:pic>
      <p:pic>
        <p:nvPicPr>
          <p:cNvPr id="1593" name="Google Shape;1593;p77"/>
          <p:cNvPicPr preferRelativeResize="0"/>
          <p:nvPr/>
        </p:nvPicPr>
        <p:blipFill>
          <a:blip r:embed="rId9">
            <a:alphaModFix/>
          </a:blip>
          <a:stretch>
            <a:fillRect/>
          </a:stretch>
        </p:blipFill>
        <p:spPr>
          <a:xfrm>
            <a:off x="8868327" y="5324986"/>
            <a:ext cx="1234341" cy="821398"/>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8" name="Shape 1598"/>
        <p:cNvGrpSpPr/>
        <p:nvPr/>
      </p:nvGrpSpPr>
      <p:grpSpPr>
        <a:xfrm>
          <a:off x="0" y="0"/>
          <a:ext cx="0" cy="0"/>
          <a:chOff x="0" y="0"/>
          <a:chExt cx="0" cy="0"/>
        </a:xfrm>
      </p:grpSpPr>
      <p:sp>
        <p:nvSpPr>
          <p:cNvPr id="1599" name="Google Shape;1599;p78"/>
          <p:cNvSpPr txBox="1"/>
          <p:nvPr>
            <p:ph type="title"/>
          </p:nvPr>
        </p:nvSpPr>
        <p:spPr>
          <a:xfrm>
            <a:off x="608813" y="184398"/>
            <a:ext cx="56436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Year 7 Food Technology </a:t>
            </a:r>
            <a:endParaRPr b="1" sz="3301">
              <a:latin typeface="Arial"/>
              <a:ea typeface="Arial"/>
              <a:cs typeface="Arial"/>
              <a:sym typeface="Arial"/>
            </a:endParaRPr>
          </a:p>
        </p:txBody>
      </p:sp>
      <p:sp>
        <p:nvSpPr>
          <p:cNvPr id="1600" name="Google Shape;1600;p78"/>
          <p:cNvSpPr/>
          <p:nvPr/>
        </p:nvSpPr>
        <p:spPr>
          <a:xfrm>
            <a:off x="227836" y="1164976"/>
            <a:ext cx="10234800" cy="5904300"/>
          </a:xfrm>
          <a:prstGeom prst="rect">
            <a:avLst/>
          </a:prstGeom>
          <a:solidFill>
            <a:schemeClr val="lt1"/>
          </a:solidFill>
          <a:ln cap="flat" cmpd="sng" w="483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601" name="Google Shape;1601;p78"/>
          <p:cNvSpPr/>
          <p:nvPr/>
        </p:nvSpPr>
        <p:spPr>
          <a:xfrm>
            <a:off x="362685" y="1344000"/>
            <a:ext cx="28860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602" name="Google Shape;1602;p78"/>
          <p:cNvSpPr/>
          <p:nvPr/>
        </p:nvSpPr>
        <p:spPr>
          <a:xfrm>
            <a:off x="3319647" y="1344000"/>
            <a:ext cx="31812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a:t>
            </a:r>
            <a:r>
              <a:rPr b="1" lang="en-GB" sz="2285">
                <a:solidFill>
                  <a:schemeClr val="dk1"/>
                </a:solidFill>
                <a:latin typeface="Calibri"/>
                <a:ea typeface="Calibri"/>
                <a:cs typeface="Calibri"/>
                <a:sym typeface="Calibri"/>
              </a:rPr>
              <a:t>Skills</a:t>
            </a:r>
            <a:endParaRPr b="0" i="0" sz="1396" u="none" cap="none" strike="noStrike">
              <a:solidFill>
                <a:srgbClr val="000000"/>
              </a:solidFill>
              <a:latin typeface="Arial"/>
              <a:ea typeface="Arial"/>
              <a:cs typeface="Arial"/>
              <a:sym typeface="Arial"/>
            </a:endParaRPr>
          </a:p>
        </p:txBody>
      </p:sp>
      <p:sp>
        <p:nvSpPr>
          <p:cNvPr id="1603" name="Google Shape;1603;p78"/>
          <p:cNvSpPr/>
          <p:nvPr/>
        </p:nvSpPr>
        <p:spPr>
          <a:xfrm>
            <a:off x="6653852" y="1344000"/>
            <a:ext cx="36471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Key Ideas </a:t>
            </a:r>
            <a:endParaRPr b="0" i="0" sz="1396" u="none" cap="none" strike="noStrike">
              <a:solidFill>
                <a:srgbClr val="000000"/>
              </a:solidFill>
              <a:latin typeface="Arial"/>
              <a:ea typeface="Arial"/>
              <a:cs typeface="Arial"/>
              <a:sym typeface="Arial"/>
            </a:endParaRPr>
          </a:p>
        </p:txBody>
      </p:sp>
      <p:sp>
        <p:nvSpPr>
          <p:cNvPr id="1604" name="Google Shape;1604;p78"/>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605" name="Google Shape;1605;p78"/>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606" name="Google Shape;1606;p78"/>
          <p:cNvSpPr txBox="1"/>
          <p:nvPr/>
        </p:nvSpPr>
        <p:spPr>
          <a:xfrm>
            <a:off x="362539" y="1925680"/>
            <a:ext cx="2957100" cy="4552800"/>
          </a:xfrm>
          <a:prstGeom prst="rect">
            <a:avLst/>
          </a:prstGeom>
          <a:noFill/>
          <a:ln cap="flat" cmpd="sng" w="36275">
            <a:solidFill>
              <a:srgbClr val="00B05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spcBef>
                <a:spcPts val="0"/>
              </a:spcBef>
              <a:spcAft>
                <a:spcPts val="0"/>
              </a:spcAft>
              <a:buNone/>
            </a:pPr>
            <a:r>
              <a:rPr b="1" lang="en-GB" sz="1650">
                <a:solidFill>
                  <a:schemeClr val="dk1"/>
                </a:solidFill>
                <a:highlight>
                  <a:srgbClr val="FFFFFF"/>
                </a:highlight>
              </a:rPr>
              <a:t>NUTRIENTS = </a:t>
            </a:r>
            <a:r>
              <a:rPr lang="en-GB" sz="1650">
                <a:solidFill>
                  <a:schemeClr val="dk1"/>
                </a:solidFill>
                <a:highlight>
                  <a:srgbClr val="FFFFFF"/>
                </a:highlight>
              </a:rPr>
              <a:t>Macronutrients &amp; micronutrients. Protein, fats, carbohydrates.</a:t>
            </a:r>
            <a:endParaRPr sz="1650">
              <a:solidFill>
                <a:schemeClr val="dk1"/>
              </a:solidFill>
              <a:highlight>
                <a:srgbClr val="FFFFFF"/>
              </a:highlight>
            </a:endParaRPr>
          </a:p>
          <a:p>
            <a:pPr indent="0" lvl="0" marL="0" rtl="0" algn="l">
              <a:spcBef>
                <a:spcPts val="0"/>
              </a:spcBef>
              <a:spcAft>
                <a:spcPts val="0"/>
              </a:spcAft>
              <a:buNone/>
            </a:pPr>
            <a:r>
              <a:rPr b="1" lang="en-GB" sz="1650">
                <a:solidFill>
                  <a:schemeClr val="dk1"/>
                </a:solidFill>
                <a:highlight>
                  <a:srgbClr val="FFFFFF"/>
                </a:highlight>
              </a:rPr>
              <a:t>HYGIENE =</a:t>
            </a:r>
            <a:r>
              <a:rPr lang="en-GB" sz="1650">
                <a:solidFill>
                  <a:schemeClr val="dk1"/>
                </a:solidFill>
                <a:highlight>
                  <a:srgbClr val="FFFFFF"/>
                </a:highlight>
              </a:rPr>
              <a:t>  Hazards, cross- contamination.</a:t>
            </a:r>
            <a:endParaRPr sz="1650">
              <a:solidFill>
                <a:schemeClr val="dk1"/>
              </a:solidFill>
            </a:endParaRPr>
          </a:p>
          <a:p>
            <a:pPr indent="0" lvl="0" marL="0" rtl="0" algn="l">
              <a:spcBef>
                <a:spcPts val="0"/>
              </a:spcBef>
              <a:spcAft>
                <a:spcPts val="0"/>
              </a:spcAft>
              <a:buNone/>
            </a:pPr>
            <a:r>
              <a:rPr b="1" lang="en-GB" sz="1650">
                <a:solidFill>
                  <a:schemeClr val="dk1"/>
                </a:solidFill>
                <a:highlight>
                  <a:schemeClr val="lt1"/>
                </a:highlight>
              </a:rPr>
              <a:t>SENSES = </a:t>
            </a:r>
            <a:r>
              <a:rPr lang="en-GB" sz="1650">
                <a:solidFill>
                  <a:schemeClr val="dk1"/>
                </a:solidFill>
                <a:highlight>
                  <a:srgbClr val="FFFFFF"/>
                </a:highlight>
              </a:rPr>
              <a:t> </a:t>
            </a:r>
            <a:r>
              <a:rPr lang="en-GB" sz="1650">
                <a:solidFill>
                  <a:schemeClr val="dk1"/>
                </a:solidFill>
              </a:rPr>
              <a:t>Touch, taste, smell</a:t>
            </a:r>
            <a:endParaRPr sz="1650">
              <a:solidFill>
                <a:schemeClr val="dk1"/>
              </a:solidFill>
            </a:endParaRPr>
          </a:p>
          <a:p>
            <a:pPr indent="0" lvl="0" marL="0" rtl="0" algn="l">
              <a:spcBef>
                <a:spcPts val="0"/>
              </a:spcBef>
              <a:spcAft>
                <a:spcPts val="0"/>
              </a:spcAft>
              <a:buNone/>
            </a:pPr>
            <a:r>
              <a:rPr b="1" lang="en-GB" sz="1650">
                <a:solidFill>
                  <a:schemeClr val="dk1"/>
                </a:solidFill>
              </a:rPr>
              <a:t>ALLERGIES</a:t>
            </a:r>
            <a:r>
              <a:rPr lang="en-GB" sz="1650">
                <a:solidFill>
                  <a:schemeClr val="dk1"/>
                </a:solidFill>
              </a:rPr>
              <a:t>= foods that are dangerous to certain individuals causing their bodies to react</a:t>
            </a:r>
            <a:endParaRPr sz="1650">
              <a:solidFill>
                <a:schemeClr val="dk1"/>
              </a:solidFill>
            </a:endParaRPr>
          </a:p>
          <a:p>
            <a:pPr indent="0" lvl="0" marL="0" rtl="0" algn="l">
              <a:spcBef>
                <a:spcPts val="0"/>
              </a:spcBef>
              <a:spcAft>
                <a:spcPts val="0"/>
              </a:spcAft>
              <a:buNone/>
            </a:pPr>
            <a:r>
              <a:rPr b="1" lang="en-GB" sz="1650">
                <a:solidFill>
                  <a:schemeClr val="dk1"/>
                </a:solidFill>
              </a:rPr>
              <a:t>HEALTHY DIET= </a:t>
            </a:r>
            <a:r>
              <a:rPr lang="en-GB" sz="1650">
                <a:solidFill>
                  <a:schemeClr val="dk1"/>
                </a:solidFill>
              </a:rPr>
              <a:t>Gives you the right amount of energy to grow well and have a healthy body. </a:t>
            </a:r>
            <a:endParaRPr sz="1650">
              <a:solidFill>
                <a:schemeClr val="dk1"/>
              </a:solidFill>
            </a:endParaRPr>
          </a:p>
          <a:p>
            <a:pPr indent="0" lvl="0" marL="0" rtl="0" algn="l">
              <a:spcBef>
                <a:spcPts val="0"/>
              </a:spcBef>
              <a:spcAft>
                <a:spcPts val="0"/>
              </a:spcAft>
              <a:buNone/>
            </a:pPr>
            <a:r>
              <a:t/>
            </a:r>
            <a:endParaRPr sz="1650">
              <a:solidFill>
                <a:schemeClr val="dk1"/>
              </a:solidFill>
              <a:highlight>
                <a:srgbClr val="FFFFFF"/>
              </a:highlight>
            </a:endParaRPr>
          </a:p>
        </p:txBody>
      </p:sp>
      <p:sp>
        <p:nvSpPr>
          <p:cNvPr id="1607" name="Google Shape;1607;p78"/>
          <p:cNvSpPr txBox="1"/>
          <p:nvPr/>
        </p:nvSpPr>
        <p:spPr>
          <a:xfrm>
            <a:off x="6653852" y="1925680"/>
            <a:ext cx="3647100" cy="4318200"/>
          </a:xfrm>
          <a:prstGeom prst="rect">
            <a:avLst/>
          </a:prstGeom>
          <a:noFill/>
          <a:ln cap="flat" cmpd="sng" w="36275">
            <a:solidFill>
              <a:srgbClr val="0070C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spcBef>
                <a:spcPts val="0"/>
              </a:spcBef>
              <a:spcAft>
                <a:spcPts val="0"/>
              </a:spcAft>
              <a:buClr>
                <a:schemeClr val="dk1"/>
              </a:buClr>
              <a:buSzPts val="1396"/>
              <a:buFont typeface="Arial"/>
              <a:buNone/>
            </a:pPr>
            <a:r>
              <a:rPr b="1" lang="en-GB" sz="1143">
                <a:solidFill>
                  <a:schemeClr val="dk1"/>
                </a:solidFill>
              </a:rPr>
              <a:t>HYGIENE &amp; CROSS CONTAMINATION  =</a:t>
            </a:r>
            <a:endParaRPr b="1" sz="1143">
              <a:solidFill>
                <a:schemeClr val="dk1"/>
              </a:solidFill>
            </a:endParaRPr>
          </a:p>
          <a:p>
            <a:pPr indent="0" lvl="0" marL="0" rtl="0" algn="l">
              <a:spcBef>
                <a:spcPts val="0"/>
              </a:spcBef>
              <a:spcAft>
                <a:spcPts val="0"/>
              </a:spcAft>
              <a:buClr>
                <a:schemeClr val="dk1"/>
              </a:buClr>
              <a:buSzPts val="1396"/>
              <a:buFont typeface="Arial"/>
              <a:buNone/>
            </a:pPr>
            <a:r>
              <a:rPr lang="en-GB" sz="1143">
                <a:solidFill>
                  <a:schemeClr val="dk1"/>
                </a:solidFill>
              </a:rPr>
              <a:t>Using the correct colour of chopping board </a:t>
            </a:r>
            <a:endParaRPr sz="1396">
              <a:solidFill>
                <a:schemeClr val="dk1"/>
              </a:solidFill>
            </a:endParaRPr>
          </a:p>
          <a:p>
            <a:pPr indent="0" lvl="0" marL="0" rtl="0" algn="l">
              <a:spcBef>
                <a:spcPts val="0"/>
              </a:spcBef>
              <a:spcAft>
                <a:spcPts val="0"/>
              </a:spcAft>
              <a:buClr>
                <a:schemeClr val="dk1"/>
              </a:buClr>
              <a:buSzPts val="1396"/>
              <a:buFont typeface="Arial"/>
              <a:buNone/>
            </a:pPr>
            <a:r>
              <a:t/>
            </a:r>
            <a:endParaRPr sz="1523">
              <a:solidFill>
                <a:schemeClr val="dk1"/>
              </a:solidFill>
            </a:endParaRPr>
          </a:p>
          <a:p>
            <a:pPr indent="0" lvl="0" marL="0" rtl="0" algn="l">
              <a:spcBef>
                <a:spcPts val="0"/>
              </a:spcBef>
              <a:spcAft>
                <a:spcPts val="0"/>
              </a:spcAft>
              <a:buClr>
                <a:schemeClr val="dk1"/>
              </a:buClr>
              <a:buSzPts val="1396"/>
              <a:buFont typeface="Arial"/>
              <a:buNone/>
            </a:pPr>
            <a:r>
              <a:t/>
            </a:r>
            <a:endParaRPr b="1" sz="1269">
              <a:solidFill>
                <a:schemeClr val="dk1"/>
              </a:solidFill>
            </a:endParaRPr>
          </a:p>
          <a:p>
            <a:pPr indent="0" lvl="0" marL="0" rtl="0" algn="l">
              <a:spcBef>
                <a:spcPts val="0"/>
              </a:spcBef>
              <a:spcAft>
                <a:spcPts val="0"/>
              </a:spcAft>
              <a:buClr>
                <a:schemeClr val="dk1"/>
              </a:buClr>
              <a:buSzPts val="1396"/>
              <a:buFont typeface="Arial"/>
              <a:buNone/>
            </a:pPr>
            <a:r>
              <a:t/>
            </a:r>
            <a:endParaRPr b="1" sz="1269">
              <a:solidFill>
                <a:schemeClr val="dk1"/>
              </a:solidFill>
            </a:endParaRPr>
          </a:p>
          <a:p>
            <a:pPr indent="0" lvl="0" marL="0" rtl="0" algn="l">
              <a:spcBef>
                <a:spcPts val="0"/>
              </a:spcBef>
              <a:spcAft>
                <a:spcPts val="0"/>
              </a:spcAft>
              <a:buClr>
                <a:schemeClr val="dk1"/>
              </a:buClr>
              <a:buSzPts val="1396"/>
              <a:buFont typeface="Arial"/>
              <a:buNone/>
            </a:pPr>
            <a:r>
              <a:t/>
            </a:r>
            <a:endParaRPr b="1" sz="1269">
              <a:solidFill>
                <a:schemeClr val="dk1"/>
              </a:solidFill>
            </a:endParaRPr>
          </a:p>
          <a:p>
            <a:pPr indent="0" lvl="0" marL="0" rtl="0" algn="l">
              <a:spcBef>
                <a:spcPts val="0"/>
              </a:spcBef>
              <a:spcAft>
                <a:spcPts val="0"/>
              </a:spcAft>
              <a:buClr>
                <a:schemeClr val="dk1"/>
              </a:buClr>
              <a:buSzPts val="1396"/>
              <a:buFont typeface="Arial"/>
              <a:buNone/>
            </a:pPr>
            <a:r>
              <a:t/>
            </a:r>
            <a:endParaRPr b="1" sz="1269">
              <a:solidFill>
                <a:schemeClr val="dk1"/>
              </a:solidFill>
            </a:endParaRPr>
          </a:p>
          <a:p>
            <a:pPr indent="0" lvl="0" marL="0" rtl="0" algn="l">
              <a:spcBef>
                <a:spcPts val="0"/>
              </a:spcBef>
              <a:spcAft>
                <a:spcPts val="0"/>
              </a:spcAft>
              <a:buClr>
                <a:schemeClr val="dk1"/>
              </a:buClr>
              <a:buSzPts val="1396"/>
              <a:buFont typeface="Arial"/>
              <a:buNone/>
            </a:pPr>
            <a:r>
              <a:t/>
            </a:r>
            <a:endParaRPr b="1" sz="1269">
              <a:solidFill>
                <a:schemeClr val="dk1"/>
              </a:solidFill>
            </a:endParaRPr>
          </a:p>
          <a:p>
            <a:pPr indent="0" lvl="0" marL="0" rtl="0" algn="l">
              <a:spcBef>
                <a:spcPts val="0"/>
              </a:spcBef>
              <a:spcAft>
                <a:spcPts val="0"/>
              </a:spcAft>
              <a:buClr>
                <a:schemeClr val="dk1"/>
              </a:buClr>
              <a:buSzPts val="1396"/>
              <a:buFont typeface="Arial"/>
              <a:buNone/>
            </a:pPr>
            <a:r>
              <a:t/>
            </a:r>
            <a:endParaRPr b="1" sz="1269">
              <a:solidFill>
                <a:schemeClr val="dk1"/>
              </a:solidFill>
            </a:endParaRPr>
          </a:p>
          <a:p>
            <a:pPr indent="0" lvl="0" marL="0" rtl="0" algn="l">
              <a:spcBef>
                <a:spcPts val="0"/>
              </a:spcBef>
              <a:spcAft>
                <a:spcPts val="0"/>
              </a:spcAft>
              <a:buClr>
                <a:schemeClr val="dk1"/>
              </a:buClr>
              <a:buSzPts val="1396"/>
              <a:buFont typeface="Arial"/>
              <a:buNone/>
            </a:pPr>
            <a:r>
              <a:t/>
            </a:r>
            <a:endParaRPr b="1" sz="1269">
              <a:solidFill>
                <a:schemeClr val="dk1"/>
              </a:solidFill>
            </a:endParaRPr>
          </a:p>
          <a:p>
            <a:pPr indent="0" lvl="0" marL="0" rtl="0" algn="l">
              <a:spcBef>
                <a:spcPts val="0"/>
              </a:spcBef>
              <a:spcAft>
                <a:spcPts val="0"/>
              </a:spcAft>
              <a:buClr>
                <a:schemeClr val="dk1"/>
              </a:buClr>
              <a:buSzPts val="1396"/>
              <a:buFont typeface="Arial"/>
              <a:buNone/>
            </a:pPr>
            <a:r>
              <a:t/>
            </a:r>
            <a:endParaRPr b="1" sz="1269">
              <a:solidFill>
                <a:schemeClr val="dk1"/>
              </a:solidFill>
            </a:endParaRPr>
          </a:p>
          <a:p>
            <a:pPr indent="0" lvl="0" marL="0" rtl="0" algn="l">
              <a:spcBef>
                <a:spcPts val="0"/>
              </a:spcBef>
              <a:spcAft>
                <a:spcPts val="0"/>
              </a:spcAft>
              <a:buClr>
                <a:schemeClr val="dk1"/>
              </a:buClr>
              <a:buSzPts val="1396"/>
              <a:buFont typeface="Arial"/>
              <a:buNone/>
            </a:pPr>
            <a:r>
              <a:rPr b="1" lang="en-GB" sz="1143">
                <a:solidFill>
                  <a:schemeClr val="dk1"/>
                </a:solidFill>
              </a:rPr>
              <a:t>ALLERGENS= Different from intolerance or not liking a food as they can be dangerous   </a:t>
            </a:r>
            <a:endParaRPr sz="1396">
              <a:solidFill>
                <a:schemeClr val="dk1"/>
              </a:solidFill>
            </a:endParaRPr>
          </a:p>
          <a:p>
            <a:pPr indent="0" lvl="0" marL="0" rtl="0" algn="l">
              <a:spcBef>
                <a:spcPts val="0"/>
              </a:spcBef>
              <a:spcAft>
                <a:spcPts val="0"/>
              </a:spcAft>
              <a:buClr>
                <a:schemeClr val="dk1"/>
              </a:buClr>
              <a:buSzPts val="1396"/>
              <a:buFont typeface="Arial"/>
              <a:buNone/>
            </a:pPr>
            <a:r>
              <a:t/>
            </a:r>
            <a:endParaRPr b="1" sz="1143">
              <a:solidFill>
                <a:schemeClr val="dk1"/>
              </a:solidFill>
            </a:endParaRPr>
          </a:p>
          <a:p>
            <a:pPr indent="0" lvl="0" marL="0" rtl="0" algn="l">
              <a:spcBef>
                <a:spcPts val="0"/>
              </a:spcBef>
              <a:spcAft>
                <a:spcPts val="0"/>
              </a:spcAft>
              <a:buClr>
                <a:schemeClr val="dk1"/>
              </a:buClr>
              <a:buSzPts val="1396"/>
              <a:buFont typeface="Arial"/>
              <a:buNone/>
            </a:pPr>
            <a:r>
              <a:t/>
            </a:r>
            <a:endParaRPr b="1" sz="1143">
              <a:solidFill>
                <a:schemeClr val="dk1"/>
              </a:solidFill>
            </a:endParaRPr>
          </a:p>
          <a:p>
            <a:pPr indent="0" lvl="0" marL="0" rtl="0" algn="l">
              <a:spcBef>
                <a:spcPts val="0"/>
              </a:spcBef>
              <a:spcAft>
                <a:spcPts val="0"/>
              </a:spcAft>
              <a:buClr>
                <a:schemeClr val="dk1"/>
              </a:buClr>
              <a:buSzPts val="1396"/>
              <a:buFont typeface="Arial"/>
              <a:buNone/>
            </a:pPr>
            <a:r>
              <a:rPr b="1" lang="en-GB" sz="1143">
                <a:solidFill>
                  <a:schemeClr val="dk1"/>
                </a:solidFill>
              </a:rPr>
              <a:t>FOOD PREPARATION =</a:t>
            </a:r>
            <a:r>
              <a:rPr lang="en-GB" sz="1143">
                <a:solidFill>
                  <a:schemeClr val="dk1"/>
                </a:solidFill>
              </a:rPr>
              <a:t> Cooking can include cutting and heating different foods. Preparing, cooking and cleaning the kitchen space so that food is made safely. </a:t>
            </a:r>
            <a:endParaRPr sz="1143">
              <a:solidFill>
                <a:schemeClr val="dk1"/>
              </a:solidFill>
            </a:endParaRPr>
          </a:p>
          <a:p>
            <a:pPr indent="0" lvl="0" marL="0" rtl="0" algn="l">
              <a:spcBef>
                <a:spcPts val="0"/>
              </a:spcBef>
              <a:spcAft>
                <a:spcPts val="0"/>
              </a:spcAft>
              <a:buClr>
                <a:schemeClr val="dk1"/>
              </a:buClr>
              <a:buSzPts val="1396"/>
              <a:buFont typeface="Arial"/>
              <a:buNone/>
            </a:pPr>
            <a:r>
              <a:t/>
            </a:r>
            <a:endParaRPr sz="1143">
              <a:solidFill>
                <a:schemeClr val="dk1"/>
              </a:solidFill>
            </a:endParaRPr>
          </a:p>
          <a:p>
            <a:pPr indent="0" lvl="0" marL="0" rtl="0" algn="l">
              <a:spcBef>
                <a:spcPts val="0"/>
              </a:spcBef>
              <a:spcAft>
                <a:spcPts val="0"/>
              </a:spcAft>
              <a:buClr>
                <a:schemeClr val="dk1"/>
              </a:buClr>
              <a:buSzPts val="1396"/>
              <a:buFont typeface="Arial"/>
              <a:buNone/>
            </a:pPr>
            <a:r>
              <a:rPr b="1" lang="en-GB" sz="1143">
                <a:solidFill>
                  <a:schemeClr val="dk1"/>
                </a:solidFill>
              </a:rPr>
              <a:t>SEASONALITY</a:t>
            </a:r>
            <a:r>
              <a:rPr lang="en-GB" sz="1143">
                <a:solidFill>
                  <a:schemeClr val="dk1"/>
                </a:solidFill>
              </a:rPr>
              <a:t>= Foods grow and ripen at different times. </a:t>
            </a:r>
            <a:endParaRPr sz="1143">
              <a:solidFill>
                <a:schemeClr val="dk1"/>
              </a:solidFill>
            </a:endParaRPr>
          </a:p>
        </p:txBody>
      </p:sp>
      <p:pic>
        <p:nvPicPr>
          <p:cNvPr id="1608" name="Google Shape;1608;p78"/>
          <p:cNvPicPr preferRelativeResize="0"/>
          <p:nvPr/>
        </p:nvPicPr>
        <p:blipFill>
          <a:blip r:embed="rId4">
            <a:alphaModFix/>
          </a:blip>
          <a:stretch>
            <a:fillRect/>
          </a:stretch>
        </p:blipFill>
        <p:spPr>
          <a:xfrm>
            <a:off x="4834144" y="2010267"/>
            <a:ext cx="1458226" cy="1234304"/>
          </a:xfrm>
          <a:prstGeom prst="rect">
            <a:avLst/>
          </a:prstGeom>
          <a:noFill/>
          <a:ln>
            <a:noFill/>
          </a:ln>
        </p:spPr>
      </p:pic>
      <p:pic>
        <p:nvPicPr>
          <p:cNvPr id="1609" name="Google Shape;1609;p78"/>
          <p:cNvPicPr preferRelativeResize="0"/>
          <p:nvPr/>
        </p:nvPicPr>
        <p:blipFill>
          <a:blip r:embed="rId5">
            <a:alphaModFix/>
          </a:blip>
          <a:stretch>
            <a:fillRect/>
          </a:stretch>
        </p:blipFill>
        <p:spPr>
          <a:xfrm>
            <a:off x="3460927" y="2010266"/>
            <a:ext cx="1234334" cy="1234307"/>
          </a:xfrm>
          <a:prstGeom prst="rect">
            <a:avLst/>
          </a:prstGeom>
          <a:solidFill>
            <a:schemeClr val="lt1"/>
          </a:solidFill>
          <a:ln cap="flat" cmpd="sng" w="48375">
            <a:solidFill>
              <a:schemeClr val="dk1"/>
            </a:solidFill>
            <a:prstDash val="solid"/>
            <a:miter lim="8000"/>
            <a:headEnd len="sm" w="sm" type="none"/>
            <a:tailEnd len="sm" w="sm" type="none"/>
          </a:ln>
        </p:spPr>
      </p:pic>
      <p:pic>
        <p:nvPicPr>
          <p:cNvPr id="1610" name="Google Shape;1610;p78"/>
          <p:cNvPicPr preferRelativeResize="0"/>
          <p:nvPr/>
        </p:nvPicPr>
        <p:blipFill>
          <a:blip r:embed="rId6">
            <a:alphaModFix/>
          </a:blip>
          <a:stretch>
            <a:fillRect/>
          </a:stretch>
        </p:blipFill>
        <p:spPr>
          <a:xfrm>
            <a:off x="8611362" y="2548202"/>
            <a:ext cx="1563313" cy="1170958"/>
          </a:xfrm>
          <a:prstGeom prst="rect">
            <a:avLst/>
          </a:prstGeom>
          <a:solidFill>
            <a:schemeClr val="lt1"/>
          </a:solidFill>
          <a:ln cap="flat" cmpd="sng" w="48375">
            <a:solidFill>
              <a:schemeClr val="dk1"/>
            </a:solidFill>
            <a:prstDash val="solid"/>
            <a:miter lim="8000"/>
            <a:headEnd len="sm" w="sm" type="none"/>
            <a:tailEnd len="sm" w="sm" type="none"/>
          </a:ln>
        </p:spPr>
      </p:pic>
      <p:pic>
        <p:nvPicPr>
          <p:cNvPr id="1611" name="Google Shape;1611;p78"/>
          <p:cNvPicPr preferRelativeResize="0"/>
          <p:nvPr/>
        </p:nvPicPr>
        <p:blipFill>
          <a:blip r:embed="rId7">
            <a:alphaModFix/>
          </a:blip>
          <a:stretch>
            <a:fillRect/>
          </a:stretch>
        </p:blipFill>
        <p:spPr>
          <a:xfrm>
            <a:off x="6750172" y="2548221"/>
            <a:ext cx="1686265" cy="996149"/>
          </a:xfrm>
          <a:prstGeom prst="rect">
            <a:avLst/>
          </a:prstGeom>
          <a:noFill/>
          <a:ln>
            <a:noFill/>
          </a:ln>
        </p:spPr>
      </p:pic>
      <p:sp>
        <p:nvSpPr>
          <p:cNvPr id="1612" name="Google Shape;1612;p78"/>
          <p:cNvSpPr txBox="1"/>
          <p:nvPr/>
        </p:nvSpPr>
        <p:spPr>
          <a:xfrm>
            <a:off x="3460932" y="3406849"/>
            <a:ext cx="2803800" cy="27282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b="1" lang="en-GB" sz="1650">
                <a:solidFill>
                  <a:schemeClr val="dk1"/>
                </a:solidFill>
                <a:highlight>
                  <a:schemeClr val="lt1"/>
                </a:highlight>
              </a:rPr>
              <a:t>KNIFE SKILLS =</a:t>
            </a:r>
            <a:r>
              <a:rPr lang="en-GB" sz="1650">
                <a:solidFill>
                  <a:schemeClr val="dk1"/>
                </a:solidFill>
                <a:highlight>
                  <a:schemeClr val="lt1"/>
                </a:highlight>
              </a:rPr>
              <a:t> bridge and claw hold.</a:t>
            </a:r>
            <a:endParaRPr sz="1650">
              <a:solidFill>
                <a:schemeClr val="dk1"/>
              </a:solidFill>
              <a:highlight>
                <a:schemeClr val="lt1"/>
              </a:highlight>
            </a:endParaRPr>
          </a:p>
          <a:p>
            <a:pPr indent="0" lvl="0" marL="0" rtl="0" algn="l">
              <a:spcBef>
                <a:spcPts val="0"/>
              </a:spcBef>
              <a:spcAft>
                <a:spcPts val="0"/>
              </a:spcAft>
              <a:buNone/>
            </a:pPr>
            <a:r>
              <a:rPr b="1" lang="en-GB" sz="1650">
                <a:solidFill>
                  <a:schemeClr val="dk1"/>
                </a:solidFill>
                <a:highlight>
                  <a:schemeClr val="lt1"/>
                </a:highlight>
              </a:rPr>
              <a:t>CLEANING SKILLS= </a:t>
            </a:r>
            <a:r>
              <a:rPr lang="en-GB" sz="1650">
                <a:solidFill>
                  <a:schemeClr val="dk1"/>
                </a:solidFill>
                <a:highlight>
                  <a:schemeClr val="lt1"/>
                </a:highlight>
              </a:rPr>
              <a:t>prevention of harm through cross contamination.</a:t>
            </a:r>
            <a:endParaRPr sz="1650">
              <a:solidFill>
                <a:schemeClr val="dk1"/>
              </a:solidFill>
              <a:highlight>
                <a:schemeClr val="lt1"/>
              </a:highlight>
            </a:endParaRPr>
          </a:p>
          <a:p>
            <a:pPr indent="0" lvl="0" marL="0" rtl="0" algn="l">
              <a:spcBef>
                <a:spcPts val="0"/>
              </a:spcBef>
              <a:spcAft>
                <a:spcPts val="0"/>
              </a:spcAft>
              <a:buClr>
                <a:schemeClr val="dk1"/>
              </a:buClr>
              <a:buSzPts val="1396"/>
              <a:buFont typeface="Arial"/>
              <a:buNone/>
            </a:pPr>
            <a:r>
              <a:rPr b="1" lang="en-GB" sz="1650">
                <a:solidFill>
                  <a:schemeClr val="dk1"/>
                </a:solidFill>
                <a:highlight>
                  <a:schemeClr val="lt1"/>
                </a:highlight>
              </a:rPr>
              <a:t>COOKING SKILLS</a:t>
            </a:r>
            <a:r>
              <a:rPr lang="en-GB" sz="1650">
                <a:solidFill>
                  <a:schemeClr val="dk1"/>
                </a:solidFill>
                <a:highlight>
                  <a:schemeClr val="lt1"/>
                </a:highlight>
              </a:rPr>
              <a:t>= Develop ability to make simple dishes safely </a:t>
            </a:r>
            <a:endParaRPr sz="1650">
              <a:solidFill>
                <a:schemeClr val="dk1"/>
              </a:solidFill>
              <a:highlight>
                <a:schemeClr val="lt1"/>
              </a:highlight>
            </a:endParaRPr>
          </a:p>
        </p:txBody>
      </p:sp>
      <p:pic>
        <p:nvPicPr>
          <p:cNvPr id="1613" name="Google Shape;1613;p78"/>
          <p:cNvPicPr preferRelativeResize="0"/>
          <p:nvPr/>
        </p:nvPicPr>
        <p:blipFill>
          <a:blip r:embed="rId8">
            <a:alphaModFix/>
          </a:blip>
          <a:stretch>
            <a:fillRect/>
          </a:stretch>
        </p:blipFill>
        <p:spPr>
          <a:xfrm>
            <a:off x="4087451" y="5821060"/>
            <a:ext cx="1458225" cy="1027864"/>
          </a:xfrm>
          <a:prstGeom prst="rect">
            <a:avLst/>
          </a:prstGeom>
          <a:solidFill>
            <a:schemeClr val="lt1"/>
          </a:solidFill>
          <a:ln cap="flat" cmpd="sng" w="48375">
            <a:solidFill>
              <a:schemeClr val="dk1"/>
            </a:solidFill>
            <a:prstDash val="solid"/>
            <a:miter lim="8000"/>
            <a:headEnd len="sm" w="sm" type="none"/>
            <a:tailEnd len="sm" w="sm" type="none"/>
          </a:ln>
        </p:spPr>
      </p:pic>
      <p:pic>
        <p:nvPicPr>
          <p:cNvPr id="1614" name="Google Shape;1614;p78"/>
          <p:cNvPicPr preferRelativeResize="0"/>
          <p:nvPr/>
        </p:nvPicPr>
        <p:blipFill>
          <a:blip r:embed="rId9">
            <a:alphaModFix/>
          </a:blip>
          <a:stretch>
            <a:fillRect/>
          </a:stretch>
        </p:blipFill>
        <p:spPr>
          <a:xfrm>
            <a:off x="2940154" y="5821053"/>
            <a:ext cx="909620" cy="909620"/>
          </a:xfrm>
          <a:prstGeom prst="rect">
            <a:avLst/>
          </a:prstGeom>
          <a:noFill/>
          <a:ln>
            <a:noFill/>
          </a:ln>
        </p:spPr>
      </p:pic>
      <p:pic>
        <p:nvPicPr>
          <p:cNvPr id="1615" name="Google Shape;1615;p78"/>
          <p:cNvPicPr preferRelativeResize="0"/>
          <p:nvPr/>
        </p:nvPicPr>
        <p:blipFill>
          <a:blip r:embed="rId10">
            <a:alphaModFix/>
          </a:blip>
          <a:stretch>
            <a:fillRect/>
          </a:stretch>
        </p:blipFill>
        <p:spPr>
          <a:xfrm>
            <a:off x="5783344" y="5941659"/>
            <a:ext cx="786670" cy="786670"/>
          </a:xfrm>
          <a:prstGeom prst="rect">
            <a:avLst/>
          </a:prstGeom>
          <a:solidFill>
            <a:schemeClr val="lt1"/>
          </a:solidFill>
          <a:ln cap="flat" cmpd="sng" w="48375">
            <a:solidFill>
              <a:schemeClr val="dk1"/>
            </a:solidFill>
            <a:prstDash val="solid"/>
            <a:miter lim="8000"/>
            <a:headEnd len="sm" w="sm" type="none"/>
            <a:tailEnd len="sm" w="sm" type="none"/>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0" name="Shape 1620"/>
        <p:cNvGrpSpPr/>
        <p:nvPr/>
      </p:nvGrpSpPr>
      <p:grpSpPr>
        <a:xfrm>
          <a:off x="0" y="0"/>
          <a:ext cx="0" cy="0"/>
          <a:chOff x="0" y="0"/>
          <a:chExt cx="0" cy="0"/>
        </a:xfrm>
      </p:grpSpPr>
      <p:sp>
        <p:nvSpPr>
          <p:cNvPr id="1621" name="Google Shape;1621;p79"/>
          <p:cNvSpPr txBox="1"/>
          <p:nvPr>
            <p:ph type="title"/>
          </p:nvPr>
        </p:nvSpPr>
        <p:spPr>
          <a:xfrm>
            <a:off x="608813" y="184398"/>
            <a:ext cx="56436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28"/>
              <a:buFont typeface="Calibri"/>
              <a:buNone/>
            </a:pPr>
            <a:r>
              <a:rPr b="1" lang="en-GB" sz="3301"/>
              <a:t>Year 7 3D Design  </a:t>
            </a:r>
            <a:endParaRPr b="1" sz="3301">
              <a:latin typeface="Arial"/>
              <a:ea typeface="Arial"/>
              <a:cs typeface="Arial"/>
              <a:sym typeface="Arial"/>
            </a:endParaRPr>
          </a:p>
        </p:txBody>
      </p:sp>
      <p:sp>
        <p:nvSpPr>
          <p:cNvPr id="1622" name="Google Shape;1622;p79"/>
          <p:cNvSpPr/>
          <p:nvPr/>
        </p:nvSpPr>
        <p:spPr>
          <a:xfrm>
            <a:off x="227836" y="1164976"/>
            <a:ext cx="10234800" cy="5904300"/>
          </a:xfrm>
          <a:prstGeom prst="rect">
            <a:avLst/>
          </a:prstGeom>
          <a:solidFill>
            <a:schemeClr val="lt1"/>
          </a:solidFill>
          <a:ln cap="flat" cmpd="sng" w="483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777"/>
              <a:buFont typeface="Arial"/>
              <a:buNone/>
            </a:pPr>
            <a:r>
              <a:rPr b="0" i="0" lang="en-GB" sz="1777" u="none" cap="none" strike="noStrike">
                <a:solidFill>
                  <a:schemeClr val="lt1"/>
                </a:solidFill>
                <a:latin typeface="Calibri"/>
                <a:ea typeface="Calibri"/>
                <a:cs typeface="Calibri"/>
                <a:sym typeface="Calibri"/>
              </a:rPr>
              <a:t>K</a:t>
            </a:r>
            <a:endParaRPr b="0" i="0" sz="1396" u="none" cap="none" strike="noStrike">
              <a:solidFill>
                <a:srgbClr val="000000"/>
              </a:solidFill>
              <a:latin typeface="Arial"/>
              <a:ea typeface="Arial"/>
              <a:cs typeface="Arial"/>
              <a:sym typeface="Arial"/>
            </a:endParaRPr>
          </a:p>
        </p:txBody>
      </p:sp>
      <p:sp>
        <p:nvSpPr>
          <p:cNvPr id="1623" name="Google Shape;1623;p79"/>
          <p:cNvSpPr/>
          <p:nvPr/>
        </p:nvSpPr>
        <p:spPr>
          <a:xfrm>
            <a:off x="362685" y="1344000"/>
            <a:ext cx="28860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Vocabulary</a:t>
            </a:r>
            <a:endParaRPr b="0" i="0" sz="1396" u="none" cap="none" strike="noStrike">
              <a:solidFill>
                <a:srgbClr val="000000"/>
              </a:solidFill>
              <a:latin typeface="Arial"/>
              <a:ea typeface="Arial"/>
              <a:cs typeface="Arial"/>
              <a:sym typeface="Arial"/>
            </a:endParaRPr>
          </a:p>
        </p:txBody>
      </p:sp>
      <p:sp>
        <p:nvSpPr>
          <p:cNvPr id="1624" name="Google Shape;1624;p79"/>
          <p:cNvSpPr/>
          <p:nvPr/>
        </p:nvSpPr>
        <p:spPr>
          <a:xfrm>
            <a:off x="3319647" y="1344000"/>
            <a:ext cx="31812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285"/>
              <a:buFont typeface="Arial"/>
              <a:buNone/>
            </a:pPr>
            <a:r>
              <a:rPr b="1" i="0" lang="en-GB" sz="2285" u="none" cap="none" strike="noStrike">
                <a:solidFill>
                  <a:schemeClr val="dk1"/>
                </a:solidFill>
                <a:latin typeface="Calibri"/>
                <a:ea typeface="Calibri"/>
                <a:cs typeface="Calibri"/>
                <a:sym typeface="Calibri"/>
              </a:rPr>
              <a:t>Key </a:t>
            </a:r>
            <a:r>
              <a:rPr b="1" lang="en-GB" sz="2285">
                <a:solidFill>
                  <a:schemeClr val="dk1"/>
                </a:solidFill>
                <a:latin typeface="Calibri"/>
                <a:ea typeface="Calibri"/>
                <a:cs typeface="Calibri"/>
                <a:sym typeface="Calibri"/>
              </a:rPr>
              <a:t>Skills</a:t>
            </a:r>
            <a:endParaRPr b="0" i="0" sz="1396" u="none" cap="none" strike="noStrike">
              <a:solidFill>
                <a:srgbClr val="000000"/>
              </a:solidFill>
              <a:latin typeface="Arial"/>
              <a:ea typeface="Arial"/>
              <a:cs typeface="Arial"/>
              <a:sym typeface="Arial"/>
            </a:endParaRPr>
          </a:p>
        </p:txBody>
      </p:sp>
      <p:sp>
        <p:nvSpPr>
          <p:cNvPr id="1625" name="Google Shape;1625;p79"/>
          <p:cNvSpPr/>
          <p:nvPr/>
        </p:nvSpPr>
        <p:spPr>
          <a:xfrm>
            <a:off x="6653852" y="1344000"/>
            <a:ext cx="36471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4"/>
              <a:buFont typeface="Arial"/>
              <a:buNone/>
            </a:pPr>
            <a:r>
              <a:rPr b="1" lang="en-GB" sz="1904">
                <a:solidFill>
                  <a:schemeClr val="dk1"/>
                </a:solidFill>
              </a:rPr>
              <a:t>Key Ideas </a:t>
            </a:r>
            <a:endParaRPr b="0" i="0" sz="1396" u="none" cap="none" strike="noStrike">
              <a:solidFill>
                <a:srgbClr val="000000"/>
              </a:solidFill>
              <a:latin typeface="Arial"/>
              <a:ea typeface="Arial"/>
              <a:cs typeface="Arial"/>
              <a:sym typeface="Arial"/>
            </a:endParaRPr>
          </a:p>
        </p:txBody>
      </p:sp>
      <p:sp>
        <p:nvSpPr>
          <p:cNvPr id="1626" name="Google Shape;1626;p79"/>
          <p:cNvSpPr txBox="1"/>
          <p:nvPr/>
        </p:nvSpPr>
        <p:spPr>
          <a:xfrm>
            <a:off x="2000826" y="7025768"/>
            <a:ext cx="6347400" cy="4884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062"/>
              <a:buFont typeface="Arial"/>
              <a:buNone/>
            </a:pPr>
            <a:r>
              <a:rPr b="1" i="0" lang="en-GB" sz="2412" u="none" cap="none" strike="noStrike">
                <a:solidFill>
                  <a:srgbClr val="000000"/>
                </a:solidFill>
                <a:latin typeface="Calibri"/>
                <a:ea typeface="Calibri"/>
                <a:cs typeface="Calibri"/>
                <a:sym typeface="Calibri"/>
              </a:rPr>
              <a:t>Resilience,  Excellence,  Respect</a:t>
            </a:r>
            <a:endParaRPr b="0" i="0" sz="127" u="none" cap="none" strike="noStrike">
              <a:solidFill>
                <a:srgbClr val="000000"/>
              </a:solidFill>
              <a:latin typeface="Arial"/>
              <a:ea typeface="Arial"/>
              <a:cs typeface="Arial"/>
              <a:sym typeface="Arial"/>
            </a:endParaRPr>
          </a:p>
        </p:txBody>
      </p:sp>
      <p:pic>
        <p:nvPicPr>
          <p:cNvPr id="1627" name="Google Shape;1627;p79"/>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628" name="Google Shape;1628;p79"/>
          <p:cNvSpPr txBox="1"/>
          <p:nvPr/>
        </p:nvSpPr>
        <p:spPr>
          <a:xfrm>
            <a:off x="362539" y="1925680"/>
            <a:ext cx="2886000" cy="4474500"/>
          </a:xfrm>
          <a:prstGeom prst="rect">
            <a:avLst/>
          </a:prstGeom>
          <a:noFill/>
          <a:ln cap="flat" cmpd="sng" w="36275">
            <a:solidFill>
              <a:srgbClr val="00B05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lnSpc>
                <a:spcPct val="115000"/>
              </a:lnSpc>
              <a:spcBef>
                <a:spcPts val="0"/>
              </a:spcBef>
              <a:spcAft>
                <a:spcPts val="0"/>
              </a:spcAft>
              <a:buNone/>
            </a:pPr>
            <a:r>
              <a:rPr b="1" lang="en-GB" sz="1269">
                <a:solidFill>
                  <a:schemeClr val="dk1"/>
                </a:solidFill>
                <a:highlight>
                  <a:srgbClr val="FFFFFF"/>
                </a:highlight>
              </a:rPr>
              <a:t>Design Brief:- </a:t>
            </a:r>
            <a:r>
              <a:rPr lang="en-GB" sz="1269">
                <a:solidFill>
                  <a:schemeClr val="dk1"/>
                </a:solidFill>
                <a:highlight>
                  <a:srgbClr val="FFFFFF"/>
                </a:highlight>
              </a:rPr>
              <a:t>Setting of the task including several “Must have” elements by which to measure the success of your outcome.</a:t>
            </a:r>
            <a:endParaRPr sz="1269">
              <a:solidFill>
                <a:schemeClr val="dk1"/>
              </a:solidFill>
              <a:highlight>
                <a:srgbClr val="FFFFFF"/>
              </a:highlight>
            </a:endParaRPr>
          </a:p>
          <a:p>
            <a:pPr indent="0" lvl="0" marL="0" rtl="0" algn="l">
              <a:lnSpc>
                <a:spcPct val="115000"/>
              </a:lnSpc>
              <a:spcBef>
                <a:spcPts val="0"/>
              </a:spcBef>
              <a:spcAft>
                <a:spcPts val="0"/>
              </a:spcAft>
              <a:buClr>
                <a:schemeClr val="dk1"/>
              </a:buClr>
              <a:buSzPts val="1396"/>
              <a:buFont typeface="Arial"/>
              <a:buNone/>
            </a:pPr>
            <a:r>
              <a:t/>
            </a:r>
            <a:endParaRPr sz="1269">
              <a:solidFill>
                <a:schemeClr val="dk1"/>
              </a:solidFill>
              <a:highlight>
                <a:srgbClr val="FFFFFF"/>
              </a:highlight>
            </a:endParaRPr>
          </a:p>
          <a:p>
            <a:pPr indent="0" lvl="0" marL="0" rtl="0" algn="l">
              <a:lnSpc>
                <a:spcPct val="115000"/>
              </a:lnSpc>
              <a:spcBef>
                <a:spcPts val="0"/>
              </a:spcBef>
              <a:spcAft>
                <a:spcPts val="0"/>
              </a:spcAft>
              <a:buNone/>
            </a:pPr>
            <a:r>
              <a:rPr b="1" lang="en-GB" sz="1269">
                <a:solidFill>
                  <a:schemeClr val="dk1"/>
                </a:solidFill>
                <a:highlight>
                  <a:srgbClr val="FFFFFF"/>
                </a:highlight>
              </a:rPr>
              <a:t>Testing:- </a:t>
            </a:r>
            <a:r>
              <a:rPr lang="en-GB" sz="1269">
                <a:solidFill>
                  <a:schemeClr val="dk1"/>
                </a:solidFill>
                <a:highlight>
                  <a:srgbClr val="FFFFFF"/>
                </a:highlight>
              </a:rPr>
              <a:t>Ensuring that your product performs to the level intended</a:t>
            </a:r>
            <a:endParaRPr sz="1269">
              <a:solidFill>
                <a:schemeClr val="dk1"/>
              </a:solidFill>
              <a:highlight>
                <a:srgbClr val="FFFFFF"/>
              </a:highlight>
            </a:endParaRPr>
          </a:p>
          <a:p>
            <a:pPr indent="0" lvl="0" marL="0" rtl="0" algn="l">
              <a:lnSpc>
                <a:spcPct val="115000"/>
              </a:lnSpc>
              <a:spcBef>
                <a:spcPts val="0"/>
              </a:spcBef>
              <a:spcAft>
                <a:spcPts val="0"/>
              </a:spcAft>
              <a:buClr>
                <a:schemeClr val="dk1"/>
              </a:buClr>
              <a:buSzPts val="1396"/>
              <a:buFont typeface="Arial"/>
              <a:buNone/>
            </a:pPr>
            <a:r>
              <a:t/>
            </a:r>
            <a:endParaRPr sz="1269">
              <a:solidFill>
                <a:schemeClr val="dk1"/>
              </a:solidFill>
              <a:highlight>
                <a:srgbClr val="FFFFFF"/>
              </a:highlight>
            </a:endParaRPr>
          </a:p>
          <a:p>
            <a:pPr indent="0" lvl="0" marL="0" rtl="0" algn="l">
              <a:lnSpc>
                <a:spcPct val="115000"/>
              </a:lnSpc>
              <a:spcBef>
                <a:spcPts val="0"/>
              </a:spcBef>
              <a:spcAft>
                <a:spcPts val="0"/>
              </a:spcAft>
              <a:buNone/>
            </a:pPr>
            <a:r>
              <a:rPr b="1" lang="en-GB" sz="1269">
                <a:solidFill>
                  <a:schemeClr val="dk1"/>
                </a:solidFill>
                <a:highlight>
                  <a:srgbClr val="FFFFFF"/>
                </a:highlight>
              </a:rPr>
              <a:t>Evaluation:- </a:t>
            </a:r>
            <a:r>
              <a:rPr lang="en-GB" sz="1269">
                <a:solidFill>
                  <a:schemeClr val="dk1"/>
                </a:solidFill>
                <a:highlight>
                  <a:srgbClr val="FFFFFF"/>
                </a:highlight>
              </a:rPr>
              <a:t>Assessing your product against the original design brief</a:t>
            </a:r>
            <a:endParaRPr sz="1269">
              <a:solidFill>
                <a:schemeClr val="dk1"/>
              </a:solidFill>
              <a:highlight>
                <a:srgbClr val="FFFFFF"/>
              </a:highlight>
            </a:endParaRPr>
          </a:p>
          <a:p>
            <a:pPr indent="0" lvl="0" marL="0" rtl="0" algn="l">
              <a:lnSpc>
                <a:spcPct val="115000"/>
              </a:lnSpc>
              <a:spcBef>
                <a:spcPts val="0"/>
              </a:spcBef>
              <a:spcAft>
                <a:spcPts val="0"/>
              </a:spcAft>
              <a:buClr>
                <a:schemeClr val="dk1"/>
              </a:buClr>
              <a:buSzPts val="1396"/>
              <a:buFont typeface="Arial"/>
              <a:buNone/>
            </a:pPr>
            <a:r>
              <a:t/>
            </a:r>
            <a:endParaRPr sz="1269">
              <a:solidFill>
                <a:schemeClr val="dk1"/>
              </a:solidFill>
              <a:highlight>
                <a:srgbClr val="FFFFFF"/>
              </a:highlight>
            </a:endParaRPr>
          </a:p>
          <a:p>
            <a:pPr indent="0" lvl="0" marL="0" rtl="0" algn="l">
              <a:lnSpc>
                <a:spcPct val="115000"/>
              </a:lnSpc>
              <a:spcBef>
                <a:spcPts val="0"/>
              </a:spcBef>
              <a:spcAft>
                <a:spcPts val="0"/>
              </a:spcAft>
              <a:buNone/>
            </a:pPr>
            <a:r>
              <a:rPr b="1" lang="en-GB" sz="1269">
                <a:solidFill>
                  <a:schemeClr val="dk1"/>
                </a:solidFill>
                <a:highlight>
                  <a:srgbClr val="FFFFFF"/>
                </a:highlight>
              </a:rPr>
              <a:t>Analysis:- </a:t>
            </a:r>
            <a:r>
              <a:rPr lang="en-GB" sz="1269">
                <a:solidFill>
                  <a:schemeClr val="dk1"/>
                </a:solidFill>
                <a:highlight>
                  <a:srgbClr val="FFFFFF"/>
                </a:highlight>
              </a:rPr>
              <a:t>Looking into the design task and investigating the wants, needs, desires and limitations of the customer requirements</a:t>
            </a:r>
            <a:endParaRPr sz="1269">
              <a:solidFill>
                <a:schemeClr val="dk1"/>
              </a:solidFill>
              <a:highlight>
                <a:srgbClr val="FFFFFF"/>
              </a:highlight>
            </a:endParaRPr>
          </a:p>
          <a:p>
            <a:pPr indent="0" lvl="0" marL="0" rtl="0" algn="l">
              <a:lnSpc>
                <a:spcPct val="115000"/>
              </a:lnSpc>
              <a:spcBef>
                <a:spcPts val="0"/>
              </a:spcBef>
              <a:spcAft>
                <a:spcPts val="0"/>
              </a:spcAft>
              <a:buClr>
                <a:schemeClr val="dk1"/>
              </a:buClr>
              <a:buSzPts val="1396"/>
              <a:buFont typeface="Arial"/>
              <a:buNone/>
            </a:pPr>
            <a:r>
              <a:t/>
            </a:r>
            <a:endParaRPr sz="1269">
              <a:solidFill>
                <a:schemeClr val="dk1"/>
              </a:solidFill>
              <a:highlight>
                <a:srgbClr val="FFFFFF"/>
              </a:highlight>
            </a:endParaRPr>
          </a:p>
          <a:p>
            <a:pPr indent="0" lvl="0" marL="0" rtl="0" algn="l">
              <a:lnSpc>
                <a:spcPct val="115000"/>
              </a:lnSpc>
              <a:spcBef>
                <a:spcPts val="0"/>
              </a:spcBef>
              <a:spcAft>
                <a:spcPts val="0"/>
              </a:spcAft>
              <a:buNone/>
            </a:pPr>
            <a:r>
              <a:rPr b="1" lang="en-GB" sz="1269">
                <a:solidFill>
                  <a:schemeClr val="dk1"/>
                </a:solidFill>
                <a:highlight>
                  <a:srgbClr val="FFFFFF"/>
                </a:highlight>
              </a:rPr>
              <a:t>Development:- </a:t>
            </a:r>
            <a:r>
              <a:rPr lang="en-GB" sz="1269">
                <a:solidFill>
                  <a:schemeClr val="dk1"/>
                </a:solidFill>
                <a:highlight>
                  <a:srgbClr val="FFFFFF"/>
                </a:highlight>
              </a:rPr>
              <a:t>Taking an idea and making it better through testing and alteration until it performs as desired.</a:t>
            </a:r>
            <a:endParaRPr sz="1269">
              <a:solidFill>
                <a:schemeClr val="dk1"/>
              </a:solidFill>
              <a:highlight>
                <a:srgbClr val="FFFFFF"/>
              </a:highlight>
            </a:endParaRPr>
          </a:p>
        </p:txBody>
      </p:sp>
      <p:sp>
        <p:nvSpPr>
          <p:cNvPr id="1629" name="Google Shape;1629;p79"/>
          <p:cNvSpPr txBox="1"/>
          <p:nvPr/>
        </p:nvSpPr>
        <p:spPr>
          <a:xfrm>
            <a:off x="3319646" y="1925680"/>
            <a:ext cx="3181200" cy="5035500"/>
          </a:xfrm>
          <a:prstGeom prst="rect">
            <a:avLst/>
          </a:prstGeom>
          <a:noFill/>
          <a:ln cap="flat" cmpd="sng" w="36275">
            <a:solidFill>
              <a:srgbClr val="FF000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lnSpc>
                <a:spcPct val="115000"/>
              </a:lnSpc>
              <a:spcBef>
                <a:spcPts val="0"/>
              </a:spcBef>
              <a:spcAft>
                <a:spcPts val="0"/>
              </a:spcAft>
              <a:buNone/>
            </a:pPr>
            <a:r>
              <a:rPr lang="en-GB" sz="2285">
                <a:solidFill>
                  <a:schemeClr val="dk2"/>
                </a:solidFill>
              </a:rPr>
              <a:t>Marking out</a:t>
            </a:r>
            <a:endParaRPr sz="2285">
              <a:solidFill>
                <a:schemeClr val="dk2"/>
              </a:solidFill>
            </a:endParaRPr>
          </a:p>
          <a:p>
            <a:pPr indent="0" lvl="0" marL="0" rtl="0" algn="l">
              <a:lnSpc>
                <a:spcPct val="115000"/>
              </a:lnSpc>
              <a:spcBef>
                <a:spcPts val="0"/>
              </a:spcBef>
              <a:spcAft>
                <a:spcPts val="0"/>
              </a:spcAft>
              <a:buNone/>
            </a:pPr>
            <a:r>
              <a:t/>
            </a:r>
            <a:endParaRPr sz="2285">
              <a:solidFill>
                <a:schemeClr val="dk2"/>
              </a:solidFill>
            </a:endParaRPr>
          </a:p>
          <a:p>
            <a:pPr indent="0" lvl="0" marL="0" rtl="0" algn="l">
              <a:lnSpc>
                <a:spcPct val="115000"/>
              </a:lnSpc>
              <a:spcBef>
                <a:spcPts val="0"/>
              </a:spcBef>
              <a:spcAft>
                <a:spcPts val="0"/>
              </a:spcAft>
              <a:buClr>
                <a:schemeClr val="dk1"/>
              </a:buClr>
              <a:buSzPts val="1396"/>
              <a:buFont typeface="Arial"/>
              <a:buNone/>
            </a:pPr>
            <a:r>
              <a:t/>
            </a:r>
            <a:endParaRPr sz="2285">
              <a:solidFill>
                <a:schemeClr val="dk2"/>
              </a:solidFill>
            </a:endParaRPr>
          </a:p>
          <a:p>
            <a:pPr indent="0" lvl="0" marL="0" rtl="0" algn="l">
              <a:lnSpc>
                <a:spcPct val="115000"/>
              </a:lnSpc>
              <a:spcBef>
                <a:spcPts val="0"/>
              </a:spcBef>
              <a:spcAft>
                <a:spcPts val="0"/>
              </a:spcAft>
              <a:buNone/>
            </a:pPr>
            <a:r>
              <a:rPr lang="en-GB" sz="2285">
                <a:solidFill>
                  <a:schemeClr val="dk2"/>
                </a:solidFill>
              </a:rPr>
              <a:t>                   	</a:t>
            </a:r>
            <a:endParaRPr sz="2285">
              <a:solidFill>
                <a:schemeClr val="dk2"/>
              </a:solidFill>
            </a:endParaRPr>
          </a:p>
          <a:p>
            <a:pPr indent="0" lvl="0" marL="0" rtl="0" algn="l">
              <a:lnSpc>
                <a:spcPct val="115000"/>
              </a:lnSpc>
              <a:spcBef>
                <a:spcPts val="0"/>
              </a:spcBef>
              <a:spcAft>
                <a:spcPts val="0"/>
              </a:spcAft>
              <a:buNone/>
            </a:pPr>
            <a:r>
              <a:rPr lang="en-GB" sz="2285">
                <a:solidFill>
                  <a:schemeClr val="dk2"/>
                </a:solidFill>
              </a:rPr>
              <a:t>                     Measuring</a:t>
            </a:r>
            <a:endParaRPr sz="2285">
              <a:solidFill>
                <a:schemeClr val="dk2"/>
              </a:solidFill>
            </a:endParaRPr>
          </a:p>
          <a:p>
            <a:pPr indent="0" lvl="0" marL="0" rtl="0" algn="l">
              <a:lnSpc>
                <a:spcPct val="115000"/>
              </a:lnSpc>
              <a:spcBef>
                <a:spcPts val="0"/>
              </a:spcBef>
              <a:spcAft>
                <a:spcPts val="0"/>
              </a:spcAft>
              <a:buNone/>
            </a:pPr>
            <a:r>
              <a:rPr lang="en-GB" sz="2285">
                <a:solidFill>
                  <a:schemeClr val="dk2"/>
                </a:solidFill>
              </a:rPr>
              <a:t>Fabricating</a:t>
            </a:r>
            <a:endParaRPr sz="2285">
              <a:solidFill>
                <a:schemeClr val="dk2"/>
              </a:solidFill>
            </a:endParaRPr>
          </a:p>
          <a:p>
            <a:pPr indent="0" lvl="0" marL="0" rtl="0" algn="l">
              <a:lnSpc>
                <a:spcPct val="115000"/>
              </a:lnSpc>
              <a:spcBef>
                <a:spcPts val="0"/>
              </a:spcBef>
              <a:spcAft>
                <a:spcPts val="0"/>
              </a:spcAft>
              <a:buNone/>
            </a:pPr>
            <a:r>
              <a:t/>
            </a:r>
            <a:endParaRPr sz="2285">
              <a:solidFill>
                <a:schemeClr val="dk2"/>
              </a:solidFill>
            </a:endParaRPr>
          </a:p>
          <a:p>
            <a:pPr indent="0" lvl="0" marL="0" rtl="0" algn="l">
              <a:lnSpc>
                <a:spcPct val="115000"/>
              </a:lnSpc>
              <a:spcBef>
                <a:spcPts val="0"/>
              </a:spcBef>
              <a:spcAft>
                <a:spcPts val="0"/>
              </a:spcAft>
              <a:buNone/>
            </a:pPr>
            <a:r>
              <a:t/>
            </a:r>
            <a:endParaRPr sz="2285">
              <a:solidFill>
                <a:schemeClr val="dk2"/>
              </a:solidFill>
            </a:endParaRPr>
          </a:p>
          <a:p>
            <a:pPr indent="0" lvl="0" marL="0" rtl="0" algn="l">
              <a:lnSpc>
                <a:spcPct val="115000"/>
              </a:lnSpc>
              <a:spcBef>
                <a:spcPts val="0"/>
              </a:spcBef>
              <a:spcAft>
                <a:spcPts val="0"/>
              </a:spcAft>
              <a:buNone/>
            </a:pPr>
            <a:r>
              <a:t/>
            </a:r>
            <a:endParaRPr sz="2285">
              <a:solidFill>
                <a:schemeClr val="dk2"/>
              </a:solidFill>
            </a:endParaRPr>
          </a:p>
          <a:p>
            <a:pPr indent="0" lvl="0" marL="0" rtl="0" algn="l">
              <a:lnSpc>
                <a:spcPct val="115000"/>
              </a:lnSpc>
              <a:spcBef>
                <a:spcPts val="0"/>
              </a:spcBef>
              <a:spcAft>
                <a:spcPts val="0"/>
              </a:spcAft>
              <a:buClr>
                <a:schemeClr val="dk1"/>
              </a:buClr>
              <a:buSzPts val="1396"/>
              <a:buFont typeface="Arial"/>
              <a:buNone/>
            </a:pPr>
            <a:r>
              <a:rPr lang="en-GB" sz="2285">
                <a:solidFill>
                  <a:schemeClr val="dk2"/>
                </a:solidFill>
              </a:rPr>
              <a:t>                         Finishing</a:t>
            </a:r>
            <a:endParaRPr sz="2285">
              <a:solidFill>
                <a:schemeClr val="dk2"/>
              </a:solidFill>
            </a:endParaRPr>
          </a:p>
        </p:txBody>
      </p:sp>
      <p:sp>
        <p:nvSpPr>
          <p:cNvPr id="1630" name="Google Shape;1630;p79"/>
          <p:cNvSpPr txBox="1"/>
          <p:nvPr/>
        </p:nvSpPr>
        <p:spPr>
          <a:xfrm>
            <a:off x="6653852" y="1925680"/>
            <a:ext cx="3647100" cy="4455000"/>
          </a:xfrm>
          <a:prstGeom prst="rect">
            <a:avLst/>
          </a:prstGeom>
          <a:noFill/>
          <a:ln cap="flat" cmpd="sng" w="36275">
            <a:solidFill>
              <a:srgbClr val="0070C0"/>
            </a:solidFill>
            <a:prstDash val="solid"/>
            <a:round/>
            <a:headEnd len="sm" w="sm" type="none"/>
            <a:tailEnd len="sm" w="sm" type="none"/>
          </a:ln>
        </p:spPr>
        <p:txBody>
          <a:bodyPr anchorCtr="0" anchor="t" bIns="116050" lIns="116050" spcFirstLastPara="1" rIns="116050" wrap="square" tIns="116050">
            <a:spAutoFit/>
          </a:bodyPr>
          <a:lstStyle/>
          <a:p>
            <a:pPr indent="0" lvl="0" marL="0" rtl="0" algn="l">
              <a:lnSpc>
                <a:spcPct val="115000"/>
              </a:lnSpc>
              <a:spcBef>
                <a:spcPts val="0"/>
              </a:spcBef>
              <a:spcAft>
                <a:spcPts val="0"/>
              </a:spcAft>
              <a:buClr>
                <a:schemeClr val="dk1"/>
              </a:buClr>
              <a:buSzPts val="1396"/>
              <a:buFont typeface="Arial"/>
              <a:buNone/>
            </a:pPr>
            <a:r>
              <a:rPr b="1" lang="en-GB" sz="1143">
                <a:solidFill>
                  <a:schemeClr val="dk1"/>
                </a:solidFill>
              </a:rPr>
              <a:t>Looking closely:- </a:t>
            </a:r>
            <a:r>
              <a:rPr lang="en-GB" sz="1143">
                <a:solidFill>
                  <a:schemeClr val="dk1"/>
                </a:solidFill>
              </a:rPr>
              <a:t>Identifying a problem or need and using subject/material knowledge, finding a solution.</a:t>
            </a:r>
            <a:endParaRPr sz="1143">
              <a:solidFill>
                <a:schemeClr val="dk1"/>
              </a:solidFill>
            </a:endParaRPr>
          </a:p>
          <a:p>
            <a:pPr indent="0" lvl="0" marL="0" rtl="0" algn="l">
              <a:lnSpc>
                <a:spcPct val="115000"/>
              </a:lnSpc>
              <a:spcBef>
                <a:spcPts val="0"/>
              </a:spcBef>
              <a:spcAft>
                <a:spcPts val="0"/>
              </a:spcAft>
              <a:buClr>
                <a:schemeClr val="dk1"/>
              </a:buClr>
              <a:buSzPts val="1396"/>
              <a:buFont typeface="Arial"/>
              <a:buNone/>
            </a:pPr>
            <a:r>
              <a:t/>
            </a:r>
            <a:endParaRPr sz="1143">
              <a:solidFill>
                <a:schemeClr val="dk1"/>
              </a:solidFill>
            </a:endParaRPr>
          </a:p>
          <a:p>
            <a:pPr indent="0" lvl="0" marL="0" rtl="0" algn="l">
              <a:lnSpc>
                <a:spcPct val="115000"/>
              </a:lnSpc>
              <a:spcBef>
                <a:spcPts val="0"/>
              </a:spcBef>
              <a:spcAft>
                <a:spcPts val="0"/>
              </a:spcAft>
              <a:buClr>
                <a:schemeClr val="dk1"/>
              </a:buClr>
              <a:buSzPts val="1396"/>
              <a:buFont typeface="Arial"/>
              <a:buNone/>
            </a:pPr>
            <a:r>
              <a:rPr b="1" lang="en-GB" sz="1143">
                <a:solidFill>
                  <a:schemeClr val="dk1"/>
                </a:solidFill>
              </a:rPr>
              <a:t>Choosing:- </a:t>
            </a:r>
            <a:r>
              <a:rPr lang="en-GB" sz="1143">
                <a:solidFill>
                  <a:schemeClr val="dk1"/>
                </a:solidFill>
              </a:rPr>
              <a:t>Finding a task that needs to be completed and then selecting the correct tool and process to employ enabling the successful completion of the task</a:t>
            </a:r>
            <a:endParaRPr sz="1143">
              <a:solidFill>
                <a:schemeClr val="dk1"/>
              </a:solidFill>
            </a:endParaRPr>
          </a:p>
          <a:p>
            <a:pPr indent="0" lvl="0" marL="0" rtl="0" algn="l">
              <a:lnSpc>
                <a:spcPct val="115000"/>
              </a:lnSpc>
              <a:spcBef>
                <a:spcPts val="0"/>
              </a:spcBef>
              <a:spcAft>
                <a:spcPts val="0"/>
              </a:spcAft>
              <a:buClr>
                <a:schemeClr val="dk1"/>
              </a:buClr>
              <a:buSzPts val="1396"/>
              <a:buFont typeface="Arial"/>
              <a:buNone/>
            </a:pPr>
            <a:r>
              <a:t/>
            </a:r>
            <a:endParaRPr b="1" sz="1143">
              <a:solidFill>
                <a:schemeClr val="dk1"/>
              </a:solidFill>
            </a:endParaRPr>
          </a:p>
          <a:p>
            <a:pPr indent="0" lvl="0" marL="0" rtl="0" algn="l">
              <a:lnSpc>
                <a:spcPct val="115000"/>
              </a:lnSpc>
              <a:spcBef>
                <a:spcPts val="0"/>
              </a:spcBef>
              <a:spcAft>
                <a:spcPts val="0"/>
              </a:spcAft>
              <a:buClr>
                <a:schemeClr val="dk1"/>
              </a:buClr>
              <a:buSzPts val="1396"/>
              <a:buFont typeface="Arial"/>
              <a:buNone/>
            </a:pPr>
            <a:r>
              <a:rPr b="1" lang="en-GB" sz="1143">
                <a:solidFill>
                  <a:schemeClr val="dk1"/>
                </a:solidFill>
              </a:rPr>
              <a:t>Learning:- </a:t>
            </a:r>
            <a:r>
              <a:rPr lang="en-GB" sz="1143">
                <a:solidFill>
                  <a:schemeClr val="dk1"/>
                </a:solidFill>
              </a:rPr>
              <a:t>what tools are used and how they are held/used/employed to perform the desired outcome</a:t>
            </a:r>
            <a:endParaRPr sz="1143">
              <a:solidFill>
                <a:schemeClr val="dk1"/>
              </a:solidFill>
            </a:endParaRPr>
          </a:p>
          <a:p>
            <a:pPr indent="0" lvl="0" marL="0" rtl="0" algn="l">
              <a:lnSpc>
                <a:spcPct val="115000"/>
              </a:lnSpc>
              <a:spcBef>
                <a:spcPts val="0"/>
              </a:spcBef>
              <a:spcAft>
                <a:spcPts val="0"/>
              </a:spcAft>
              <a:buClr>
                <a:schemeClr val="dk1"/>
              </a:buClr>
              <a:buSzPts val="1396"/>
              <a:buFont typeface="Arial"/>
              <a:buNone/>
            </a:pPr>
            <a:r>
              <a:t/>
            </a:r>
            <a:endParaRPr b="1" sz="1143">
              <a:solidFill>
                <a:schemeClr val="dk1"/>
              </a:solidFill>
            </a:endParaRPr>
          </a:p>
          <a:p>
            <a:pPr indent="0" lvl="0" marL="0" rtl="0" algn="l">
              <a:lnSpc>
                <a:spcPct val="115000"/>
              </a:lnSpc>
              <a:spcBef>
                <a:spcPts val="0"/>
              </a:spcBef>
              <a:spcAft>
                <a:spcPts val="0"/>
              </a:spcAft>
              <a:buClr>
                <a:schemeClr val="dk1"/>
              </a:buClr>
              <a:buSzPts val="1396"/>
              <a:buFont typeface="Arial"/>
              <a:buNone/>
            </a:pPr>
            <a:r>
              <a:rPr b="1" lang="en-GB" sz="1143">
                <a:solidFill>
                  <a:schemeClr val="dk1"/>
                </a:solidFill>
              </a:rPr>
              <a:t>Measuring:- </a:t>
            </a:r>
            <a:r>
              <a:rPr lang="en-GB" sz="1143">
                <a:solidFill>
                  <a:schemeClr val="dk1"/>
                </a:solidFill>
              </a:rPr>
              <a:t>marking out pieces for construction or even the joints accurately</a:t>
            </a:r>
            <a:endParaRPr sz="1143">
              <a:solidFill>
                <a:schemeClr val="dk1"/>
              </a:solidFill>
            </a:endParaRPr>
          </a:p>
          <a:p>
            <a:pPr indent="0" lvl="0" marL="0" rtl="0" algn="l">
              <a:lnSpc>
                <a:spcPct val="115000"/>
              </a:lnSpc>
              <a:spcBef>
                <a:spcPts val="0"/>
              </a:spcBef>
              <a:spcAft>
                <a:spcPts val="0"/>
              </a:spcAft>
              <a:buClr>
                <a:schemeClr val="dk1"/>
              </a:buClr>
              <a:buSzPts val="1396"/>
              <a:buFont typeface="Arial"/>
              <a:buNone/>
            </a:pPr>
            <a:r>
              <a:t/>
            </a:r>
            <a:endParaRPr b="1" sz="1143">
              <a:solidFill>
                <a:schemeClr val="dk1"/>
              </a:solidFill>
            </a:endParaRPr>
          </a:p>
          <a:p>
            <a:pPr indent="0" lvl="0" marL="0" rtl="0" algn="l">
              <a:lnSpc>
                <a:spcPct val="115000"/>
              </a:lnSpc>
              <a:spcBef>
                <a:spcPts val="0"/>
              </a:spcBef>
              <a:spcAft>
                <a:spcPts val="0"/>
              </a:spcAft>
              <a:buClr>
                <a:schemeClr val="dk1"/>
              </a:buClr>
              <a:buSzPts val="1396"/>
              <a:buFont typeface="Arial"/>
              <a:buNone/>
            </a:pPr>
            <a:r>
              <a:rPr b="1" lang="en-GB" sz="1143">
                <a:solidFill>
                  <a:schemeClr val="dk1"/>
                </a:solidFill>
              </a:rPr>
              <a:t>Competent:- </a:t>
            </a:r>
            <a:r>
              <a:rPr lang="en-GB" sz="1143">
                <a:solidFill>
                  <a:schemeClr val="dk1"/>
                </a:solidFill>
              </a:rPr>
              <a:t>Ability to use tools accurately adding to the quality of finish of their products.</a:t>
            </a:r>
            <a:endParaRPr sz="1143">
              <a:solidFill>
                <a:schemeClr val="dk1"/>
              </a:solidFill>
            </a:endParaRPr>
          </a:p>
          <a:p>
            <a:pPr indent="0" lvl="0" marL="0" rtl="0" algn="l">
              <a:lnSpc>
                <a:spcPct val="115000"/>
              </a:lnSpc>
              <a:spcBef>
                <a:spcPts val="0"/>
              </a:spcBef>
              <a:spcAft>
                <a:spcPts val="0"/>
              </a:spcAft>
              <a:buClr>
                <a:schemeClr val="dk1"/>
              </a:buClr>
              <a:buSzPts val="1396"/>
              <a:buFont typeface="Arial"/>
              <a:buNone/>
            </a:pPr>
            <a:r>
              <a:rPr lang="en-GB" sz="1143">
                <a:solidFill>
                  <a:schemeClr val="dk1"/>
                </a:solidFill>
              </a:rPr>
              <a:t>Finishing skills:- Learning to sand/finish, apply paint/varnish adding to the quality of finis</a:t>
            </a:r>
            <a:endParaRPr sz="1143">
              <a:solidFill>
                <a:schemeClr val="dk1"/>
              </a:solidFill>
            </a:endParaRPr>
          </a:p>
          <a:p>
            <a:pPr indent="0" lvl="0" marL="0" rtl="0" algn="l">
              <a:lnSpc>
                <a:spcPct val="115000"/>
              </a:lnSpc>
              <a:spcBef>
                <a:spcPts val="0"/>
              </a:spcBef>
              <a:spcAft>
                <a:spcPts val="0"/>
              </a:spcAft>
              <a:buClr>
                <a:schemeClr val="dk1"/>
              </a:buClr>
              <a:buSzPts val="1396"/>
              <a:buFont typeface="Arial"/>
              <a:buNone/>
            </a:pPr>
            <a:r>
              <a:t/>
            </a:r>
            <a:endParaRPr sz="1143">
              <a:solidFill>
                <a:schemeClr val="dk1"/>
              </a:solidFill>
            </a:endParaRPr>
          </a:p>
          <a:p>
            <a:pPr indent="0" lvl="0" marL="0" rtl="0" algn="l">
              <a:lnSpc>
                <a:spcPct val="115000"/>
              </a:lnSpc>
              <a:spcBef>
                <a:spcPts val="0"/>
              </a:spcBef>
              <a:spcAft>
                <a:spcPts val="0"/>
              </a:spcAft>
              <a:buClr>
                <a:schemeClr val="dk1"/>
              </a:buClr>
              <a:buSzPts val="1396"/>
              <a:buFont typeface="Arial"/>
              <a:buNone/>
            </a:pPr>
            <a:r>
              <a:t/>
            </a:r>
            <a:endParaRPr sz="1143">
              <a:solidFill>
                <a:schemeClr val="dk1"/>
              </a:solidFill>
            </a:endParaRPr>
          </a:p>
          <a:p>
            <a:pPr indent="0" lvl="0" marL="0" rtl="0" algn="l">
              <a:lnSpc>
                <a:spcPct val="115000"/>
              </a:lnSpc>
              <a:spcBef>
                <a:spcPts val="0"/>
              </a:spcBef>
              <a:spcAft>
                <a:spcPts val="0"/>
              </a:spcAft>
              <a:buClr>
                <a:schemeClr val="dk1"/>
              </a:buClr>
              <a:buSzPts val="1396"/>
              <a:buFont typeface="Arial"/>
              <a:buNone/>
            </a:pPr>
            <a:r>
              <a:t/>
            </a:r>
            <a:endParaRPr sz="1143">
              <a:solidFill>
                <a:schemeClr val="dk1"/>
              </a:solidFill>
            </a:endParaRPr>
          </a:p>
        </p:txBody>
      </p:sp>
      <p:pic>
        <p:nvPicPr>
          <p:cNvPr id="1631" name="Google Shape;1631;p79"/>
          <p:cNvPicPr preferRelativeResize="0"/>
          <p:nvPr/>
        </p:nvPicPr>
        <p:blipFill>
          <a:blip r:embed="rId4">
            <a:alphaModFix/>
          </a:blip>
          <a:stretch>
            <a:fillRect/>
          </a:stretch>
        </p:blipFill>
        <p:spPr>
          <a:xfrm>
            <a:off x="3405736" y="2454703"/>
            <a:ext cx="1461059" cy="1922152"/>
          </a:xfrm>
          <a:prstGeom prst="rect">
            <a:avLst/>
          </a:prstGeom>
          <a:noFill/>
          <a:ln>
            <a:noFill/>
          </a:ln>
        </p:spPr>
      </p:pic>
      <p:pic>
        <p:nvPicPr>
          <p:cNvPr id="1632" name="Google Shape;1632;p79"/>
          <p:cNvPicPr preferRelativeResize="0"/>
          <p:nvPr/>
        </p:nvPicPr>
        <p:blipFill rotWithShape="1">
          <a:blip r:embed="rId5">
            <a:alphaModFix/>
          </a:blip>
          <a:srcRect b="-16360" l="0" r="0" t="0"/>
          <a:stretch/>
        </p:blipFill>
        <p:spPr>
          <a:xfrm>
            <a:off x="4984514" y="2120908"/>
            <a:ext cx="1421507" cy="2167501"/>
          </a:xfrm>
          <a:prstGeom prst="rect">
            <a:avLst/>
          </a:prstGeom>
          <a:noFill/>
          <a:ln>
            <a:noFill/>
          </a:ln>
        </p:spPr>
      </p:pic>
      <p:pic>
        <p:nvPicPr>
          <p:cNvPr id="1633" name="Google Shape;1633;p79"/>
          <p:cNvPicPr preferRelativeResize="0"/>
          <p:nvPr/>
        </p:nvPicPr>
        <p:blipFill>
          <a:blip r:embed="rId6">
            <a:alphaModFix/>
          </a:blip>
          <a:stretch>
            <a:fillRect/>
          </a:stretch>
        </p:blipFill>
        <p:spPr>
          <a:xfrm>
            <a:off x="3405736" y="4983559"/>
            <a:ext cx="1680272" cy="1276360"/>
          </a:xfrm>
          <a:prstGeom prst="rect">
            <a:avLst/>
          </a:prstGeom>
          <a:noFill/>
          <a:ln>
            <a:noFill/>
          </a:ln>
        </p:spPr>
      </p:pic>
      <p:pic>
        <p:nvPicPr>
          <p:cNvPr id="1634" name="Google Shape;1634;p79"/>
          <p:cNvPicPr preferRelativeResize="0"/>
          <p:nvPr/>
        </p:nvPicPr>
        <p:blipFill>
          <a:blip r:embed="rId7">
            <a:alphaModFix/>
          </a:blip>
          <a:stretch>
            <a:fillRect/>
          </a:stretch>
        </p:blipFill>
        <p:spPr>
          <a:xfrm>
            <a:off x="5086008" y="4376856"/>
            <a:ext cx="1346264" cy="1713144"/>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80"/>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Music: </a:t>
            </a:r>
            <a:r>
              <a:rPr lang="en-GB"/>
              <a:t>Introduction To Notation</a:t>
            </a:r>
            <a:endParaRPr/>
          </a:p>
        </p:txBody>
      </p:sp>
      <p:pic>
        <p:nvPicPr>
          <p:cNvPr id="1641" name="Google Shape;1641;p80"/>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1642" name="Google Shape;1642;p80"/>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643" name="Google Shape;1643;p80"/>
          <p:cNvPicPr preferRelativeResize="0"/>
          <p:nvPr/>
        </p:nvPicPr>
        <p:blipFill>
          <a:blip r:embed="rId4">
            <a:alphaModFix/>
          </a:blip>
          <a:stretch>
            <a:fillRect/>
          </a:stretch>
        </p:blipFill>
        <p:spPr>
          <a:xfrm>
            <a:off x="152400" y="1193023"/>
            <a:ext cx="10205226" cy="529737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8" name="Shape 1648"/>
        <p:cNvGrpSpPr/>
        <p:nvPr/>
      </p:nvGrpSpPr>
      <p:grpSpPr>
        <a:xfrm>
          <a:off x="0" y="0"/>
          <a:ext cx="0" cy="0"/>
          <a:chOff x="0" y="0"/>
          <a:chExt cx="0" cy="0"/>
        </a:xfrm>
      </p:grpSpPr>
      <p:sp>
        <p:nvSpPr>
          <p:cNvPr id="1649" name="Google Shape;1649;p81"/>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Music : Orchestra </a:t>
            </a:r>
            <a:r>
              <a:rPr lang="en-GB"/>
              <a:t>instruments</a:t>
            </a:r>
            <a:endParaRPr/>
          </a:p>
        </p:txBody>
      </p:sp>
      <p:pic>
        <p:nvPicPr>
          <p:cNvPr id="1650" name="Google Shape;1650;p81"/>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651" name="Google Shape;1651;p81"/>
          <p:cNvSpPr txBox="1"/>
          <p:nvPr/>
        </p:nvSpPr>
        <p:spPr>
          <a:xfrm rot="-5400000">
            <a:off x="7083676" y="359711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652" name="Google Shape;1652;p81"/>
          <p:cNvPicPr preferRelativeResize="0"/>
          <p:nvPr/>
        </p:nvPicPr>
        <p:blipFill>
          <a:blip r:embed="rId4">
            <a:alphaModFix/>
          </a:blip>
          <a:stretch>
            <a:fillRect/>
          </a:stretch>
        </p:blipFill>
        <p:spPr>
          <a:xfrm rot="-5400000">
            <a:off x="2317712" y="-308412"/>
            <a:ext cx="6365050" cy="891687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7" name="Shape 1657"/>
        <p:cNvGrpSpPr/>
        <p:nvPr/>
      </p:nvGrpSpPr>
      <p:grpSpPr>
        <a:xfrm>
          <a:off x="0" y="0"/>
          <a:ext cx="0" cy="0"/>
          <a:chOff x="0" y="0"/>
          <a:chExt cx="0" cy="0"/>
        </a:xfrm>
      </p:grpSpPr>
      <p:sp>
        <p:nvSpPr>
          <p:cNvPr id="1658" name="Google Shape;1658;p82"/>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Music: Motown</a:t>
            </a:r>
            <a:endParaRPr/>
          </a:p>
        </p:txBody>
      </p:sp>
      <p:pic>
        <p:nvPicPr>
          <p:cNvPr id="1659" name="Google Shape;1659;p82"/>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660" name="Google Shape;1660;p82"/>
          <p:cNvSpPr txBox="1"/>
          <p:nvPr/>
        </p:nvSpPr>
        <p:spPr>
          <a:xfrm rot="-5400000">
            <a:off x="7083676" y="359711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661" name="Google Shape;1661;p82"/>
          <p:cNvPicPr preferRelativeResize="0"/>
          <p:nvPr/>
        </p:nvPicPr>
        <p:blipFill>
          <a:blip r:embed="rId4">
            <a:alphaModFix/>
          </a:blip>
          <a:stretch>
            <a:fillRect/>
          </a:stretch>
        </p:blipFill>
        <p:spPr>
          <a:xfrm rot="-5400000">
            <a:off x="2303454" y="-586972"/>
            <a:ext cx="6470300" cy="8977701"/>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6" name="Shape 1666"/>
        <p:cNvGrpSpPr/>
        <p:nvPr/>
      </p:nvGrpSpPr>
      <p:grpSpPr>
        <a:xfrm>
          <a:off x="0" y="0"/>
          <a:ext cx="0" cy="0"/>
          <a:chOff x="0" y="0"/>
          <a:chExt cx="0" cy="0"/>
        </a:xfrm>
      </p:grpSpPr>
      <p:sp>
        <p:nvSpPr>
          <p:cNvPr id="1667" name="Google Shape;1667;p83"/>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Drama: Drama Island</a:t>
            </a:r>
            <a:endParaRPr/>
          </a:p>
        </p:txBody>
      </p:sp>
      <p:pic>
        <p:nvPicPr>
          <p:cNvPr id="1668" name="Google Shape;1668;p83"/>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669" name="Google Shape;1669;p83"/>
          <p:cNvSpPr txBox="1"/>
          <p:nvPr/>
        </p:nvSpPr>
        <p:spPr>
          <a:xfrm rot="-5400000">
            <a:off x="7083676" y="359711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670" name="Google Shape;1670;p83"/>
          <p:cNvPicPr preferRelativeResize="0"/>
          <p:nvPr/>
        </p:nvPicPr>
        <p:blipFill>
          <a:blip r:embed="rId4">
            <a:alphaModFix/>
          </a:blip>
          <a:stretch>
            <a:fillRect/>
          </a:stretch>
        </p:blipFill>
        <p:spPr>
          <a:xfrm rot="-5400000">
            <a:off x="2369774" y="-526450"/>
            <a:ext cx="6451275" cy="9056124"/>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5" name="Shape 1675"/>
        <p:cNvGrpSpPr/>
        <p:nvPr/>
      </p:nvGrpSpPr>
      <p:grpSpPr>
        <a:xfrm>
          <a:off x="0" y="0"/>
          <a:ext cx="0" cy="0"/>
          <a:chOff x="0" y="0"/>
          <a:chExt cx="0" cy="0"/>
        </a:xfrm>
      </p:grpSpPr>
      <p:sp>
        <p:nvSpPr>
          <p:cNvPr id="1676" name="Google Shape;1676;p84"/>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fontScale="90000"/>
          </a:bodyPr>
          <a:lstStyle/>
          <a:p>
            <a:pPr indent="0" lvl="0" marL="0" rtl="0" algn="l">
              <a:lnSpc>
                <a:spcPct val="90000"/>
              </a:lnSpc>
              <a:spcBef>
                <a:spcPts val="0"/>
              </a:spcBef>
              <a:spcAft>
                <a:spcPts val="0"/>
              </a:spcAft>
              <a:buClr>
                <a:schemeClr val="dk1"/>
              </a:buClr>
              <a:buSzPct val="118160"/>
              <a:buFont typeface="Play"/>
              <a:buNone/>
            </a:pPr>
            <a:r>
              <a:rPr lang="en-GB"/>
              <a:t>Drama: Storytelling &amp; Script work</a:t>
            </a:r>
            <a:endParaRPr/>
          </a:p>
        </p:txBody>
      </p:sp>
      <p:pic>
        <p:nvPicPr>
          <p:cNvPr id="1677" name="Google Shape;1677;p84"/>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678" name="Google Shape;1678;p84"/>
          <p:cNvSpPr txBox="1"/>
          <p:nvPr/>
        </p:nvSpPr>
        <p:spPr>
          <a:xfrm rot="-5400000">
            <a:off x="7098701" y="3371543"/>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679" name="Google Shape;1679;p84"/>
          <p:cNvPicPr preferRelativeResize="0"/>
          <p:nvPr/>
        </p:nvPicPr>
        <p:blipFill>
          <a:blip r:embed="rId4">
            <a:alphaModFix/>
          </a:blip>
          <a:stretch>
            <a:fillRect/>
          </a:stretch>
        </p:blipFill>
        <p:spPr>
          <a:xfrm rot="-5400000">
            <a:off x="2447037" y="-716550"/>
            <a:ext cx="6171025" cy="89931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4" name="Shape 1684"/>
        <p:cNvGrpSpPr/>
        <p:nvPr/>
      </p:nvGrpSpPr>
      <p:grpSpPr>
        <a:xfrm>
          <a:off x="0" y="0"/>
          <a:ext cx="0" cy="0"/>
          <a:chOff x="0" y="0"/>
          <a:chExt cx="0" cy="0"/>
        </a:xfrm>
      </p:grpSpPr>
      <p:sp>
        <p:nvSpPr>
          <p:cNvPr id="1685" name="Google Shape;1685;p85"/>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Drama: Drakwood Manor</a:t>
            </a:r>
            <a:endParaRPr/>
          </a:p>
        </p:txBody>
      </p:sp>
      <p:pic>
        <p:nvPicPr>
          <p:cNvPr id="1686" name="Google Shape;1686;p85"/>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687" name="Google Shape;1687;p85"/>
          <p:cNvSpPr txBox="1"/>
          <p:nvPr/>
        </p:nvSpPr>
        <p:spPr>
          <a:xfrm rot="-5400000">
            <a:off x="7138051" y="3536693"/>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688" name="Google Shape;1688;p85"/>
          <p:cNvPicPr preferRelativeResize="0"/>
          <p:nvPr/>
        </p:nvPicPr>
        <p:blipFill>
          <a:blip r:embed="rId4">
            <a:alphaModFix/>
          </a:blip>
          <a:stretch>
            <a:fillRect/>
          </a:stretch>
        </p:blipFill>
        <p:spPr>
          <a:xfrm rot="-5400000">
            <a:off x="2406600" y="-606525"/>
            <a:ext cx="6172975" cy="9013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